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84"/>
  </p:notesMasterIdLst>
  <p:handoutMasterIdLst>
    <p:handoutMasterId r:id="rId85"/>
  </p:handoutMasterIdLst>
  <p:sldIdLst>
    <p:sldId id="256" r:id="rId3"/>
    <p:sldId id="285" r:id="rId4"/>
    <p:sldId id="284" r:id="rId5"/>
    <p:sldId id="286" r:id="rId6"/>
    <p:sldId id="289" r:id="rId7"/>
    <p:sldId id="266" r:id="rId8"/>
    <p:sldId id="276" r:id="rId9"/>
    <p:sldId id="277" r:id="rId10"/>
    <p:sldId id="280" r:id="rId11"/>
    <p:sldId id="278" r:id="rId12"/>
    <p:sldId id="355" r:id="rId13"/>
    <p:sldId id="290" r:id="rId14"/>
    <p:sldId id="292" r:id="rId15"/>
    <p:sldId id="295" r:id="rId16"/>
    <p:sldId id="293" r:id="rId17"/>
    <p:sldId id="294" r:id="rId18"/>
    <p:sldId id="298" r:id="rId19"/>
    <p:sldId id="305" r:id="rId20"/>
    <p:sldId id="306" r:id="rId21"/>
    <p:sldId id="307" r:id="rId22"/>
    <p:sldId id="308" r:id="rId23"/>
    <p:sldId id="302" r:id="rId24"/>
    <p:sldId id="309" r:id="rId25"/>
    <p:sldId id="310" r:id="rId26"/>
    <p:sldId id="301" r:id="rId27"/>
    <p:sldId id="299" r:id="rId28"/>
    <p:sldId id="313" r:id="rId29"/>
    <p:sldId id="316" r:id="rId30"/>
    <p:sldId id="312" r:id="rId31"/>
    <p:sldId id="317" r:id="rId32"/>
    <p:sldId id="365" r:id="rId33"/>
    <p:sldId id="324" r:id="rId34"/>
    <p:sldId id="319" r:id="rId35"/>
    <p:sldId id="320" r:id="rId36"/>
    <p:sldId id="368" r:id="rId37"/>
    <p:sldId id="369" r:id="rId38"/>
    <p:sldId id="370" r:id="rId39"/>
    <p:sldId id="371" r:id="rId40"/>
    <p:sldId id="372" r:id="rId41"/>
    <p:sldId id="373" r:id="rId42"/>
    <p:sldId id="376" r:id="rId43"/>
    <p:sldId id="378" r:id="rId44"/>
    <p:sldId id="379" r:id="rId45"/>
    <p:sldId id="364" r:id="rId46"/>
    <p:sldId id="367" r:id="rId47"/>
    <p:sldId id="326" r:id="rId48"/>
    <p:sldId id="327" r:id="rId49"/>
    <p:sldId id="318" r:id="rId50"/>
    <p:sldId id="321" r:id="rId51"/>
    <p:sldId id="322" r:id="rId52"/>
    <p:sldId id="323" r:id="rId53"/>
    <p:sldId id="325" r:id="rId54"/>
    <p:sldId id="328" r:id="rId55"/>
    <p:sldId id="329" r:id="rId56"/>
    <p:sldId id="330" r:id="rId57"/>
    <p:sldId id="331" r:id="rId58"/>
    <p:sldId id="332" r:id="rId59"/>
    <p:sldId id="334" r:id="rId60"/>
    <p:sldId id="335" r:id="rId61"/>
    <p:sldId id="338" r:id="rId62"/>
    <p:sldId id="336" r:id="rId63"/>
    <p:sldId id="337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8" r:id="rId72"/>
    <p:sldId id="347" r:id="rId73"/>
    <p:sldId id="350" r:id="rId74"/>
    <p:sldId id="349" r:id="rId75"/>
    <p:sldId id="351" r:id="rId76"/>
    <p:sldId id="352" r:id="rId77"/>
    <p:sldId id="296" r:id="rId78"/>
    <p:sldId id="297" r:id="rId79"/>
    <p:sldId id="300" r:id="rId80"/>
    <p:sldId id="271" r:id="rId81"/>
    <p:sldId id="303" r:id="rId82"/>
    <p:sldId id="304" r:id="rId83"/>
  </p:sldIdLst>
  <p:sldSz cx="12188825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8C0AA4-B548-40D5-845D-ACCC32B89E41}">
          <p14:sldIdLst>
            <p14:sldId id="256"/>
            <p14:sldId id="285"/>
            <p14:sldId id="284"/>
            <p14:sldId id="286"/>
            <p14:sldId id="289"/>
            <p14:sldId id="266"/>
            <p14:sldId id="276"/>
            <p14:sldId id="277"/>
            <p14:sldId id="280"/>
            <p14:sldId id="278"/>
            <p14:sldId id="355"/>
            <p14:sldId id="290"/>
            <p14:sldId id="292"/>
            <p14:sldId id="295"/>
            <p14:sldId id="293"/>
            <p14:sldId id="294"/>
            <p14:sldId id="298"/>
            <p14:sldId id="305"/>
            <p14:sldId id="306"/>
            <p14:sldId id="307"/>
            <p14:sldId id="308"/>
            <p14:sldId id="302"/>
            <p14:sldId id="309"/>
            <p14:sldId id="310"/>
            <p14:sldId id="301"/>
            <p14:sldId id="299"/>
            <p14:sldId id="313"/>
            <p14:sldId id="316"/>
            <p14:sldId id="312"/>
            <p14:sldId id="317"/>
            <p14:sldId id="365"/>
            <p14:sldId id="324"/>
            <p14:sldId id="319"/>
            <p14:sldId id="320"/>
            <p14:sldId id="368"/>
            <p14:sldId id="369"/>
            <p14:sldId id="370"/>
            <p14:sldId id="371"/>
            <p14:sldId id="372"/>
            <p14:sldId id="373"/>
            <p14:sldId id="376"/>
            <p14:sldId id="378"/>
            <p14:sldId id="379"/>
            <p14:sldId id="364"/>
            <p14:sldId id="367"/>
          </p14:sldIdLst>
        </p14:section>
        <p14:section name="Untitled Section" id="{CE1A35AA-0D16-4B8A-9564-A15DDE4E1E6E}">
          <p14:sldIdLst>
            <p14:sldId id="326"/>
            <p14:sldId id="327"/>
            <p14:sldId id="318"/>
            <p14:sldId id="321"/>
            <p14:sldId id="322"/>
            <p14:sldId id="323"/>
            <p14:sldId id="325"/>
            <p14:sldId id="328"/>
            <p14:sldId id="329"/>
            <p14:sldId id="330"/>
            <p14:sldId id="331"/>
            <p14:sldId id="332"/>
            <p14:sldId id="334"/>
            <p14:sldId id="335"/>
            <p14:sldId id="338"/>
            <p14:sldId id="336"/>
            <p14:sldId id="337"/>
            <p14:sldId id="340"/>
            <p14:sldId id="341"/>
            <p14:sldId id="342"/>
            <p14:sldId id="343"/>
            <p14:sldId id="344"/>
            <p14:sldId id="345"/>
            <p14:sldId id="346"/>
            <p14:sldId id="348"/>
            <p14:sldId id="347"/>
            <p14:sldId id="350"/>
            <p14:sldId id="349"/>
            <p14:sldId id="351"/>
            <p14:sldId id="352"/>
            <p14:sldId id="296"/>
            <p14:sldId id="297"/>
            <p14:sldId id="300"/>
            <p14:sldId id="271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274" autoAdjust="0"/>
  </p:normalViewPr>
  <p:slideViewPr>
    <p:cSldViewPr>
      <p:cViewPr varScale="1">
        <p:scale>
          <a:sx n="82" d="100"/>
          <a:sy n="82" d="100"/>
        </p:scale>
        <p:origin x="677" y="58"/>
      </p:cViewPr>
      <p:guideLst>
        <p:guide pos="383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11/7/2019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11/7/2019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7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5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2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6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98916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639913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5869" y="8467"/>
            <a:ext cx="3809008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6580" y="91546"/>
            <a:ext cx="607907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3941" y="228600"/>
            <a:ext cx="495171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3927" y="32279"/>
            <a:ext cx="4851725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3383" y="609602"/>
            <a:ext cx="4342268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11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621" y="533400"/>
            <a:ext cx="108159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164" y="3843867"/>
            <a:ext cx="8302047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9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114800"/>
            <a:ext cx="8533765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28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85800"/>
            <a:ext cx="914162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5835" y="3429000"/>
            <a:ext cx="853217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301068"/>
            <a:ext cx="8532178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7590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429000"/>
            <a:ext cx="8532178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3" y="5132981"/>
            <a:ext cx="85337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27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85800"/>
            <a:ext cx="9141619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5" y="3928534"/>
            <a:ext cx="8532178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978400"/>
            <a:ext cx="8532178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3996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4" y="3928534"/>
            <a:ext cx="853217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766733"/>
            <a:ext cx="8532178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1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950" y="685800"/>
            <a:ext cx="2056864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1" y="685800"/>
            <a:ext cx="7821163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006600"/>
            <a:ext cx="8532178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495800"/>
            <a:ext cx="8532178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33" y="685801"/>
            <a:ext cx="4936369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621" y="685801"/>
            <a:ext cx="4933194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827" y="685800"/>
            <a:ext cx="4648576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33" y="1270529"/>
            <a:ext cx="4936369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7483" y="685800"/>
            <a:ext cx="4663919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5033" y="1262062"/>
            <a:ext cx="4927904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67" y="685800"/>
            <a:ext cx="3656648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685800"/>
            <a:ext cx="5942053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3167" y="2209800"/>
            <a:ext cx="3656648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82" y="1447800"/>
            <a:ext cx="6018232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8754" y="914400"/>
            <a:ext cx="3280120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582" y="2777067"/>
            <a:ext cx="6019820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3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4572" y="2963334"/>
            <a:ext cx="2981081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034" y="4487333"/>
            <a:ext cx="853217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685801"/>
            <a:ext cx="853217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833" y="6172201"/>
            <a:ext cx="15997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DF33987-6305-4E2A-BF18-EF013ECE927B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034" y="6172201"/>
            <a:ext cx="754183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0502" y="5578476"/>
            <a:ext cx="1141948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2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en.wikipedia.org/wiki/File:Maprl.png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12" y="685801"/>
            <a:ext cx="10744200" cy="2286000"/>
          </a:xfrm>
        </p:spPr>
        <p:txBody>
          <a:bodyPr>
            <a:normAutofit/>
          </a:bodyPr>
          <a:lstStyle/>
          <a:p>
            <a:r>
              <a:rPr lang="en-US" b="1" dirty="0"/>
              <a:t>Legal Challenges in Today’s Military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9525178" cy="1947333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9/11 and Sexual Assault Changed Law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 General Richard Harding, USAF, Ret.</a:t>
            </a: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212" y="609600"/>
            <a:ext cx="96012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“United 93 has turned” … “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out”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2" y="1676400"/>
            <a:ext cx="7315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0CF5-9AEB-45FE-83D5-4FADEB71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34" y="457200"/>
            <a:ext cx="10744378" cy="60197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Law Enforcement?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War?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NEITHER IS Defined IN LAW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1AAB1-D9ED-4F23-A2CD-06A506BF0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12" y="3009901"/>
            <a:ext cx="289560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D6A2C-7CD8-4B80-9B89-97FAD2050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762000"/>
            <a:ext cx="2895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7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921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Law enforcement VS. Law Of war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099971"/>
              </p:ext>
            </p:extLst>
          </p:nvPr>
        </p:nvGraphicFramePr>
        <p:xfrm>
          <a:off x="912812" y="1219200"/>
          <a:ext cx="10668000" cy="4876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1396975614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3637242095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837089693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 Enforcement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 of War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431365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of deadly force?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but only in self-defense or defense of another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at all times against enemy until asked for quarter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823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Arrest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based on probable cause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Detention until end of hostilities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997815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Bail available?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94917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to speedy trial?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trial required; instead preventive detention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927808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Confinement as punishment?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No, instead detention until end of hostilities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451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7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533401"/>
            <a:ext cx="9067978" cy="7619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this is “war,” who is the enemy?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1981200"/>
            <a:ext cx="9372778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are we fighting today?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“War on terror” is a metaphor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War on “Radical Islam?” 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Authorization to Use Military Force (AUMF) 2001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Authorization to Use Military Force (AUMF) 2002</a:t>
            </a:r>
          </a:p>
        </p:txBody>
      </p:sp>
    </p:spTree>
    <p:extLst>
      <p:ext uri="{BB962C8B-B14F-4D97-AF65-F5344CB8AC3E}">
        <p14:creationId xmlns:p14="http://schemas.microsoft.com/office/powerpoint/2010/main" val="29058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8532178" cy="8381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highlight>
                  <a:srgbClr val="C0C0C0"/>
                </a:highlight>
              </a:rPr>
              <a:t>Why they hate 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2" y="3657600"/>
            <a:ext cx="3838575" cy="2683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26" y="1078229"/>
            <a:ext cx="2823938" cy="2426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657600"/>
            <a:ext cx="4381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0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8532178" cy="10667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Spread of Islam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371600"/>
            <a:ext cx="8295238" cy="4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8532178" cy="10667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Spread of Islam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1371600"/>
            <a:ext cx="9220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0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10134778" cy="11429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Constitutional War </a:t>
            </a:r>
            <a:r>
              <a:rPr lang="en-US" dirty="0" err="1">
                <a:solidFill>
                  <a:srgbClr val="FFFF00"/>
                </a:solidFill>
              </a:rPr>
              <a:t>PoWER</a:t>
            </a:r>
            <a:r>
              <a:rPr lang="en-US" dirty="0">
                <a:solidFill>
                  <a:srgbClr val="FFFF00"/>
                </a:solidFill>
              </a:rPr>
              <a:t> Authorities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447800"/>
            <a:ext cx="10744200" cy="44196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Constitution:  Article I, Section 8 </a:t>
            </a:r>
          </a:p>
          <a:p>
            <a:pPr lvl="1"/>
            <a:r>
              <a:rPr lang="en-US" sz="2000" dirty="0"/>
              <a:t>“Congress shall have Power to … </a:t>
            </a:r>
            <a:r>
              <a:rPr lang="en-US" sz="2000" b="1" dirty="0"/>
              <a:t>provide for the common defense</a:t>
            </a:r>
            <a:r>
              <a:rPr lang="en-US" sz="2000" dirty="0"/>
              <a:t>.”</a:t>
            </a:r>
          </a:p>
          <a:p>
            <a:pPr lvl="1"/>
            <a:r>
              <a:rPr lang="en-US" sz="2000" dirty="0"/>
              <a:t>“To </a:t>
            </a:r>
            <a:r>
              <a:rPr lang="en-US" sz="2000" b="1" dirty="0"/>
              <a:t>define and punish Piracies and Felonies committed on the high Seas, and Offences against the Law of Nations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/>
              <a:t>“Congress shall have Power to …  </a:t>
            </a:r>
            <a:r>
              <a:rPr lang="en-US" sz="2000" b="1" dirty="0"/>
              <a:t>declare War</a:t>
            </a:r>
            <a:r>
              <a:rPr lang="en-US" sz="2000" dirty="0"/>
              <a:t>.”</a:t>
            </a:r>
          </a:p>
          <a:p>
            <a:pPr lvl="1"/>
            <a:r>
              <a:rPr lang="en-US" sz="2000" dirty="0"/>
              <a:t>“Congress shall have Power to … </a:t>
            </a:r>
            <a:r>
              <a:rPr lang="en-US" sz="2000" b="1" dirty="0"/>
              <a:t>raise and support Armies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/>
              <a:t>“Congress shall have Power to … </a:t>
            </a:r>
            <a:r>
              <a:rPr lang="en-US" sz="2000" b="1" dirty="0"/>
              <a:t>provide and maintain a Navy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/>
              <a:t>“Congress shall have Power to … </a:t>
            </a:r>
            <a:r>
              <a:rPr lang="en-US" sz="2000" b="1" dirty="0"/>
              <a:t>provide for organizing, arming, and disciplining the Militia</a:t>
            </a:r>
            <a:r>
              <a:rPr lang="en-US" sz="2000" dirty="0"/>
              <a:t>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9601378" cy="11429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Constitutional Authorities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981200"/>
            <a:ext cx="9753600" cy="40386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457063" lvl="1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Constitution Article II, Section1: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(The Vesting Clause): “The executive power shall be vested in the President of the United States of America.”</a:t>
            </a:r>
          </a:p>
          <a:p>
            <a:pPr marL="457063" lvl="1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063" lvl="1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Constitution Article II, Section 2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(The Commander in Chief Clause): “The President shall be the Commander in Chief of the Army and Navy of the United States”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8532178" cy="1142999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Powers 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447800"/>
            <a:ext cx="10896600" cy="4572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President may only commit armed forces to armed conflict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063" lvl="1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by Congressional declaration of war, </a:t>
            </a:r>
          </a:p>
          <a:p>
            <a:pPr marL="457063" lvl="1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by other Congressional authorization, or </a:t>
            </a:r>
          </a:p>
          <a:p>
            <a:pPr marL="457063" lvl="1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by national emergency created by attack on the US. 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 up in Islam Pakistan </a:t>
            </a:r>
          </a:p>
        </p:txBody>
      </p:sp>
      <p:sp>
        <p:nvSpPr>
          <p:cNvPr id="5" name="AutoShape 2" descr="Image result for strategic command center photo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4" y="1295400"/>
            <a:ext cx="914399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8532178" cy="1142999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Powers 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1600200"/>
            <a:ext cx="10515600" cy="4419600"/>
          </a:xfrm>
          <a:solidFill>
            <a:schemeClr val="tx2"/>
          </a:solidFill>
        </p:spPr>
        <p:txBody>
          <a:bodyPr>
            <a:normAutofit fontScale="32500" lnSpcReduction="20000"/>
          </a:bodyPr>
          <a:lstStyle/>
          <a:p>
            <a:r>
              <a:rPr lang="en-US" sz="6200" b="1" dirty="0"/>
              <a:t>President shall </a:t>
            </a:r>
            <a:r>
              <a:rPr lang="en-US" sz="8600" b="1" dirty="0">
                <a:solidFill>
                  <a:schemeClr val="accent2">
                    <a:lumMod val="50000"/>
                  </a:schemeClr>
                </a:solidFill>
              </a:rPr>
              <a:t>submit </a:t>
            </a:r>
            <a:r>
              <a:rPr lang="en-US" sz="8600" b="1" i="1" dirty="0">
                <a:solidFill>
                  <a:schemeClr val="accent2">
                    <a:lumMod val="50000"/>
                  </a:schemeClr>
                </a:solidFill>
              </a:rPr>
              <a:t>within 48 hours</a:t>
            </a:r>
            <a:r>
              <a:rPr lang="en-US" sz="62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6200" b="1" dirty="0"/>
              <a:t>to the Speaker of the House of Representatives and to the President pro tempore of the Senate a report, in writing, setting forth—</a:t>
            </a:r>
          </a:p>
          <a:p>
            <a:pPr marL="0" indent="0">
              <a:buNone/>
            </a:pPr>
            <a:r>
              <a:rPr lang="en-US" sz="6200" b="1" dirty="0"/>
              <a:t> </a:t>
            </a:r>
          </a:p>
          <a:p>
            <a:pPr marL="0" lvl="0" indent="0">
              <a:buNone/>
            </a:pPr>
            <a:r>
              <a:rPr lang="en-US" b="1" dirty="0"/>
              <a:t>	 </a:t>
            </a:r>
            <a:r>
              <a:rPr lang="en-US" sz="6400" b="1" dirty="0"/>
              <a:t>the circumstances necessitating the introduction of United States Armed 	Forces;</a:t>
            </a:r>
          </a:p>
          <a:p>
            <a:pPr marL="0" indent="0">
              <a:buNone/>
            </a:pPr>
            <a:r>
              <a:rPr lang="en-US" sz="6400" b="1" dirty="0"/>
              <a:t> </a:t>
            </a:r>
          </a:p>
          <a:p>
            <a:pPr marL="457063" lvl="1" indent="0">
              <a:buNone/>
            </a:pPr>
            <a:r>
              <a:rPr lang="en-US" sz="6200" b="1" dirty="0"/>
              <a:t>the constitutional and legislative authority under which such introduction took place; and</a:t>
            </a:r>
          </a:p>
          <a:p>
            <a:endParaRPr lang="en-US" sz="6400" b="1" dirty="0"/>
          </a:p>
          <a:p>
            <a:pPr marL="0" indent="0">
              <a:buNone/>
            </a:pPr>
            <a:r>
              <a:rPr lang="en-US" sz="6400" b="1" dirty="0"/>
              <a:t>	the estimated scope and duration of the hostilities or involvement</a:t>
            </a:r>
            <a:r>
              <a:rPr lang="en-US" sz="6400" dirty="0"/>
              <a:t>.</a:t>
            </a:r>
          </a:p>
          <a:p>
            <a:endParaRPr lang="en-US" sz="6400" dirty="0"/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8532178" cy="1142999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Powers 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371600"/>
            <a:ext cx="10668000" cy="46482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b="1" i="1" dirty="0"/>
              <a:t>Within sixty calendar days </a:t>
            </a:r>
            <a:r>
              <a:rPr lang="en-US" dirty="0"/>
              <a:t>after a report is submitted, the President shall terminate any use of United States Armed Forces, unless the Congress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(1) has </a:t>
            </a:r>
            <a:r>
              <a:rPr lang="en-US" b="1" i="1" dirty="0"/>
              <a:t>declared war </a:t>
            </a:r>
            <a:r>
              <a:rPr lang="en-US" dirty="0"/>
              <a:t>or has enacted a specific authorization for such use of 	United States Armed Forces,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(2) has </a:t>
            </a:r>
            <a:r>
              <a:rPr lang="en-US" b="1" i="1" dirty="0"/>
              <a:t>extended by law such sixty-day period</a:t>
            </a:r>
            <a:r>
              <a:rPr lang="en-US" dirty="0"/>
              <a:t>, or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(3) </a:t>
            </a:r>
            <a:r>
              <a:rPr lang="en-US" b="1" i="1" dirty="0"/>
              <a:t>is physically unable to meet as a result of an armed attack</a:t>
            </a:r>
            <a:r>
              <a:rPr lang="en-US" dirty="0"/>
              <a:t> upon the United 	States. 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8532178" cy="990599"/>
          </a:xfrm>
        </p:spPr>
        <p:txBody>
          <a:bodyPr>
            <a:normAutofit/>
          </a:bodyPr>
          <a:lstStyle/>
          <a:p>
            <a:r>
              <a:rPr lang="en-US" dirty="0"/>
              <a:t>Declared Wars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096408"/>
              </p:ext>
            </p:extLst>
          </p:nvPr>
        </p:nvGraphicFramePr>
        <p:xfrm>
          <a:off x="989012" y="1143000"/>
          <a:ext cx="9906000" cy="525779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1012036315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3704462456"/>
                    </a:ext>
                  </a:extLst>
                </a:gridCol>
              </a:tblGrid>
              <a:tr h="7553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Congress Declared War 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Year/President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633858"/>
                  </a:ext>
                </a:extLst>
              </a:tr>
              <a:tr h="5628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War of 1812</a:t>
                      </a:r>
                      <a:r>
                        <a:rPr lang="en-US" sz="1400" dirty="0">
                          <a:effectLst/>
                        </a:rPr>
                        <a:t>	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1812/Madison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432134"/>
                  </a:ext>
                </a:extLst>
              </a:tr>
              <a:tr h="5628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Mexican-American War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1846/Polk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830294"/>
                  </a:ext>
                </a:extLst>
              </a:tr>
              <a:tr h="5628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Spanish-American War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1989/McKinley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88660"/>
                  </a:ext>
                </a:extLst>
              </a:tr>
              <a:tr h="5628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WWI (Germany)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1917 Jan/Wilson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127687"/>
                  </a:ext>
                </a:extLst>
              </a:tr>
              <a:tr h="5628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WWI (Austria-Hungary)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1917 Dec/Wilson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39084"/>
                  </a:ext>
                </a:extLst>
              </a:tr>
              <a:tr h="5628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WWII (Japan)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1941 Dec 8/FDR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20375"/>
                  </a:ext>
                </a:extLst>
              </a:tr>
              <a:tr h="5628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WWII (Germany, Italy, Bulgaria)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1941 Dec 11/FDR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725557"/>
                  </a:ext>
                </a:extLst>
              </a:tr>
              <a:tr h="5628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WWII (Hungary, Romania)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1941 Jun/FDR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97292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Wars Declared by Congress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8532178" cy="990599"/>
          </a:xfrm>
        </p:spPr>
        <p:txBody>
          <a:bodyPr>
            <a:normAutofit/>
          </a:bodyPr>
          <a:lstStyle/>
          <a:p>
            <a:r>
              <a:rPr lang="en-US" dirty="0"/>
              <a:t>Wars Authorized by Congress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4412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336856"/>
              </p:ext>
            </p:extLst>
          </p:nvPr>
        </p:nvGraphicFramePr>
        <p:xfrm>
          <a:off x="684034" y="1295400"/>
          <a:ext cx="9906178" cy="510540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779955">
                  <a:extLst>
                    <a:ext uri="{9D8B030D-6E8A-4147-A177-3AD203B41FA5}">
                      <a16:colId xmlns:a16="http://schemas.microsoft.com/office/drawing/2014/main" val="2131117288"/>
                    </a:ext>
                  </a:extLst>
                </a:gridCol>
                <a:gridCol w="6126223">
                  <a:extLst>
                    <a:ext uri="{9D8B030D-6E8A-4147-A177-3AD203B41FA5}">
                      <a16:colId xmlns:a16="http://schemas.microsoft.com/office/drawing/2014/main" val="632216098"/>
                    </a:ext>
                  </a:extLst>
                </a:gridCol>
              </a:tblGrid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War Authorized by Congress</a:t>
                      </a:r>
                      <a:endParaRPr lang="en-US" sz="1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Year/President</a:t>
                      </a:r>
                      <a:endParaRPr lang="en-US" sz="11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759076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Quasi War with France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1798/Adams 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738540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First Barbary War with Tripoli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1802/Jefferson (after the war)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984328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Second Barbary War with Algiers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1815/Madison (after the war)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61157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Slave Trade Ban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1819/Monroe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696956"/>
                  </a:ext>
                </a:extLst>
              </a:tr>
              <a:tr h="6381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Redress attack on USS Water Witch with Paraguay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1858/Buchanan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21163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Occupation of Veracruz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1914/Wilson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710468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Intervention in Russian Civil War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1918/Wilson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872671"/>
                  </a:ext>
                </a:extLst>
              </a:tr>
              <a:tr h="6381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Intervention in Lebanon to hold Socialist Party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1958/Eisenhower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667620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Vietnam War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1964/Johnson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54793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Multinational Force to Lebanon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1983/Reagan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560466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Persian Gulf War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1991/H.W. Bush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555072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OEF (Afghanistan)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2001/W. Bush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47196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OIF (Iraq War)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2001/W. Bush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70" marR="6787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36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8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11049178" cy="533399"/>
          </a:xfrm>
        </p:spPr>
        <p:txBody>
          <a:bodyPr>
            <a:normAutofit/>
          </a:bodyPr>
          <a:lstStyle/>
          <a:p>
            <a:r>
              <a:rPr lang="en-US" sz="2800" dirty="0"/>
              <a:t>Wars Neither Declared, nor Authorized by Congress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 flipV="1">
            <a:off x="0" y="-152400"/>
            <a:ext cx="45719" cy="19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036299"/>
              </p:ext>
            </p:extLst>
          </p:nvPr>
        </p:nvGraphicFramePr>
        <p:xfrm>
          <a:off x="684034" y="914401"/>
          <a:ext cx="10668178" cy="560696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334089">
                  <a:extLst>
                    <a:ext uri="{9D8B030D-6E8A-4147-A177-3AD203B41FA5}">
                      <a16:colId xmlns:a16="http://schemas.microsoft.com/office/drawing/2014/main" val="723788133"/>
                    </a:ext>
                  </a:extLst>
                </a:gridCol>
                <a:gridCol w="5334089">
                  <a:extLst>
                    <a:ext uri="{9D8B030D-6E8A-4147-A177-3AD203B41FA5}">
                      <a16:colId xmlns:a16="http://schemas.microsoft.com/office/drawing/2014/main" val="862600121"/>
                    </a:ext>
                  </a:extLst>
                </a:gridCol>
              </a:tblGrid>
              <a:tr h="413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</a:rPr>
                        <a:t>Wars Not Authorized by Congress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</a:rPr>
                        <a:t>Year/President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82448"/>
                  </a:ext>
                </a:extLst>
              </a:tr>
              <a:tr h="244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Indian Wars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1790 – 1890 multiple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923806"/>
                  </a:ext>
                </a:extLst>
              </a:tr>
              <a:tr h="2754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Seizure of West Florida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1810/Madison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665872"/>
                  </a:ext>
                </a:extLst>
              </a:tr>
              <a:tr h="244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Invasion of Spanish Florida to chase Seminoles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1814/none - General Jackson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365412"/>
                  </a:ext>
                </a:extLst>
              </a:tr>
              <a:tr h="244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Civil War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1861/Lincoln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50761"/>
                  </a:ext>
                </a:extLst>
              </a:tr>
              <a:tr h="3261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Invasion of Nicaragua; begins occupation thru 1933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1912/Wilson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529992"/>
                  </a:ext>
                </a:extLst>
              </a:tr>
              <a:tr h="244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Invasion of Mexico to find Poncho Villa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1916/Wilson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522683"/>
                  </a:ext>
                </a:extLst>
              </a:tr>
              <a:tr h="244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Korean War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1950/Truman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134319"/>
                  </a:ext>
                </a:extLst>
              </a:tr>
              <a:tr h="244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Operation Urgent Fury (Granada)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1983/Reagan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527876"/>
                  </a:ext>
                </a:extLst>
              </a:tr>
              <a:tr h="2754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Operation Just Cause (Panama)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1989/H.W. Bush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70952"/>
                  </a:ext>
                </a:extLst>
              </a:tr>
              <a:tr h="244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Operation Restore Hope (Somalia)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1992/H.W. Bush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567655"/>
                  </a:ext>
                </a:extLst>
              </a:tr>
              <a:tr h="2447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Bosnia, Kosovo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1999/Clinton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45186"/>
                  </a:ext>
                </a:extLst>
              </a:tr>
              <a:tr h="2607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Libya (Administration claims no “hostilities)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2011/Obama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433469"/>
                  </a:ext>
                </a:extLst>
              </a:tr>
              <a:tr h="20525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Syria and arguably Iraq Should AUMF’s be time limited? (i.e., Iraq 2002 AUMF)?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Congress authorizes funds for $58.6 billion for Overseas Contingency Operations for military activities (arguably included Syria).  Jack Goldsmith argues that Congress authorized military force thru appropriations power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2014/Obama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4" marR="33194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91969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1998726" y="133217"/>
            <a:ext cx="452485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8305978" cy="129539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Art III courts resolve confusion between Art I and Art II?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2362200"/>
            <a:ext cx="9829978" cy="4191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u="sng" dirty="0"/>
              <a:t>Campbell v. Clinton</a:t>
            </a:r>
            <a:r>
              <a:rPr lang="en-US" dirty="0"/>
              <a:t>, DC Circuit (2000)</a:t>
            </a:r>
          </a:p>
          <a:p>
            <a:r>
              <a:rPr lang="en-US" dirty="0"/>
              <a:t>Clinton sends War Powers Act notice to Congress about Yugoslavia bombing campaign</a:t>
            </a:r>
          </a:p>
          <a:p>
            <a:r>
              <a:rPr lang="en-US" dirty="0"/>
              <a:t>House voted down declaration and AUMF</a:t>
            </a:r>
          </a:p>
          <a:p>
            <a:r>
              <a:rPr lang="en-US" dirty="0"/>
              <a:t>Clinton continued to bomb</a:t>
            </a:r>
          </a:p>
          <a:p>
            <a:r>
              <a:rPr lang="en-US" dirty="0"/>
              <a:t>Rep Tom Campbell + 29 other House member sue Clinton for not withdrawing Yugoslavia bombing campaign</a:t>
            </a:r>
          </a:p>
          <a:p>
            <a:r>
              <a:rPr lang="en-US" dirty="0"/>
              <a:t>DC </a:t>
            </a:r>
            <a:r>
              <a:rPr lang="en-US" dirty="0" err="1"/>
              <a:t>Dist</a:t>
            </a:r>
            <a:r>
              <a:rPr lang="en-US" dirty="0"/>
              <a:t> and Circuit held this was political question; no standing</a:t>
            </a:r>
          </a:p>
          <a:p>
            <a:r>
              <a:rPr lang="en-US" dirty="0"/>
              <a:t>Clinton ended bombing campaign before 90-day limit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2" y="1371600"/>
            <a:ext cx="1225550" cy="168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12" y="1312068"/>
            <a:ext cx="1489216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228601"/>
            <a:ext cx="10210800" cy="1600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Constitution require declaration of War or AUMF before US goes to war for more than 60/90 day limit?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2133600"/>
            <a:ext cx="11430000" cy="42672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Argument: Constitution grants President absolute war making authority 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Commander-in-Chief &amp; Vesting Clauses are enough authority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Unitary executive theory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War Powers Act is unconstitutional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President can act in both self-defense and anticipatory self-defense w/o Congress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“declare war” means provide notice to other nations, nothing more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Congress’ only authority is stop funding of war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AUMF from Congress is just political support of President’s decision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12" y="1295400"/>
            <a:ext cx="1905000" cy="228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615A14-30F8-47C8-9409-6FD1F0A352D7}"/>
              </a:ext>
            </a:extLst>
          </p:cNvPr>
          <p:cNvSpPr/>
          <p:nvPr/>
        </p:nvSpPr>
        <p:spPr>
          <a:xfrm>
            <a:off x="3048000" y="-1443648"/>
            <a:ext cx="6092825" cy="7745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Flynn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304800"/>
            <a:ext cx="10210800" cy="1600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Constitution require declaration of War or AUMF before US goes to war for more than 60/90 day limit?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2057400"/>
            <a:ext cx="11430000" cy="43434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Yes Argument: Constitution grants President immediate self-defense authority, nothing more  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Commander-in-Chief is command and control authority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War Powers Act gives President time to go to Congress for long-term war-making authority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Constitutional Convention record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Federalist 69 explain limits to Commander-in-Chief and Vesting Clauses</a:t>
            </a:r>
          </a:p>
          <a:p>
            <a:pPr lvl="1"/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In re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Quirin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dicta: “Constitution invests the President as Commander-in-Chief with power to wage war which Congress declares”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25" y="685800"/>
            <a:ext cx="1524000" cy="18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11277778" cy="13715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PRESIDENT’s War powers to include “associated forces”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2" y="1828800"/>
            <a:ext cx="10668000" cy="41148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000" dirty="0"/>
              <a:t>2012 </a:t>
            </a:r>
            <a:r>
              <a:rPr lang="en-US" sz="2000" dirty="0" err="1"/>
              <a:t>Jeh</a:t>
            </a:r>
            <a:r>
              <a:rPr lang="en-US" sz="2000" dirty="0"/>
              <a:t> Johnson’s Harvard speech:</a:t>
            </a:r>
          </a:p>
          <a:p>
            <a:r>
              <a:rPr lang="en-US" sz="2000" dirty="0"/>
              <a:t>1.  “entered the </a:t>
            </a:r>
            <a:r>
              <a:rPr lang="en-US" sz="2000" b="1" i="1" dirty="0"/>
              <a:t>fight alongside al Qaeda”</a:t>
            </a:r>
          </a:p>
          <a:p>
            <a:r>
              <a:rPr lang="en-US" sz="2000" dirty="0"/>
              <a:t>2.  is a “</a:t>
            </a:r>
            <a:r>
              <a:rPr lang="en-US" sz="2000" b="1" i="1" dirty="0"/>
              <a:t>co-belligerent</a:t>
            </a:r>
            <a:r>
              <a:rPr lang="en-US" sz="2000" dirty="0"/>
              <a:t> with al Qaeda </a:t>
            </a:r>
            <a:r>
              <a:rPr lang="en-US" sz="2000" b="1" i="1" dirty="0"/>
              <a:t>in hostilities </a:t>
            </a:r>
            <a:r>
              <a:rPr lang="en-US" sz="2000" dirty="0"/>
              <a:t>against the United States”</a:t>
            </a:r>
          </a:p>
          <a:p>
            <a:endParaRPr lang="en-US" sz="2000" dirty="0"/>
          </a:p>
          <a:p>
            <a:r>
              <a:rPr lang="en-US" sz="2000" dirty="0"/>
              <a:t>“Co-</a:t>
            </a:r>
            <a:r>
              <a:rPr lang="en-US" sz="2000" dirty="0" err="1"/>
              <a:t>billigerency</a:t>
            </a:r>
            <a:r>
              <a:rPr lang="en-US" sz="2000" dirty="0"/>
              <a:t>” is international law authority, not domestic law authority </a:t>
            </a:r>
          </a:p>
          <a:p>
            <a:pPr lvl="1"/>
            <a:r>
              <a:rPr lang="en-US" sz="2000" dirty="0"/>
              <a:t>Ex:  Congress declared war against each Axis power in WWI &amp; WWII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11277778" cy="12953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War Declaration authority CHANGE:  “Associated Forces”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600200"/>
            <a:ext cx="11201400" cy="4572000"/>
          </a:xfrm>
          <a:solidFill>
            <a:schemeClr val="tx2"/>
          </a:solidFill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2012 </a:t>
            </a:r>
            <a:r>
              <a:rPr lang="en-US" dirty="0" err="1"/>
              <a:t>Jeh</a:t>
            </a:r>
            <a:r>
              <a:rPr lang="en-US" dirty="0"/>
              <a:t> Johnson’s Harvard speech</a:t>
            </a:r>
          </a:p>
          <a:p>
            <a:pPr lvl="1"/>
            <a:r>
              <a:rPr lang="en-US" dirty="0"/>
              <a:t>Goldsmith’s Harvard Law Review article cites Operation Torch</a:t>
            </a:r>
          </a:p>
          <a:p>
            <a:pPr lvl="1"/>
            <a:r>
              <a:rPr lang="en-US" dirty="0" err="1"/>
              <a:t>Jeh</a:t>
            </a:r>
            <a:r>
              <a:rPr lang="en-US" dirty="0"/>
              <a:t> Johnson removes Operation Torch from speech and explains “</a:t>
            </a:r>
            <a:r>
              <a:rPr lang="en-US" dirty="0" err="1"/>
              <a:t>assoc</a:t>
            </a:r>
            <a:r>
              <a:rPr lang="en-US" dirty="0"/>
              <a:t> forces”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1752600"/>
            <a:ext cx="3886200" cy="23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 up in Pakistan</a:t>
            </a:r>
          </a:p>
        </p:txBody>
      </p:sp>
      <p:sp>
        <p:nvSpPr>
          <p:cNvPr id="5" name="AutoShape 2" descr="Image result for strategic command center photo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085850"/>
            <a:ext cx="8763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Congress’ reaction to “Associated Force”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828800"/>
            <a:ext cx="11201400" cy="44196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/>
              <a:t>2013:  Congress refused to amend 2001 AUMF to include “associated forces”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2013: Congress amended authority to detain combatants to include “associated forces”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2015: Steve Preston uses “associated forces” to justify war against ISIS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President’s expanded war powers: Targeted Killing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Obama legal standard for targeted killing. 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6-part test: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Targeted individual is AQ or “associated forces”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Individual posses “continuing, imminent threat”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Capture is not feasible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“Near certainty” that civilians will not be harmed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Consistent with law of war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Consent of host country or host is “unwilling or unable” to consent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Targeted killing is not prohibited “assassination” under EO 12333</a:t>
            </a:r>
          </a:p>
          <a:p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Is targeted killing something that can used against the US?  Can we object/prosecute?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2" y="1752600"/>
            <a:ext cx="3886871" cy="195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Killing Against US citizens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case of Anwar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Awlaki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kill list of US citizens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Alleged denial of due process.  No notice or opportunity to defend. 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Political question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standing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12" y="1758043"/>
            <a:ext cx="2895600" cy="1861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9" y="4267199"/>
            <a:ext cx="3452813" cy="19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 of the Right to Wage War: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Recent attempts to abandon the purpose of the Law of War, to reduce the incidents of war</a:t>
            </a:r>
          </a:p>
          <a:p>
            <a:pPr marL="457063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Expanding jus ad bellum self-defense continuum</a:t>
            </a:r>
          </a:p>
          <a:p>
            <a:pPr lvl="1"/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Actual SD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Anticipatory SD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 “</a:t>
            </a:r>
            <a:r>
              <a:rPr lang="en-US" sz="2000" strike="sngStrik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continuing immense”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US" sz="2000" strike="sngStrik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preemption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 </a:t>
            </a:r>
            <a:r>
              <a:rPr lang="en-US" sz="2000" strike="sngStrik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prevention</a:t>
            </a:r>
            <a:endParaRPr lang="en-US" sz="2000" strike="sngStrike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Expansion of the Right to Wage War: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Chaney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1% doctrine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in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Bush doctrine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Don’t wait for “smoking gun evidence” that could be a “mushroom cloud” Condi Rice, NSA</a:t>
            </a:r>
          </a:p>
          <a:p>
            <a:pPr marL="457063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 white paper on preemptive war and “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Axis of Evil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Bush speech warning on the Axis of Evil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countries: Iraq, Iran, North Korea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Bolton (Asst Sec State, adds Libya, Syria and Cuba)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3317422"/>
            <a:ext cx="3276600" cy="24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8532178" cy="11429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Another Challenge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981200"/>
            <a:ext cx="10820400" cy="40386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6"/>
                </a:solidFill>
              </a:rPr>
              <a:t>SEXUAL ASSAULT IN THE MILITARY</a:t>
            </a:r>
          </a:p>
        </p:txBody>
      </p:sp>
    </p:spTree>
    <p:extLst>
      <p:ext uri="{BB962C8B-B14F-4D97-AF65-F5344CB8AC3E}">
        <p14:creationId xmlns:p14="http://schemas.microsoft.com/office/powerpoint/2010/main" val="287369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457200"/>
            <a:ext cx="8532178" cy="11429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Sexual assault in the military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981200"/>
            <a:ext cx="9753600" cy="40386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/>
              <a:t>Every 2 years annoynoumous survey in military</a:t>
            </a:r>
          </a:p>
          <a:p>
            <a:r>
              <a:rPr lang="en-US" dirty="0"/>
              <a:t>26,000 sexual assaults in 2012</a:t>
            </a:r>
          </a:p>
          <a:p>
            <a:r>
              <a:rPr lang="en-US" dirty="0"/>
              <a:t>2012 reporting rate is 11%</a:t>
            </a:r>
          </a:p>
          <a:p>
            <a:r>
              <a:rPr lang="en-US" dirty="0"/>
              <a:t>Only 20% sexual rape complaints prosecuted (RAINN civ stats are equal) </a:t>
            </a:r>
          </a:p>
          <a:p>
            <a:r>
              <a:rPr lang="en-US" dirty="0"/>
              <a:t>Popular solution:  end commanders’ authority to prosecute</a:t>
            </a:r>
          </a:p>
          <a:p>
            <a:pPr lvl="1"/>
            <a:r>
              <a:rPr lang="en-US" dirty="0"/>
              <a:t>Hurts military effectiveness </a:t>
            </a:r>
          </a:p>
        </p:txBody>
      </p:sp>
    </p:spTree>
    <p:extLst>
      <p:ext uri="{BB962C8B-B14F-4D97-AF65-F5344CB8AC3E}">
        <p14:creationId xmlns:p14="http://schemas.microsoft.com/office/powerpoint/2010/main" val="41080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9448978" cy="11429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Sexual assault in the military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295399"/>
            <a:ext cx="9753600" cy="5333999"/>
          </a:xfrm>
          <a:solidFill>
            <a:schemeClr val="tx2"/>
          </a:solidFill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Solution = </a:t>
            </a:r>
            <a:r>
              <a:rPr lang="en-US" b="1" dirty="0"/>
              <a:t>↑</a:t>
            </a:r>
            <a:r>
              <a:rPr lang="en-US" dirty="0"/>
              <a:t> reporting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b="1" dirty="0"/>
              <a:t>↑ </a:t>
            </a:r>
            <a:r>
              <a:rPr lang="en-US" dirty="0"/>
              <a:t>prosecutions </a:t>
            </a:r>
            <a:r>
              <a:rPr lang="en-US" b="1" dirty="0"/>
              <a:t>→ ↑ </a:t>
            </a:r>
            <a:r>
              <a:rPr lang="en-US" dirty="0"/>
              <a:t>deterrence </a:t>
            </a:r>
            <a:r>
              <a:rPr lang="en-US" b="1" dirty="0"/>
              <a:t>→ ↓ </a:t>
            </a:r>
            <a:r>
              <a:rPr lang="en-US" dirty="0"/>
              <a:t>prevalence</a:t>
            </a:r>
          </a:p>
          <a:p>
            <a:endParaRPr lang="en-US" dirty="0"/>
          </a:p>
          <a:p>
            <a:r>
              <a:rPr lang="en-US" dirty="0"/>
              <a:t>Solution:  Sexual Assault Counsel </a:t>
            </a:r>
          </a:p>
          <a:p>
            <a:pPr lvl="1"/>
            <a:r>
              <a:rPr lang="en-US" dirty="0"/>
              <a:t>Takes burden off victim</a:t>
            </a:r>
          </a:p>
          <a:p>
            <a:pPr lvl="1"/>
            <a:r>
              <a:rPr lang="en-US" dirty="0"/>
              <a:t>“Voice and choice”</a:t>
            </a:r>
          </a:p>
          <a:p>
            <a:pPr lvl="1"/>
            <a:r>
              <a:rPr lang="en-US" dirty="0"/>
              <a:t>Ethical duty of confidentiality and zealous representation</a:t>
            </a:r>
          </a:p>
          <a:p>
            <a:pPr lvl="1"/>
            <a:r>
              <a:rPr lang="en-US" dirty="0"/>
              <a:t>r% sexual rape complaints prosecuted (RAINN civ stats are equal) </a:t>
            </a:r>
          </a:p>
          <a:p>
            <a:endParaRPr lang="en-US" dirty="0"/>
          </a:p>
          <a:p>
            <a:r>
              <a:rPr lang="en-US" dirty="0"/>
              <a:t>SVCs advocate for:</a:t>
            </a:r>
          </a:p>
          <a:p>
            <a:pPr lvl="1"/>
            <a:r>
              <a:rPr lang="en-US" dirty="0"/>
              <a:t>Job transfer</a:t>
            </a:r>
          </a:p>
          <a:p>
            <a:pPr lvl="1"/>
            <a:r>
              <a:rPr lang="en-US" dirty="0"/>
              <a:t>Prosecution/no prosecution</a:t>
            </a:r>
          </a:p>
          <a:p>
            <a:pPr lvl="1"/>
            <a:r>
              <a:rPr lang="en-US" dirty="0"/>
              <a:t>Medical care for MST</a:t>
            </a:r>
          </a:p>
          <a:p>
            <a:pPr lvl="1"/>
            <a:r>
              <a:rPr lang="en-US" dirty="0"/>
              <a:t>Assist in interviews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6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9448978" cy="11429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Sexual assault in the military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981200"/>
            <a:ext cx="9753600" cy="40386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/>
              <a:t>Resistance</a:t>
            </a:r>
          </a:p>
          <a:p>
            <a:pPr lvl="1"/>
            <a:r>
              <a:rPr lang="en-US" dirty="0"/>
              <a:t>All 4 criminal justice communities: LE, TCs, DCs, military judges</a:t>
            </a:r>
          </a:p>
          <a:p>
            <a:pPr lvl="1"/>
            <a:r>
              <a:rPr lang="en-US" dirty="0"/>
              <a:t>All other services (including mine)26,000 sexual assaults in 2012</a:t>
            </a:r>
          </a:p>
          <a:p>
            <a:r>
              <a:rPr lang="en-US" dirty="0"/>
              <a:t>SECDEF sent advisor to meeting:  “What is your concern ?”</a:t>
            </a:r>
          </a:p>
          <a:p>
            <a:r>
              <a:rPr lang="en-US" dirty="0"/>
              <a:t>Briefed JCS in Tank: concern was manpower </a:t>
            </a:r>
          </a:p>
          <a:p>
            <a:r>
              <a:rPr lang="en-US" dirty="0"/>
              <a:t>Sec of USAF calls other service secretaries:  USAF agrees to “pilot program”</a:t>
            </a:r>
          </a:p>
          <a:p>
            <a:r>
              <a:rPr lang="en-US" dirty="0"/>
              <a:t>Congress briefed:  Congress passes 10 USC 1044e, mandating SVC program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9448978" cy="11429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Sexual assault in the military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981200"/>
            <a:ext cx="9753600" cy="40386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/>
              <a:t>SVC qualifications (USAF)</a:t>
            </a:r>
          </a:p>
          <a:p>
            <a:pPr lvl="1"/>
            <a:r>
              <a:rPr lang="en-US" dirty="0"/>
              <a:t>Previous TC or DC</a:t>
            </a:r>
          </a:p>
          <a:p>
            <a:pPr lvl="2"/>
            <a:r>
              <a:rPr lang="en-US" dirty="0"/>
              <a:t>Not all services agree</a:t>
            </a:r>
          </a:p>
          <a:p>
            <a:pPr lvl="1"/>
            <a:r>
              <a:rPr lang="en-US" dirty="0"/>
              <a:t>TJAG selects</a:t>
            </a:r>
          </a:p>
          <a:p>
            <a:pPr lvl="1"/>
            <a:r>
              <a:rPr lang="en-US" dirty="0"/>
              <a:t>Regional coverage</a:t>
            </a:r>
          </a:p>
          <a:p>
            <a:pPr lvl="1"/>
            <a:r>
              <a:rPr lang="en-US" dirty="0"/>
              <a:t>Training with NCVLI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 up in Pakistan</a:t>
            </a:r>
          </a:p>
        </p:txBody>
      </p:sp>
      <p:sp>
        <p:nvSpPr>
          <p:cNvPr id="5" name="AutoShape 2" descr="Image result for strategic command center photo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990600"/>
            <a:ext cx="8534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66700"/>
            <a:ext cx="9753600" cy="11429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Sexual assault in the military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981200"/>
            <a:ext cx="9753600" cy="4038600"/>
          </a:xfrm>
          <a:solidFill>
            <a:schemeClr val="tx2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LRM v. </a:t>
            </a:r>
            <a:r>
              <a:rPr lang="en-US" dirty="0" err="1"/>
              <a:t>Kastenberg</a:t>
            </a:r>
            <a:endParaRPr lang="en-US" dirty="0"/>
          </a:p>
          <a:p>
            <a:pPr lvl="1"/>
            <a:r>
              <a:rPr lang="en-US" dirty="0"/>
              <a:t>LRM v. </a:t>
            </a:r>
            <a:r>
              <a:rPr lang="en-US" dirty="0" err="1"/>
              <a:t>Kastenberg</a:t>
            </a:r>
            <a:endParaRPr lang="en-US" dirty="0"/>
          </a:p>
          <a:p>
            <a:pPr lvl="1"/>
            <a:r>
              <a:rPr lang="en-US" dirty="0"/>
              <a:t>Trial judge denies SVC right to speak</a:t>
            </a:r>
          </a:p>
          <a:p>
            <a:pPr lvl="1"/>
            <a:r>
              <a:rPr lang="en-US" dirty="0"/>
              <a:t>3 times in Rules of Evidence that victim can speak</a:t>
            </a:r>
          </a:p>
          <a:p>
            <a:pPr lvl="2"/>
            <a:r>
              <a:rPr lang="en-US" dirty="0"/>
              <a:t>Rape shield (MRE 412)</a:t>
            </a:r>
          </a:p>
          <a:p>
            <a:pPr lvl="2"/>
            <a:r>
              <a:rPr lang="en-US" dirty="0"/>
              <a:t>Psychotherapist privilege (MRE 513)</a:t>
            </a:r>
          </a:p>
          <a:p>
            <a:pPr lvl="2"/>
            <a:r>
              <a:rPr lang="en-US" dirty="0"/>
              <a:t>Victim advocate – Victim privilege (MRE 514) </a:t>
            </a:r>
          </a:p>
          <a:p>
            <a:pPr lvl="1"/>
            <a:r>
              <a:rPr lang="en-US" dirty="0"/>
              <a:t>On appeal, mandamus requested</a:t>
            </a:r>
          </a:p>
          <a:p>
            <a:pPr lvl="1"/>
            <a:r>
              <a:rPr lang="en-US" dirty="0"/>
              <a:t>AFCCA: unsure of mandamus as remedy – denies appeal</a:t>
            </a:r>
          </a:p>
          <a:p>
            <a:pPr lvl="1"/>
            <a:r>
              <a:rPr lang="en-US" dirty="0"/>
              <a:t>CAAF:  overturned trial judge’s ruling – victim has right to be heard through counsel</a:t>
            </a:r>
          </a:p>
          <a:p>
            <a:pPr lvl="1"/>
            <a:r>
              <a:rPr lang="en-US" dirty="0"/>
              <a:t>Case cited today in civilian courts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8532178" cy="1142999"/>
          </a:xfrm>
        </p:spPr>
        <p:txBody>
          <a:bodyPr>
            <a:normAutofit/>
          </a:bodyPr>
          <a:lstStyle/>
          <a:p>
            <a:r>
              <a:rPr lang="en-US" dirty="0"/>
              <a:t>Results of SVC Program</a:t>
            </a:r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6A2A888-51F4-4AAB-92E6-B9AFE96CF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017" r="-3391" b="-1017"/>
          <a:stretch/>
        </p:blipFill>
        <p:spPr>
          <a:xfrm rot="16200000">
            <a:off x="3445323" y="-1582289"/>
            <a:ext cx="5679000" cy="1120157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276E2A-C89B-424D-BD0C-BC178D13E174}"/>
              </a:ext>
            </a:extLst>
          </p:cNvPr>
          <p:cNvSpPr/>
          <p:nvPr/>
        </p:nvSpPr>
        <p:spPr>
          <a:xfrm rot="16200000">
            <a:off x="5675312" y="-2247901"/>
            <a:ext cx="533399" cy="822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70678B-9560-4CF6-B2FA-583CFED794F1}"/>
              </a:ext>
            </a:extLst>
          </p:cNvPr>
          <p:cNvSpPr/>
          <p:nvPr/>
        </p:nvSpPr>
        <p:spPr>
          <a:xfrm>
            <a:off x="1598612" y="2321998"/>
            <a:ext cx="533400" cy="41550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8532178" cy="1142999"/>
          </a:xfrm>
        </p:spPr>
        <p:txBody>
          <a:bodyPr>
            <a:normAutofit fontScale="90000"/>
          </a:bodyPr>
          <a:lstStyle/>
          <a:p>
            <a:r>
              <a:rPr lang="en-US" dirty="0"/>
              <a:t>Unequal Increases in sexual assault by service</a:t>
            </a: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671B85E-E408-490D-A6C8-1E9ACD510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96682" y="-1607132"/>
            <a:ext cx="5195461" cy="11430002"/>
          </a:xfr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41894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10591978" cy="11429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SVC Program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981200"/>
            <a:ext cx="9753600" cy="40386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ABC news: SVCs overworked; unexperienced; commanders unexperienced</a:t>
            </a:r>
          </a:p>
          <a:p>
            <a:pPr marL="0" indent="0">
              <a:buNone/>
            </a:pPr>
            <a:r>
              <a:rPr lang="en-US" dirty="0"/>
              <a:t>Response: S.1500/ May 2019: </a:t>
            </a:r>
            <a:r>
              <a:rPr lang="en-US" b="1" i="1" dirty="0"/>
              <a:t>“Military Special Victims Protection Act”</a:t>
            </a:r>
          </a:p>
          <a:p>
            <a:pPr marL="0" indent="0">
              <a:buNone/>
            </a:pPr>
            <a:r>
              <a:rPr lang="en-US" dirty="0"/>
              <a:t>	↑ number of SVCs</a:t>
            </a:r>
          </a:p>
          <a:p>
            <a:pPr marL="0" indent="0">
              <a:buNone/>
            </a:pPr>
            <a:r>
              <a:rPr lang="en-US" dirty="0"/>
              <a:t>	↑ training</a:t>
            </a:r>
          </a:p>
          <a:p>
            <a:pPr marL="0" indent="0">
              <a:buNone/>
            </a:pPr>
            <a:r>
              <a:rPr lang="en-US" dirty="0"/>
              <a:t>	Referral of charges by O-6 or above</a:t>
            </a:r>
          </a:p>
          <a:p>
            <a:pPr marL="0" indent="0">
              <a:buNone/>
            </a:pPr>
            <a:r>
              <a:rPr lang="en-US" dirty="0"/>
              <a:t>	Review by STC or SPC</a:t>
            </a:r>
          </a:p>
          <a:p>
            <a:pPr marL="0" indent="0">
              <a:buNone/>
            </a:pPr>
            <a:r>
              <a:rPr lang="en-US" dirty="0"/>
              <a:t>	SVC will represent civilian victims</a:t>
            </a:r>
          </a:p>
          <a:p>
            <a:pPr marL="0" indent="0">
              <a:buNone/>
            </a:pPr>
            <a:r>
              <a:rPr lang="en-US" dirty="0"/>
              <a:t>	SVC must relay victim’s desire of whether to go to trial</a:t>
            </a:r>
          </a:p>
        </p:txBody>
      </p:sp>
    </p:spTree>
    <p:extLst>
      <p:ext uri="{BB962C8B-B14F-4D97-AF65-F5344CB8AC3E}">
        <p14:creationId xmlns:p14="http://schemas.microsoft.com/office/powerpoint/2010/main" val="30774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0BF6-D8F5-40DA-BA74-77E83F25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Questions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74083-7D3D-4875-B895-CCD7A4303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dirty="0">
              <a:highlight>
                <a:srgbClr val="FFFF00"/>
              </a:highlight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10856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1B17-E30D-429D-8B81-61145A9C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00165-38E8-4F56-BACC-B0A0D6022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8451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Interrogation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DOJ/OLC Torture Memo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TJAGs not allowed to see memo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Goldsmith criticism of torture memo; rescinds memo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Repealed by DOJ/OLC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Detainee Treatment Act of 2005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2015 McCain Amendment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Does torture work?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Would torture be justified to find a dirty bomb in Atlanta?  Defense of necessity?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12" y="1828800"/>
            <a:ext cx="35147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CHANGES IN Detention LAW of enemy combatants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604727"/>
            <a:ext cx="11201400" cy="4724400"/>
          </a:xfrm>
          <a:solidFill>
            <a:schemeClr val="tx2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Detention until the end of hostilities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Detention vs. Punishment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Coalition partners not happy… human rights law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 Commissions confused purpose of detention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Outside US meant to avoid habeas jurisdiction</a:t>
            </a:r>
          </a:p>
          <a:p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Hamdi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v. Rumsfeld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(2004) said habeas applies to GTMO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1752599"/>
            <a:ext cx="3352800" cy="2101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1755618"/>
            <a:ext cx="5020535" cy="307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care about war authorizing powers?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Endless war is possible because: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Congressmen see political risk in voting for/against war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Ex:  Vote on 2002 Iraq AUMF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Executive branch sees political risk in asking for AUMF from Congress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Courts decline to settle the issue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 constituents care about this, if their children will not be drafted?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18YO voting habits</a:t>
            </a:r>
          </a:p>
          <a:p>
            <a:pPr marL="457063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ensures we have a winning military strategy?  Is “hitting back” a strategy?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what point do we exhaust US armed forces and war materiel?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we bring back the draft?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12" y="1538785"/>
            <a:ext cx="3129064" cy="219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0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Expansion of the Right to Wage War: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jus ad bellum CHANGE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Bush Doctrine leads to War in Iraq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Curveball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yellow cake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Chaney presses intel community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Little evidence of WMD or Saddam allied with terrorists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2002 AUMF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 Resolution 1441 &amp; Colin Powell’s speech to the UN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War starts in March 2003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 #1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Bathifaction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insurgency  political instability  collapse of Iraqi gov’t  rise of ISIS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Result #2  rise of Iranian nuclear program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state sponsored terrorism (improvised explosive projectiles and Hezbollah)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1752600"/>
            <a:ext cx="3120806" cy="21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4212" y="274638"/>
            <a:ext cx="10820400" cy="639762"/>
          </a:xfrm>
        </p:spPr>
        <p:txBody>
          <a:bodyPr>
            <a:normAutofit/>
          </a:bodyPr>
          <a:lstStyle/>
          <a:p>
            <a:r>
              <a:rPr lang="en-US" sz="3200" dirty="0"/>
              <a:t>1965 Indo-Pakistan War</a:t>
            </a:r>
          </a:p>
        </p:txBody>
      </p:sp>
      <p:sp>
        <p:nvSpPr>
          <p:cNvPr id="5" name="AutoShape 2" descr="Image result for strategic command center photo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12" y="4071042"/>
            <a:ext cx="2964180" cy="225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4071042"/>
            <a:ext cx="3581400" cy="22535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1136444"/>
            <a:ext cx="4114800" cy="26197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2" y="437411"/>
            <a:ext cx="4276725" cy="33707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871" y="2936971"/>
            <a:ext cx="3440541" cy="26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jus ad bellum CHANGE: TARGETED KILLING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MQ-1 Predator:  early intel use in Afghanistan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MQ-9 Reaper:  hellfire and GBU-12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Advantages of drone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Anwar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Awlaki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drone strike in Yemen, but we are not at war with Yemen or AQAP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Common criticism:  dangers of robotics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Legal concern:  Expanding jus ad bellum self-defense continuum</a:t>
            </a:r>
          </a:p>
          <a:p>
            <a:pPr lvl="1"/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Actual SD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Anticipatory SD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</a:t>
            </a:r>
            <a:r>
              <a:rPr lang="en-US" sz="2000" strike="sngStrike" dirty="0">
                <a:solidFill>
                  <a:schemeClr val="accent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continuing immense”</a:t>
            </a:r>
            <a:r>
              <a:rPr lang="en-US" sz="2000" dirty="0">
                <a:solidFill>
                  <a:schemeClr val="accent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US" sz="2000" strike="sngStrik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preemption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 </a:t>
            </a:r>
            <a:r>
              <a:rPr lang="en-US" sz="2000" strike="sngStrik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prevention</a:t>
            </a:r>
            <a:endParaRPr lang="en-US" sz="2000" strike="sngStrike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1371600"/>
            <a:ext cx="38100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Targeted Killing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Obama legal standard for targeted killing. 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6-part test: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Targeted individual is AQ or “associated forces”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Individual posses “continuing, imminent threat”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Capture is not feasible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“Near certainty” that civilians will not be harmed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Consistent with law of war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Consent of host country or host is “unwilling or unable” to consent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Targeted killing is not prohibited “assassination” under EO 12333</a:t>
            </a:r>
          </a:p>
          <a:p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Is targeted killing something that can used against the US?  Can we object/prosecute?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2" y="1752600"/>
            <a:ext cx="3886871" cy="195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Jus in Bello Change: Signature strikes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79830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SUVs in Afghanistan?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Abdul Rahman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Awlaki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killed 2 weeks after his father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Lack of positive ID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Does the “duck rule” have a place in international and US law?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75" y="1779854"/>
            <a:ext cx="19526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 of Military Commissions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604727"/>
            <a:ext cx="11201400" cy="47244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Revolutionary War: Trial of Maj Andre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Mex-Am War: Gen Scott convenes MC for Mex Army &amp; civilians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Civil War:  Lincoln conspirators tried by mil commission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0" y="1865011"/>
            <a:ext cx="2965280" cy="2166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3" y="1719210"/>
            <a:ext cx="1549088" cy="2141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49" y="1619075"/>
            <a:ext cx="3165037" cy="2040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10" y="3860358"/>
            <a:ext cx="3023576" cy="2277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91" y="1852968"/>
            <a:ext cx="1375854" cy="21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Parte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Milligan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71 US 2 (1866)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92" y="1600200"/>
            <a:ext cx="11201400" cy="50292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Art I, Sec 9: writ of habeas corpus shall not 														be suspended unless in cases of rebellion or 													invasion the public safety requires it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1862 Lincoln suspends habeas corpus and 														establishes mil commissions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1863: Congress limits suspension, requiring those in union states to be turned over to federal courts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1864:  Maj Gen Hovey convenes mil commission in Indianapolis to try Southern sympathizers; 3 sentenced to hang; habeas appeal to USSC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Held:  writ of habeas corpus cannot be suspended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1.  in states not in rebellion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2. Where federal courts are functioning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3. The petitioner is not a member of the enemy force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1752600"/>
            <a:ext cx="3439880" cy="1917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3" y="1728997"/>
            <a:ext cx="1427539" cy="19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Parte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Quirin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317 US 1 (1942)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92" y="1600200"/>
            <a:ext cx="11201400" cy="5029200"/>
          </a:xfrm>
          <a:solidFill>
            <a:schemeClr val="tx2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																									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German saboteurs landed in US by subs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										All 8 sentenced to death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										Habeas petition to USSC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										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Held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mil com has criminal jurisdiction 															over enemy combatants, even US 																citizens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Rationale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Congress must authorize mil commission, IAW Art. I, Sec.: </a:t>
            </a:r>
          </a:p>
          <a:p>
            <a:pPr marL="0" indent="0">
              <a:buNone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- Congress has authority to define and punish violations against “Laws of Nations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Haupt’s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 citizenship did not exempt him from trial by mil commission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Milligan distinguished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1600200"/>
            <a:ext cx="3284484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74" y="1600201"/>
            <a:ext cx="2773617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4007938"/>
            <a:ext cx="3046808" cy="24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Nuremberg and Japanese Tribunals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92" y="1600200"/>
            <a:ext cx="11201400" cy="50292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Overseas tribunals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Nuremberg was International, vice US, military commission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Victors’ justice with a political messaging purpose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Crimes against peace and crimes against humanity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																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	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1752600"/>
            <a:ext cx="3666614" cy="2783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12" y="3825240"/>
            <a:ext cx="2286000" cy="2651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2" y="3823731"/>
            <a:ext cx="3429000" cy="264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371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post 9-11 Decisions on Detainees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295400"/>
            <a:ext cx="11326580" cy="5334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											</a:t>
            </a:r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Where to house detainees?  In US?  Outside US? </a:t>
            </a:r>
          </a:p>
          <a:p>
            <a:pPr marL="0" indent="0">
              <a:buNone/>
            </a:pPr>
            <a:r>
              <a:rPr lang="en-US" sz="2000" dirty="0"/>
              <a:t>	Administration tried to follow </a:t>
            </a:r>
            <a:r>
              <a:rPr lang="en-US" sz="2000" u="sng" dirty="0"/>
              <a:t>Johnson v. </a:t>
            </a:r>
            <a:r>
              <a:rPr lang="en-US" sz="2000" u="sng" dirty="0" err="1"/>
              <a:t>Eisentrager</a:t>
            </a:r>
            <a:r>
              <a:rPr lang="en-US" sz="2000" dirty="0"/>
              <a:t>, 339 US 763 (1950)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Political decision to avoid federal courts’ habeas jurisdiction.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Bush Administration decides AQ and Taliban are “unlawful enemy combatants”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Based on OLC opinion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Unified Command SJAs challenged OLC memo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Bush Administration concludes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UEC not entitled to Common Article 3 rights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UEC not entitled to Article 5 Detainee Review Boards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Political pressure resulted in Bush Administration saying the AQ and Taliban would be accorded rights similar to Geneva Convention 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12" y="3200400"/>
            <a:ext cx="3140374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2191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 err="1"/>
              <a:t>Rasul</a:t>
            </a:r>
            <a:r>
              <a:rPr lang="en-US" b="1" u="sng" dirty="0"/>
              <a:t> v. Bush</a:t>
            </a:r>
            <a:r>
              <a:rPr lang="en-US" dirty="0"/>
              <a:t>, 542 US 466 (2004)</a:t>
            </a:r>
            <a:br>
              <a:rPr lang="en-US" dirty="0"/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524000"/>
            <a:ext cx="11201400" cy="50292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British citizen			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Captured in Afghanistan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Held in GTMO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Petition for habeas corpus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Appealed to USSC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Held:  right to habeas corpus can be exercised in all dominions under sovereign US control, even if not on sovereign US territory.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Rationale: Court “reinterpreted”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Johnson v.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Eisentrager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339 US 763 (1950).  US control over GTMO different than US control over post-war Germany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GTMO is lease in perpetuity with exclusive US control.     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17526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2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2191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u="sng" dirty="0" err="1"/>
              <a:t>Hamdi</a:t>
            </a:r>
            <a:r>
              <a:rPr lang="en-US" u="sng" dirty="0"/>
              <a:t> v. Rumsfeld</a:t>
            </a:r>
            <a:r>
              <a:rPr lang="en-US" dirty="0"/>
              <a:t>, 542 US 507 (2004)</a:t>
            </a:r>
            <a:br>
              <a:rPr lang="en-US" dirty="0"/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524000"/>
            <a:ext cx="11201400" cy="5029200"/>
          </a:xfrm>
          <a:solidFill>
            <a:schemeClr val="tx2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 citizen, born in Louisiana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Family moved to Saudi Arabia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Captured in Afghanistan; moved to GTMO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Petition for habeas corpus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Appealed to USSC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Held: </a:t>
            </a:r>
            <a:r>
              <a:rPr lang="en-US" dirty="0"/>
              <a:t>US citizen enemy combatant can periodically contest the basis detention</a:t>
            </a:r>
          </a:p>
          <a:p>
            <a:pPr marL="0" indent="0">
              <a:buNone/>
            </a:pPr>
            <a:r>
              <a:rPr lang="en-US" dirty="0"/>
              <a:t>Rationale:</a:t>
            </a:r>
          </a:p>
          <a:p>
            <a:pPr marL="0" indent="0">
              <a:buNone/>
            </a:pPr>
            <a:r>
              <a:rPr lang="en-US" dirty="0"/>
              <a:t>US citizen who is enemy combatant may be detained (</a:t>
            </a:r>
            <a:r>
              <a:rPr lang="en-US" u="sng" dirty="0"/>
              <a:t>In re </a:t>
            </a:r>
            <a:r>
              <a:rPr lang="en-US" u="sng" dirty="0" err="1"/>
              <a:t>Quirin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dirty="0"/>
              <a:t>US citizen has a </a:t>
            </a:r>
            <a:r>
              <a:rPr lang="en-US" b="1" i="1" dirty="0"/>
              <a:t>due process </a:t>
            </a:r>
            <a:r>
              <a:rPr lang="en-US" dirty="0"/>
              <a:t>right to challenge enemy combatant status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/>
              <a:t>…a state of war is </a:t>
            </a:r>
            <a:r>
              <a:rPr lang="en-US" b="1" i="1" dirty="0"/>
              <a:t>not a blank check</a:t>
            </a:r>
            <a:r>
              <a:rPr lang="en-US" dirty="0"/>
              <a:t> for the President when it comes to the rights of its citizens.”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1905000"/>
            <a:ext cx="2724883" cy="1540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12" y="1555598"/>
            <a:ext cx="1600200" cy="243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6612" y="168275"/>
            <a:ext cx="10134602" cy="74612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Years ago - Just a normal day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914400"/>
            <a:ext cx="4343400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37" y="4066604"/>
            <a:ext cx="4344276" cy="2819400"/>
          </a:xfrm>
          <a:prstGeom prst="rect">
            <a:avLst/>
          </a:prstGeom>
        </p:spPr>
      </p:pic>
      <p:sp>
        <p:nvSpPr>
          <p:cNvPr id="5" name="AutoShape 2" descr="Image result for strategic command center photo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2" y="990599"/>
            <a:ext cx="4437841" cy="605091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22" name="Oval 21"/>
          <p:cNvSpPr/>
          <p:nvPr/>
        </p:nvSpPr>
        <p:spPr>
          <a:xfrm>
            <a:off x="9752012" y="4572000"/>
            <a:ext cx="685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28601"/>
            <a:ext cx="8532178" cy="838199"/>
          </a:xfrm>
        </p:spPr>
        <p:txBody>
          <a:bodyPr>
            <a:normAutofit/>
          </a:bodyPr>
          <a:lstStyle/>
          <a:p>
            <a:r>
              <a:rPr lang="en-US" dirty="0"/>
              <a:t>Result of </a:t>
            </a:r>
            <a:r>
              <a:rPr lang="en-US" u="sng" dirty="0" err="1"/>
              <a:t>Rasul</a:t>
            </a:r>
            <a:r>
              <a:rPr lang="en-US" dirty="0"/>
              <a:t> and </a:t>
            </a:r>
            <a:r>
              <a:rPr lang="en-US" u="sng" dirty="0" err="1"/>
              <a:t>Hamdi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1371600"/>
            <a:ext cx="10287178" cy="51054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Bush Admin. Creates </a:t>
            </a:r>
            <a:r>
              <a:rPr lang="en-US" b="1" dirty="0"/>
              <a:t>Combatant Status Review Tribunal </a:t>
            </a:r>
            <a:r>
              <a:rPr lang="en-US" dirty="0"/>
              <a:t>(CSRT).  </a:t>
            </a:r>
          </a:p>
          <a:p>
            <a:pPr marL="0" indent="0">
              <a:buNone/>
            </a:pPr>
            <a:r>
              <a:rPr lang="en-US" dirty="0"/>
              <a:t>	3 senior officers</a:t>
            </a:r>
          </a:p>
          <a:p>
            <a:pPr marL="0" indent="0">
              <a:buNone/>
            </a:pPr>
            <a:r>
              <a:rPr lang="en-US" dirty="0"/>
              <a:t>	Detainee represented by a JAG</a:t>
            </a:r>
          </a:p>
          <a:p>
            <a:pPr marL="0" indent="0">
              <a:buNone/>
            </a:pPr>
            <a:r>
              <a:rPr lang="en-US" dirty="0"/>
              <a:t>Obama changed CSRT at GTMO to interagency Guantanamo Review Task Force</a:t>
            </a:r>
          </a:p>
          <a:p>
            <a:pPr marL="0" indent="0">
              <a:buNone/>
            </a:pPr>
            <a:r>
              <a:rPr lang="en-US" dirty="0"/>
              <a:t>Congress now requires 15-day notice before release</a:t>
            </a:r>
          </a:p>
          <a:p>
            <a:pPr marL="0" indent="0">
              <a:buNone/>
            </a:pPr>
            <a:r>
              <a:rPr lang="en-US" dirty="0"/>
              <a:t>780 detainees at GTMO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down to 41</a:t>
            </a:r>
          </a:p>
          <a:p>
            <a:pPr marL="0" indent="0">
              <a:buNone/>
            </a:pPr>
            <a:r>
              <a:rPr lang="en-US" dirty="0"/>
              <a:t>Congress included CSRT process in 2005 </a:t>
            </a:r>
            <a:r>
              <a:rPr lang="en-US" b="1" dirty="0"/>
              <a:t>Detainee Treatment Act </a:t>
            </a:r>
            <a:r>
              <a:rPr lang="en-US" dirty="0"/>
              <a:t>(DTA) and 2006 </a:t>
            </a:r>
            <a:r>
              <a:rPr lang="en-US" b="1" dirty="0"/>
              <a:t>Military Commissions Act </a:t>
            </a:r>
            <a:r>
              <a:rPr lang="en-US" dirty="0"/>
              <a:t>(MCA).   </a:t>
            </a:r>
          </a:p>
          <a:p>
            <a:pPr marL="0" indent="0">
              <a:buNone/>
            </a:pPr>
            <a:r>
              <a:rPr lang="en-US" dirty="0"/>
              <a:t>	2006 MCA said CSRT was the only recourse (</a:t>
            </a:r>
            <a:r>
              <a:rPr lang="en-US" b="1" i="1" u="sng" dirty="0"/>
              <a:t>exclusive habeas remedy</a:t>
            </a:r>
            <a:r>
              <a:rPr lang="en-US" dirty="0"/>
              <a:t>) for 	alien enemy combatants. </a:t>
            </a:r>
          </a:p>
          <a:p>
            <a:pPr marL="0" indent="0">
              <a:buNone/>
            </a:pPr>
            <a:r>
              <a:rPr lang="en-US" b="1" i="1" u="sng" dirty="0"/>
              <a:t>US policy</a:t>
            </a:r>
            <a:r>
              <a:rPr lang="en-US" dirty="0"/>
              <a:t> : move enemy combatants who are US citizens to federal custody in US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1"/>
            <a:ext cx="11353800" cy="12191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/>
              <a:t>Padilla v. </a:t>
            </a:r>
            <a:r>
              <a:rPr lang="en-US" b="1" u="sng" dirty="0" err="1"/>
              <a:t>Hanft</a:t>
            </a:r>
            <a:r>
              <a:rPr lang="en-US" dirty="0"/>
              <a:t>, 4th Circuit, No 05-6389 (2005)</a:t>
            </a:r>
            <a:br>
              <a:rPr lang="en-US" dirty="0"/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524000"/>
            <a:ext cx="11201400" cy="50292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Jose Padilla is US citizen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Fought in Afghanistan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Fled to Pakistan; trained by Al Qaeda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Returned to US to blow up apartment buildings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Arrested at Chicago airport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Alleged must be tried in US district court, not detained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Held:  </a:t>
            </a:r>
            <a:r>
              <a:rPr lang="en-US" b="1" i="1" dirty="0"/>
              <a:t>Locus of capture does not define President’s right to detain</a:t>
            </a:r>
            <a:r>
              <a:rPr lang="en-US" dirty="0"/>
              <a:t> enemy combatants.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Rationale:  consistent with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Milligan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Quirin</a:t>
            </a: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12" y="1676400"/>
            <a:ext cx="1981200" cy="24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52400"/>
            <a:ext cx="11201400" cy="12191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 err="1"/>
              <a:t>Boumediene</a:t>
            </a:r>
            <a:r>
              <a:rPr lang="en-US" b="1" u="sng" dirty="0"/>
              <a:t> v. Bush</a:t>
            </a:r>
            <a:r>
              <a:rPr lang="en-US" b="1" dirty="0"/>
              <a:t>, </a:t>
            </a:r>
            <a:r>
              <a:rPr lang="en-US" dirty="0"/>
              <a:t> 553 U.S. 723 (2008)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524000"/>
            <a:ext cx="11201400" cy="5029200"/>
          </a:xfrm>
          <a:solidFill>
            <a:schemeClr val="tx2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Lakhdar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Boumediene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naturalized citizen of Bosnia and Herzegovina</a:t>
            </a:r>
          </a:p>
          <a:p>
            <a:pPr marL="0" indent="0">
              <a:buNone/>
            </a:pPr>
            <a:r>
              <a:rPr lang="en-US" sz="2200" dirty="0"/>
              <a:t>Detained at GTMO, subject to US habeas jurisdiction (IAW </a:t>
            </a:r>
            <a:r>
              <a:rPr lang="en-US" sz="2200" u="sng" dirty="0" err="1"/>
              <a:t>Rasul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r>
              <a:rPr lang="en-US" sz="2200" dirty="0"/>
              <a:t>Petitions US </a:t>
            </a:r>
            <a:r>
              <a:rPr lang="en-US" sz="2200" dirty="0" err="1"/>
              <a:t>Dist</a:t>
            </a:r>
            <a:r>
              <a:rPr lang="en-US" sz="2200" dirty="0"/>
              <a:t> Ct for habeas</a:t>
            </a:r>
          </a:p>
          <a:p>
            <a:pPr marL="0" indent="0">
              <a:buNone/>
            </a:pPr>
            <a:r>
              <a:rPr lang="en-US" sz="2200" dirty="0"/>
              <a:t>Contends:	2006 MCA is not exclusive remedy </a:t>
            </a:r>
          </a:p>
          <a:p>
            <a:pPr marL="0" indent="0">
              <a:buNone/>
            </a:pPr>
            <a:r>
              <a:rPr lang="en-US" sz="2200" dirty="0"/>
              <a:t>Contends:	Suspension Clause has not been triggered; </a:t>
            </a:r>
          </a:p>
          <a:p>
            <a:pPr marL="0" indent="0">
              <a:buNone/>
            </a:pPr>
            <a:r>
              <a:rPr lang="en-US" sz="2200" dirty="0"/>
              <a:t>			therefore, habeas in fed court is still a right of GTMO detainees </a:t>
            </a:r>
          </a:p>
          <a:p>
            <a:pPr marL="0" indent="0">
              <a:buNone/>
            </a:pPr>
            <a:r>
              <a:rPr lang="en-US" sz="2200" dirty="0"/>
              <a:t>Suspension Clause: </a:t>
            </a:r>
            <a:r>
              <a:rPr lang="en-US" sz="2200" b="1" i="1" dirty="0"/>
              <a:t>“The Privilege of the Writ of Habeas Corpus shall not be suspended, unless when in Cases of Rebellion or Invasion the public Safety may require it.” </a:t>
            </a:r>
          </a:p>
          <a:p>
            <a:pPr marL="0" indent="0">
              <a:buNone/>
            </a:pPr>
            <a:r>
              <a:rPr lang="en-US" sz="2200" dirty="0"/>
              <a:t>Held:  Suspension Clause not triggered; therefore, detainees in GTMO have a right to have federal courts hear their habeas petitions. 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012" y="1658405"/>
            <a:ext cx="1582770" cy="23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36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Bihani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 v. Obama,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Ct of Appeals for DC, No 09-5051 (2010)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905000"/>
            <a:ext cx="11201400" cy="46482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Yemini citizen</a:t>
            </a:r>
          </a:p>
          <a:p>
            <a:pPr marL="0" indent="0">
              <a:buNone/>
            </a:pPr>
            <a:r>
              <a:rPr lang="en-US" dirty="0"/>
              <a:t>Traveled to Afghanistan and joined 55th Arab Brigade</a:t>
            </a:r>
          </a:p>
          <a:p>
            <a:pPr marL="0" indent="0">
              <a:buNone/>
            </a:pPr>
            <a:r>
              <a:rPr lang="en-US" dirty="0"/>
              <a:t>Captured by Northern Alliance</a:t>
            </a:r>
          </a:p>
          <a:p>
            <a:pPr marL="0" indent="0">
              <a:buNone/>
            </a:pPr>
            <a:r>
              <a:rPr lang="en-US" dirty="0"/>
              <a:t>Turned over to US; detained at GTMO</a:t>
            </a:r>
          </a:p>
          <a:p>
            <a:pPr marL="0" indent="0">
              <a:buNone/>
            </a:pPr>
            <a:r>
              <a:rPr lang="en-US" dirty="0"/>
              <a:t>Petition for habeas</a:t>
            </a:r>
          </a:p>
          <a:p>
            <a:pPr marL="0" indent="0">
              <a:buNone/>
            </a:pPr>
            <a:r>
              <a:rPr lang="en-US" dirty="0"/>
              <a:t>Held:  International law of </a:t>
            </a:r>
            <a:r>
              <a:rPr lang="en-US" b="1" i="1" dirty="0"/>
              <a:t>co-belligerency does not allow Arab Brigade to declare neutrality before Al-</a:t>
            </a:r>
            <a:r>
              <a:rPr lang="en-US" b="1" i="1" dirty="0" err="1"/>
              <a:t>Bihani</a:t>
            </a:r>
            <a:r>
              <a:rPr lang="en-US" b="1" i="1" dirty="0"/>
              <a:t> may be lawfully detained under domestic law</a:t>
            </a:r>
          </a:p>
          <a:p>
            <a:pPr marL="0" indent="0">
              <a:buNone/>
            </a:pPr>
            <a:r>
              <a:rPr lang="en-US" dirty="0"/>
              <a:t>Held:</a:t>
            </a:r>
            <a:r>
              <a:rPr lang="en-US" i="1" dirty="0"/>
              <a:t>  </a:t>
            </a:r>
            <a:r>
              <a:rPr lang="en-US" b="1" i="1" dirty="0"/>
              <a:t>Habeas proceedings for war detainees need not follow </a:t>
            </a:r>
            <a:r>
              <a:rPr lang="en-US" dirty="0"/>
              <a:t>the same rules as </a:t>
            </a:r>
            <a:r>
              <a:rPr lang="en-US" b="1" i="1" dirty="0"/>
              <a:t>criminal habeas proceedings</a:t>
            </a:r>
            <a:endParaRPr lang="en-US" sz="20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2" y="1981200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u="sng" dirty="0" err="1"/>
              <a:t>Hamdan</a:t>
            </a:r>
            <a:r>
              <a:rPr lang="en-US" b="1" i="1" u="sng" dirty="0"/>
              <a:t> v. Rumsfeld</a:t>
            </a:r>
            <a:r>
              <a:rPr lang="en-US" dirty="0"/>
              <a:t>, 548 U.S. 557 (2006)</a:t>
            </a:r>
            <a:br>
              <a:rPr lang="en-US" dirty="0"/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2" y="2133600"/>
            <a:ext cx="10363200" cy="43434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Hamdan</a:t>
            </a:r>
            <a:r>
              <a:rPr lang="en-US" dirty="0"/>
              <a:t> is a Yemen citizen</a:t>
            </a:r>
          </a:p>
          <a:p>
            <a:pPr marL="0" indent="0">
              <a:buNone/>
            </a:pPr>
            <a:r>
              <a:rPr lang="en-US" dirty="0"/>
              <a:t>Captured with Taliban</a:t>
            </a:r>
          </a:p>
          <a:p>
            <a:pPr marL="0" indent="0">
              <a:buNone/>
            </a:pPr>
            <a:r>
              <a:rPr lang="en-US" dirty="0"/>
              <a:t>In custody at GTMO</a:t>
            </a:r>
          </a:p>
          <a:p>
            <a:pPr marL="0" indent="0">
              <a:buNone/>
            </a:pPr>
            <a:r>
              <a:rPr lang="en-US" dirty="0"/>
              <a:t>Held:  Procedures for Military Commissions lack basic evidentiary requirements required by Art III courts and international law (Common Article 3)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Rationale:  UCMJ Art 36 and Common Article 3 of Geneva Convention requires more procedural and evidentiary safeguards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12" y="1447800"/>
            <a:ext cx="1996108" cy="25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remedies for detainees: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2009 Military Commissions Act</a:t>
            </a:r>
            <a:br>
              <a:rPr lang="en-US" dirty="0"/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818792"/>
              </p:ext>
            </p:extLst>
          </p:nvPr>
        </p:nvGraphicFramePr>
        <p:xfrm>
          <a:off x="531812" y="1447800"/>
          <a:ext cx="10896600" cy="51645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95950">
                  <a:extLst>
                    <a:ext uri="{9D8B030D-6E8A-4147-A177-3AD203B41FA5}">
                      <a16:colId xmlns:a16="http://schemas.microsoft.com/office/drawing/2014/main" val="1788464642"/>
                    </a:ext>
                  </a:extLst>
                </a:gridCol>
                <a:gridCol w="5200650">
                  <a:extLst>
                    <a:ext uri="{9D8B030D-6E8A-4147-A177-3AD203B41FA5}">
                      <a16:colId xmlns:a16="http://schemas.microsoft.com/office/drawing/2014/main" val="216474911"/>
                    </a:ext>
                  </a:extLst>
                </a:gridCol>
              </a:tblGrid>
              <a:tr h="382567">
                <a:tc>
                  <a:txBody>
                    <a:bodyPr/>
                    <a:lstStyle/>
                    <a:p>
                      <a:r>
                        <a:rPr lang="en-US" dirty="0"/>
                        <a:t>Detainee Rights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Detainee Rights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62698"/>
                  </a:ext>
                </a:extLst>
              </a:tr>
              <a:tr h="669458">
                <a:tc>
                  <a:txBody>
                    <a:bodyPr/>
                    <a:lstStyle/>
                    <a:p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 of charges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Accused may see every piece of prosecution evidence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111860"/>
                  </a:ext>
                </a:extLst>
              </a:tr>
              <a:tr h="669458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 to free military attorney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 to be present unless disruptive and unless closed for national security reasons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37128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Presumption of innocence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Appointment of interpreters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140030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Guilt proven by proof beyond reasonable doubt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 to sentencing evidence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245554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 to evidence tending to exculpate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double jeopardy after verdict is final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190026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 to remain silent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challenges panel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988206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adverse inference for remaining silent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2/3rds to agree on guilt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96732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 to testify subject to cross-examination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Unanimous decision for death penalty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75720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 to obtain witnesses for defense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 trial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292962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 to present evidence and cross-examine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Automatic appeal to CMCR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162075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statement obtained by torture admissible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Further review by DC Circuit; then USSC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272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CIA is a Warfighter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600200"/>
            <a:ext cx="11430000" cy="4953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CIA has its own Air Force</a:t>
            </a:r>
          </a:p>
          <a:p>
            <a:pPr marL="0" indent="0">
              <a:buNone/>
            </a:pPr>
            <a:r>
              <a:rPr lang="en-US" dirty="0"/>
              <a:t>CIA recruits many ex-military for warfighting</a:t>
            </a:r>
          </a:p>
          <a:p>
            <a:pPr marL="0" indent="0">
              <a:buNone/>
            </a:pPr>
            <a:r>
              <a:rPr lang="en-US" dirty="0"/>
              <a:t>CIA agents are unprivileged combatants </a:t>
            </a:r>
          </a:p>
          <a:p>
            <a:pPr marL="0" indent="0">
              <a:buNone/>
            </a:pPr>
            <a:r>
              <a:rPr lang="en-US" dirty="0"/>
              <a:t>Problems with CIA as a warfighter:</a:t>
            </a:r>
          </a:p>
          <a:p>
            <a:pPr marL="0" indent="0">
              <a:buNone/>
            </a:pPr>
            <a:r>
              <a:rPr lang="en-US" dirty="0"/>
              <a:t>	1.  Accountability:</a:t>
            </a:r>
          </a:p>
          <a:p>
            <a:pPr marL="0" indent="0">
              <a:buNone/>
            </a:pPr>
            <a:r>
              <a:rPr lang="en-US" dirty="0"/>
              <a:t>	2.  Diverts CIA from core competency (intel gathering) &amp; duplicates DOD Special Ops</a:t>
            </a:r>
          </a:p>
          <a:p>
            <a:pPr marL="0" indent="0">
              <a:buNone/>
            </a:pPr>
            <a:r>
              <a:rPr lang="en-US" dirty="0"/>
              <a:t>	3.  Instead CIA is target hunting</a:t>
            </a:r>
          </a:p>
          <a:p>
            <a:pPr marL="0" indent="0">
              <a:buNone/>
            </a:pPr>
            <a:r>
              <a:rPr lang="en-US" dirty="0"/>
              <a:t>	4. CIA is not in uniform; sets bad example for other</a:t>
            </a:r>
          </a:p>
          <a:p>
            <a:pPr marL="0" indent="0">
              <a:buNone/>
            </a:pPr>
            <a:r>
              <a:rPr lang="en-US" dirty="0"/>
              <a:t>		How can we complain when other nations do the same? </a:t>
            </a:r>
          </a:p>
          <a:p>
            <a:pPr marL="457063" lvl="1" indent="0">
              <a:buNone/>
            </a:pPr>
            <a:r>
              <a:rPr lang="en-US" dirty="0"/>
              <a:t>	KGB/GRU, Quds Force? 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1752600"/>
            <a:ext cx="361045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228600"/>
            <a:ext cx="11201400" cy="10667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Contractors on the Battlefield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600200"/>
            <a:ext cx="11430000" cy="4953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Problem: many contractors on battlefield</a:t>
            </a:r>
          </a:p>
          <a:p>
            <a:pPr marL="0" indent="0">
              <a:buNone/>
            </a:pPr>
            <a:r>
              <a:rPr lang="en-US" dirty="0"/>
              <a:t>Not enough uniformed security forces </a:t>
            </a:r>
          </a:p>
          <a:p>
            <a:pPr marL="0" indent="0">
              <a:buNone/>
            </a:pPr>
            <a:r>
              <a:rPr lang="en-US" dirty="0"/>
              <a:t>	Ex:  State and Justice Dept.</a:t>
            </a:r>
          </a:p>
          <a:p>
            <a:pPr marL="0" indent="0">
              <a:buNone/>
            </a:pPr>
            <a:r>
              <a:rPr lang="en-US" dirty="0"/>
              <a:t>Historic lack of criminal accountability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UCMJ Art 2: includes persons accompanying armed force in combat</a:t>
            </a:r>
          </a:p>
          <a:p>
            <a:pPr marL="0" indent="0">
              <a:buNone/>
            </a:pPr>
            <a:r>
              <a:rPr lang="en-US" dirty="0"/>
              <a:t>MEJA (Military Extraterritorial Jurisdiction Act) of 2000 expands federal jurisdiction</a:t>
            </a:r>
          </a:p>
          <a:p>
            <a:pPr marL="0" indent="0">
              <a:buNone/>
            </a:pPr>
            <a:r>
              <a:rPr lang="en-US" dirty="0"/>
              <a:t>Federal acquisition regulations requires notice to contractor employees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1676400"/>
            <a:ext cx="4584232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ethics in national security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600200"/>
            <a:ext cx="11430000" cy="4953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EO 13490:   gifts, lobbying, avoidance of conflicts of interests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Administered by OGE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Covers all federal employees except the President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Code of Professional Responsibility for attorneys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Uniformed services CPRs and disciplinary processes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ABA Model Code of Profession Responsibility used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DOJ has OPR, issues ethical rules for attorneys; has disciplinary processes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ethics in national security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600200"/>
            <a:ext cx="11430000" cy="4953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is the Client?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ABA Model Code:  duty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who represents an organization:  Rule 1.13 “Organization as 	Client”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Ex. DOJ persons who thought President was client over their obligation to the People: 	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John Mitchell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“Sir, we have an actual.”</a:t>
            </a:r>
          </a:p>
        </p:txBody>
      </p:sp>
      <p:sp>
        <p:nvSpPr>
          <p:cNvPr id="5" name="AutoShape 2" descr="Image result for strategic command center photo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2" y="1371600"/>
            <a:ext cx="7467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ethics in national security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600200"/>
            <a:ext cx="11430000" cy="4953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 #1:  When OLC writes an opinion, should it discuss the policy and pragmatic implications of its opinion?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duty to the client?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ABA Model CPR Rule 2.1:  “In representing a client, a lawyer shall exercise independent professional judgment and render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candid advice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 In rendering advice, a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lawyer may refer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only to the law but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to other considerations such as moral, economic, social, and political factors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that may be relevant to the client’s situation.”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study: DOJ/OLC’s torture opinion failed to warn of practical infirmities (OPRs recommendations re John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28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ethics in national security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600200"/>
            <a:ext cx="11430000" cy="4953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 #2:  When OLC writes an opinion, should it attempt to justify what the President wants to do?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Ex:  Enhanced interrogation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Bottom line:  agency professional lawyers are loyal to the agency.  Political appointee lawyers 	are loyal to the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351669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ethics in national security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600200"/>
            <a:ext cx="11430000" cy="4953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 #3:  Should political appointee lawyers exclude career agency lawyers from drafting or consulting on law of war opinions?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Difference in view of institutional attorneys and political appointee attorneys.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Ex:  Unlawful enemy combatant memo; torture memo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Case study:  attempts to marginalize JAGs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10 USC 8037: AF TJAG is “the legal advisor” to the Secretary and provides “independent 			legal advice”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Mission Directive giving “controlling legal opinions” to GC over TJAG.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AF JAG stripped of 50% of its general officers</a:t>
            </a:r>
          </a:p>
        </p:txBody>
      </p:sp>
    </p:spTree>
    <p:extLst>
      <p:ext uri="{BB962C8B-B14F-4D97-AF65-F5344CB8AC3E}">
        <p14:creationId xmlns:p14="http://schemas.microsoft.com/office/powerpoint/2010/main" val="125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ethics in national security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447800"/>
            <a:ext cx="11430000" cy="4953000"/>
          </a:xfrm>
          <a:solidFill>
            <a:schemeClr val="tx2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 #4:  Transparency:  Should OLC’s opinion be shared with the public?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FOIA:  General rule = release all government records (paper and electronic) unless one of 9 	exemptions apply.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FOIA exemption #1: Classified data.  Why are legal opinions classified?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FOIA exemption #5: deliberative process privilege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-client privilege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Duty to reasonably segregate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Why release new war rules of law only in speeches?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Ex: targeted killing legal rules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 policy reasons for transparency in legal opinions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builds trust and confidence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strengthens “rule of law”</a:t>
            </a:r>
          </a:p>
        </p:txBody>
      </p:sp>
    </p:spTree>
    <p:extLst>
      <p:ext uri="{BB962C8B-B14F-4D97-AF65-F5344CB8AC3E}">
        <p14:creationId xmlns:p14="http://schemas.microsoft.com/office/powerpoint/2010/main" val="22741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35" y="5407469"/>
            <a:ext cx="10884506" cy="935045"/>
          </a:xfrm>
        </p:spPr>
        <p:txBody>
          <a:bodyPr>
            <a:noAutofit/>
          </a:bodyPr>
          <a:lstStyle/>
          <a:p>
            <a:r>
              <a:rPr lang="en-US" sz="1600" dirty="0"/>
              <a:t>The Worldwide Governance Indicators, a research program of the World Bank.  </a:t>
            </a:r>
            <a:br>
              <a:rPr lang="en-US" sz="1600" dirty="0"/>
            </a:br>
            <a:r>
              <a:rPr lang="en-US" sz="1600" dirty="0" err="1"/>
              <a:t>captureS</a:t>
            </a:r>
            <a:r>
              <a:rPr lang="en-US" sz="1600" dirty="0"/>
              <a:t> six key dimensions of Governance … Voice &amp; Accountability, Political Stability and Lack of Violence, Government Effectiveness, Regulatory Quality, Rule of law, and Control of Corruption … between 1996 and 2005</a:t>
            </a:r>
          </a:p>
        </p:txBody>
      </p:sp>
      <p:pic>
        <p:nvPicPr>
          <p:cNvPr id="5" name="Content Placeholder 4" descr="https://upload.wikimedia.org/wikipedia/commons/thumb/e/e6/Maprl.png/450px-Maprl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1" y="1154274"/>
            <a:ext cx="7338927" cy="40581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227456" y="1573758"/>
          <a:ext cx="3554124" cy="354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330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rank indicates the percentage of countries worldwide that rate below the selected country.</a:t>
                      </a:r>
                      <a:endParaRPr lang="en-US" sz="14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460">
                <a:tc>
                  <a:txBody>
                    <a:bodyPr/>
                    <a:lstStyle/>
                    <a:p>
                      <a:r>
                        <a:rPr lang="en-US" sz="1800" dirty="0"/>
                        <a:t>        90 – 100</a:t>
                      </a:r>
                      <a:r>
                        <a:rPr lang="en-US" sz="1800" baseline="30000" dirty="0"/>
                        <a:t>th</a:t>
                      </a:r>
                      <a:r>
                        <a:rPr lang="en-US" sz="1800" dirty="0"/>
                        <a:t> percentile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460">
                <a:tc>
                  <a:txBody>
                    <a:bodyPr/>
                    <a:lstStyle/>
                    <a:p>
                      <a:r>
                        <a:rPr lang="en-US" sz="1800" dirty="0"/>
                        <a:t>         75 – 90</a:t>
                      </a:r>
                      <a:r>
                        <a:rPr lang="en-US" sz="1800" baseline="30000" dirty="0"/>
                        <a:t>th</a:t>
                      </a:r>
                      <a:r>
                        <a:rPr lang="en-US" sz="1800" dirty="0"/>
                        <a:t> percentile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460">
                <a:tc>
                  <a:txBody>
                    <a:bodyPr/>
                    <a:lstStyle/>
                    <a:p>
                      <a:r>
                        <a:rPr lang="en-US" sz="1800" dirty="0"/>
                        <a:t>         50 – 75</a:t>
                      </a:r>
                      <a:r>
                        <a:rPr lang="en-US" sz="1800" baseline="30000" dirty="0"/>
                        <a:t>th</a:t>
                      </a:r>
                      <a:r>
                        <a:rPr lang="en-US" sz="1800" dirty="0"/>
                        <a:t> percentile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460">
                <a:tc>
                  <a:txBody>
                    <a:bodyPr/>
                    <a:lstStyle/>
                    <a:p>
                      <a:r>
                        <a:rPr lang="en-US" sz="1800" dirty="0"/>
                        <a:t>         25 – 50</a:t>
                      </a:r>
                      <a:r>
                        <a:rPr lang="en-US" sz="1800" baseline="30000" dirty="0"/>
                        <a:t>th</a:t>
                      </a:r>
                      <a:r>
                        <a:rPr lang="en-US" sz="1800" dirty="0"/>
                        <a:t>  percentile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460">
                <a:tc>
                  <a:txBody>
                    <a:bodyPr/>
                    <a:lstStyle/>
                    <a:p>
                      <a:r>
                        <a:rPr lang="en-US" sz="1800" dirty="0"/>
                        <a:t>         10 - 25</a:t>
                      </a:r>
                      <a:r>
                        <a:rPr lang="en-US" sz="1800" baseline="30000" dirty="0"/>
                        <a:t>th</a:t>
                      </a:r>
                      <a:r>
                        <a:rPr lang="en-US" sz="1800" dirty="0"/>
                        <a:t> percentile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460">
                <a:tc>
                  <a:txBody>
                    <a:bodyPr/>
                    <a:lstStyle/>
                    <a:p>
                      <a:r>
                        <a:rPr lang="en-US" sz="1800" dirty="0"/>
                        <a:t>           0 -10</a:t>
                      </a:r>
                      <a:r>
                        <a:rPr lang="en-US" sz="1800" baseline="30000" dirty="0"/>
                        <a:t>th</a:t>
                      </a:r>
                      <a:r>
                        <a:rPr lang="en-US" sz="1800" dirty="0"/>
                        <a:t>  percentile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8329973" y="2370504"/>
            <a:ext cx="333200" cy="31611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8" name="Rectangle 27"/>
          <p:cNvSpPr/>
          <p:nvPr/>
        </p:nvSpPr>
        <p:spPr>
          <a:xfrm>
            <a:off x="8329974" y="2852516"/>
            <a:ext cx="333200" cy="316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9" name="Rectangle 28"/>
          <p:cNvSpPr/>
          <p:nvPr/>
        </p:nvSpPr>
        <p:spPr>
          <a:xfrm>
            <a:off x="8329974" y="3308788"/>
            <a:ext cx="333200" cy="3161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0" name="Rectangle 29"/>
          <p:cNvSpPr/>
          <p:nvPr/>
        </p:nvSpPr>
        <p:spPr>
          <a:xfrm>
            <a:off x="8329974" y="3807061"/>
            <a:ext cx="333200" cy="31611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1" name="Rectangle 30"/>
          <p:cNvSpPr/>
          <p:nvPr/>
        </p:nvSpPr>
        <p:spPr>
          <a:xfrm>
            <a:off x="8329976" y="4272814"/>
            <a:ext cx="333200" cy="3161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2" name="Rectangle 31"/>
          <p:cNvSpPr/>
          <p:nvPr/>
        </p:nvSpPr>
        <p:spPr>
          <a:xfrm>
            <a:off x="8329972" y="4754826"/>
            <a:ext cx="333200" cy="3161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529701" y="295645"/>
          <a:ext cx="10226652" cy="701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6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0857">
                <a:tc>
                  <a:txBody>
                    <a:bodyPr/>
                    <a:lstStyle/>
                    <a:p>
                      <a:r>
                        <a:rPr lang="en-US" sz="4000" dirty="0"/>
                        <a:t>Case #5: RULE OF LAW CONFLICT ZONES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5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201400" cy="1066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thoughts:  What a winning strategy looks like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447800"/>
            <a:ext cx="11430000" cy="4953000"/>
          </a:xfrm>
          <a:solidFill>
            <a:schemeClr val="tx2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Strengthen weak governments</a:t>
            </a:r>
          </a:p>
          <a:p>
            <a:pPr marL="0" indent="0">
              <a:buNone/>
            </a:pPr>
            <a:r>
              <a:rPr lang="en-US" sz="2400" dirty="0"/>
              <a:t>Secure populations in weak ROL states</a:t>
            </a:r>
          </a:p>
          <a:p>
            <a:pPr marL="0" indent="0">
              <a:buNone/>
            </a:pPr>
            <a:r>
              <a:rPr lang="en-US" sz="2400" dirty="0"/>
              <a:t>Defeat ISIS </a:t>
            </a:r>
          </a:p>
          <a:p>
            <a:pPr marL="0" indent="0">
              <a:buNone/>
            </a:pPr>
            <a:r>
              <a:rPr lang="en-US" sz="2400" dirty="0"/>
              <a:t>Use containment strategy for jihadists</a:t>
            </a:r>
          </a:p>
          <a:p>
            <a:pPr marL="0" indent="0">
              <a:buNone/>
            </a:pPr>
            <a:r>
              <a:rPr lang="en-US" sz="2400" dirty="0"/>
              <a:t>Recognize containment takes time</a:t>
            </a:r>
          </a:p>
          <a:p>
            <a:pPr marL="0" indent="0">
              <a:buNone/>
            </a:pPr>
            <a:r>
              <a:rPr lang="en-US" sz="2400" dirty="0"/>
              <a:t>Use counter-messaging because it’s an ideological war</a:t>
            </a:r>
          </a:p>
          <a:p>
            <a:pPr marL="0" indent="0">
              <a:buNone/>
            </a:pPr>
            <a:r>
              <a:rPr lang="en-US" sz="2400" dirty="0"/>
              <a:t>Attack conditions creating hopelessness</a:t>
            </a:r>
          </a:p>
          <a:p>
            <a:pPr marL="0" indent="0">
              <a:buNone/>
            </a:pPr>
            <a:r>
              <a:rPr lang="en-US" sz="2400" dirty="0"/>
              <a:t>Continue counter-terrorism strikes</a:t>
            </a:r>
          </a:p>
          <a:p>
            <a:pPr marL="0" indent="0">
              <a:buNone/>
            </a:pPr>
            <a:r>
              <a:rPr lang="en-US" sz="2400" dirty="0"/>
              <a:t>Limit strikes to vital US interests</a:t>
            </a:r>
          </a:p>
          <a:p>
            <a:pPr marL="0" indent="0">
              <a:buNone/>
            </a:pPr>
            <a:r>
              <a:rPr lang="en-US" sz="2400" dirty="0"/>
              <a:t>Simultaneously prepare for war with peer competitors</a:t>
            </a:r>
          </a:p>
        </p:txBody>
      </p:sp>
    </p:spTree>
    <p:extLst>
      <p:ext uri="{BB962C8B-B14F-4D97-AF65-F5344CB8AC3E}">
        <p14:creationId xmlns:p14="http://schemas.microsoft.com/office/powerpoint/2010/main" val="36356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10744378" cy="10667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Fighting terrorists can evolve into Insurgency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2" y="1378390"/>
            <a:ext cx="1627632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4097703"/>
            <a:ext cx="4271847" cy="2405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88" y="4110529"/>
            <a:ext cx="4512370" cy="2531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9" y="1378391"/>
            <a:ext cx="3317504" cy="2475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91" y="1282328"/>
            <a:ext cx="3648191" cy="26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10668178" cy="1066799"/>
          </a:xfrm>
        </p:spPr>
        <p:txBody>
          <a:bodyPr>
            <a:normAutofit fontScale="90000"/>
          </a:bodyPr>
          <a:lstStyle/>
          <a:p>
            <a:r>
              <a:rPr lang="en-US" dirty="0"/>
              <a:t>Customary International law – 2000 years in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4" y="1676400"/>
            <a:ext cx="1700696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37" y="1600200"/>
            <a:ext cx="2816678" cy="2385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19" y="4495800"/>
            <a:ext cx="2895207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13" y="1600200"/>
            <a:ext cx="3539974" cy="2532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12" y="1968725"/>
            <a:ext cx="16668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9677578" cy="1219199"/>
          </a:xfrm>
        </p:spPr>
        <p:txBody>
          <a:bodyPr/>
          <a:lstStyle/>
          <a:p>
            <a:r>
              <a:rPr lang="en-US" dirty="0"/>
              <a:t>Jus AD BELLUM:  Justification for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1676400"/>
            <a:ext cx="11125378" cy="4343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 to acquire resources (discredited as illegal wars of aggression)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Religious war to support spread of theology (discredited)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Augustine’s Just War Theory (well respected) 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Defense of nation (self-defense)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Anticipatory self-defense (nuclear first launch)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Preventive war? (Bush Doctrine)</a:t>
            </a:r>
          </a:p>
        </p:txBody>
      </p:sp>
    </p:spTree>
    <p:extLst>
      <p:ext uri="{BB962C8B-B14F-4D97-AF65-F5344CB8AC3E}">
        <p14:creationId xmlns:p14="http://schemas.microsoft.com/office/powerpoint/2010/main" val="1105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04801"/>
            <a:ext cx="9677578" cy="1219199"/>
          </a:xfrm>
        </p:spPr>
        <p:txBody>
          <a:bodyPr/>
          <a:lstStyle/>
          <a:p>
            <a:r>
              <a:rPr lang="en-US" dirty="0"/>
              <a:t>Jus in bello:  Restrictions in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1981200"/>
            <a:ext cx="11125378" cy="42672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of military purpose (positive ID)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Proportionality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Discrimination 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Defense of nation (self-defense)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Avoidance of unnecessary suffering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 places and members of armed force</a:t>
            </a:r>
          </a:p>
        </p:txBody>
      </p:sp>
    </p:spTree>
    <p:extLst>
      <p:ext uri="{BB962C8B-B14F-4D97-AF65-F5344CB8AC3E}">
        <p14:creationId xmlns:p14="http://schemas.microsoft.com/office/powerpoint/2010/main" val="29369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304800"/>
            <a:ext cx="9753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”Sir, we have another actual.”</a:t>
            </a:r>
          </a:p>
        </p:txBody>
      </p:sp>
      <p:sp>
        <p:nvSpPr>
          <p:cNvPr id="3" name="AutoShape 2" descr="Image result for south tower hi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1447800"/>
            <a:ext cx="4648202" cy="5091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1447800"/>
            <a:ext cx="5181600" cy="50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152401"/>
            <a:ext cx="8532178" cy="1142999"/>
          </a:xfrm>
        </p:spPr>
        <p:txBody>
          <a:bodyPr>
            <a:normAutofit/>
          </a:bodyPr>
          <a:lstStyle/>
          <a:p>
            <a:r>
              <a:rPr lang="en-US" dirty="0"/>
              <a:t>Treaty law  Jus ad bellum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2133600"/>
            <a:ext cx="6400800" cy="3581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Kellogg-Briand Pact (1928)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Outlaws war (US reservation for self-defense)</a:t>
            </a:r>
          </a:p>
          <a:p>
            <a:pPr marL="457063" lvl="1" indent="0">
              <a:buNone/>
            </a:pPr>
            <a:endParaRPr lang="en-US" dirty="0"/>
          </a:p>
          <a:p>
            <a:r>
              <a:rPr lang="en-US" sz="2000" dirty="0">
                <a:solidFill>
                  <a:srgbClr val="FFFF00"/>
                </a:solidFill>
              </a:rPr>
              <a:t>League of Nations (1920)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US did not join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UN Charter (1945)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Recognizes right of self-defense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12" y="684983"/>
            <a:ext cx="2794000" cy="212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3200400"/>
            <a:ext cx="1992055" cy="30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152401"/>
            <a:ext cx="6934378" cy="1142999"/>
          </a:xfrm>
        </p:spPr>
        <p:txBody>
          <a:bodyPr>
            <a:normAutofit/>
          </a:bodyPr>
          <a:lstStyle/>
          <a:p>
            <a:r>
              <a:rPr lang="en-US" dirty="0"/>
              <a:t>Treaty law  Jus IN Bello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600200"/>
            <a:ext cx="6400800" cy="4495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Hague Conventions (1899 and 1907)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Outlaws war (US reservation for self-defense)</a:t>
            </a:r>
          </a:p>
          <a:p>
            <a:pPr marL="457063" lvl="1" indent="0">
              <a:buNone/>
            </a:pPr>
            <a:endParaRPr lang="en-US" dirty="0"/>
          </a:p>
          <a:p>
            <a:r>
              <a:rPr lang="en-US" sz="2000" dirty="0">
                <a:solidFill>
                  <a:srgbClr val="FFFF00"/>
                </a:solidFill>
              </a:rPr>
              <a:t>Nuremberg Charter </a:t>
            </a:r>
            <a:r>
              <a:rPr lang="en-US" sz="2000">
                <a:solidFill>
                  <a:srgbClr val="FFFF00"/>
                </a:solidFill>
              </a:rPr>
              <a:t>(1945)</a:t>
            </a:r>
            <a:endParaRPr lang="en-US" sz="2000" dirty="0">
              <a:solidFill>
                <a:srgbClr val="FFFF00"/>
              </a:solidFill>
            </a:endParaRP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Defined crimes against peace, crimes against humanity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Geneva Conventions (1864, 1906, 1929, 1949)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Addresses national wars and “non-international armed conflict in Common Article 3)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1" y="203200"/>
            <a:ext cx="3320581" cy="20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1" y="4469174"/>
            <a:ext cx="2895600" cy="2025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52" y="2514600"/>
            <a:ext cx="2423160" cy="16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Pentagon under attack</a:t>
            </a:r>
          </a:p>
        </p:txBody>
      </p:sp>
      <p:sp>
        <p:nvSpPr>
          <p:cNvPr id="3" name="AutoShape 2" descr="Image result for south tower hi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2286000"/>
            <a:ext cx="4800600" cy="3110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2286000"/>
            <a:ext cx="5181600" cy="315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007AB78-8AA3-48FB-9A6F-F33600BC4B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PEG</Template>
  <TotalTime>0</TotalTime>
  <Words>3425</Words>
  <Application>Microsoft Office PowerPoint</Application>
  <PresentationFormat>Custom</PresentationFormat>
  <Paragraphs>651</Paragraphs>
  <Slides>81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Century Gothic</vt:lpstr>
      <vt:lpstr>Wingdings 3</vt:lpstr>
      <vt:lpstr>Slice</vt:lpstr>
      <vt:lpstr>Legal Challenges in Today’s Military</vt:lpstr>
      <vt:lpstr>Growing up in Islam Pakistan </vt:lpstr>
      <vt:lpstr>Growing up in Pakistan</vt:lpstr>
      <vt:lpstr>Growing up in Pakistan</vt:lpstr>
      <vt:lpstr>1965 Indo-Pakistan War</vt:lpstr>
      <vt:lpstr>18 Years ago - Just a normal day</vt:lpstr>
      <vt:lpstr>“Sir, we have an actual.”</vt:lpstr>
      <vt:lpstr>”Sir, we have another actual.”</vt:lpstr>
      <vt:lpstr>Pentagon under attack</vt:lpstr>
      <vt:lpstr>“United 93 has turned” … “TaKe ‘em out”</vt:lpstr>
      <vt:lpstr> What is Law Enforcement?     What is War?      NEITHER IS Defined IN LAW   </vt:lpstr>
      <vt:lpstr>Law enforcement VS. Law Of war </vt:lpstr>
      <vt:lpstr>If this is “war,” who is the enemy?</vt:lpstr>
      <vt:lpstr>Why they hate us</vt:lpstr>
      <vt:lpstr>The Spread of Islam</vt:lpstr>
      <vt:lpstr>The Spread of Islam</vt:lpstr>
      <vt:lpstr>Constitutional War PoWER Authorities</vt:lpstr>
      <vt:lpstr>Constitutional Authorities</vt:lpstr>
      <vt:lpstr>War Powers Act</vt:lpstr>
      <vt:lpstr>War Powers Act</vt:lpstr>
      <vt:lpstr>War Powers Act</vt:lpstr>
      <vt:lpstr>Declared Wars</vt:lpstr>
      <vt:lpstr>Wars Authorized by Congress</vt:lpstr>
      <vt:lpstr>Wars Neither Declared, nor Authorized by Congress</vt:lpstr>
      <vt:lpstr>Can Art III courts resolve confusion between Art I and Art II?  </vt:lpstr>
      <vt:lpstr>Does Constitution require declaration of War or AUMF before US goes to war for more than 60/90 day limit?  </vt:lpstr>
      <vt:lpstr>Does Constitution require declaration of War or AUMF before US goes to war for more than 60/90 day limit?  </vt:lpstr>
      <vt:lpstr>EXPANDING PRESIDENT’s War powers to include “associated forces”</vt:lpstr>
      <vt:lpstr>War Declaration authority CHANGE:  “Associated Forces”</vt:lpstr>
      <vt:lpstr>Congress’ reaction to “Associated Force”</vt:lpstr>
      <vt:lpstr>President’s expanded war powers: Targeted Killing</vt:lpstr>
      <vt:lpstr>Targeted Killing Against US citizens</vt:lpstr>
      <vt:lpstr>Expansion of the Right to Wage War: </vt:lpstr>
      <vt:lpstr>Expansion of the Right to Wage War: </vt:lpstr>
      <vt:lpstr>Another Challenge … </vt:lpstr>
      <vt:lpstr>Sexual assault in the military</vt:lpstr>
      <vt:lpstr>Sexual assault in the military</vt:lpstr>
      <vt:lpstr>Sexual assault in the military</vt:lpstr>
      <vt:lpstr>Sexual assault in the military</vt:lpstr>
      <vt:lpstr>Sexual assault in the military</vt:lpstr>
      <vt:lpstr>Results of SVC Program</vt:lpstr>
      <vt:lpstr>Unequal Increases in sexual assault by service</vt:lpstr>
      <vt:lpstr>SVC Program Next Steps</vt:lpstr>
      <vt:lpstr>Questions ?</vt:lpstr>
      <vt:lpstr>PowerPoint Presentation</vt:lpstr>
      <vt:lpstr>Enhanced Interrogation</vt:lpstr>
      <vt:lpstr>CHANGES IN Detention LAW of enemy combatants  </vt:lpstr>
      <vt:lpstr>WHY care about war authorizing powers?</vt:lpstr>
      <vt:lpstr>Expansion of the Right to Wage War: jus ad bellum CHANGE  </vt:lpstr>
      <vt:lpstr>jus ad bellum CHANGE: TARGETED KILLING</vt:lpstr>
      <vt:lpstr>Targeted Killing</vt:lpstr>
      <vt:lpstr>Jus in Bello Change: Signature strikes</vt:lpstr>
      <vt:lpstr>Legal remedies for detainees:  History of Military Commissions </vt:lpstr>
      <vt:lpstr>Legal remedies for detainees:  Ex Parte Milligan, 71 US 2 (1866) </vt:lpstr>
      <vt:lpstr>Legal remedies for detainees:  Ex Parte Quirin, 317 US 1 (1942) </vt:lpstr>
      <vt:lpstr>Nuremberg and Japanese Tribunals</vt:lpstr>
      <vt:lpstr>Early post 9-11 Decisions on Detainees </vt:lpstr>
      <vt:lpstr> Legal remedies for detainees:  Rasul v. Bush, 542 US 466 (2004) </vt:lpstr>
      <vt:lpstr> Legal remedies for detainees:  Hamdi v. Rumsfeld, 542 US 507 (2004) </vt:lpstr>
      <vt:lpstr>Result of Rasul and Hamdi</vt:lpstr>
      <vt:lpstr> Legal remedies for detainees:  Padilla v. Hanft, 4th Circuit, No 05-6389 (2005) </vt:lpstr>
      <vt:lpstr> Legal remedies for detainees:  Boumediene v. Bush,  553 U.S. 723 (2008) </vt:lpstr>
      <vt:lpstr> Legal remedies for detainees:  Al-Bihani v. Obama, Ct of Appeals for DC, No 09-5051 (2010)  </vt:lpstr>
      <vt:lpstr> Legal remedies for detainees:  Hamdan v. Rumsfeld, 548 U.S. 557 (2006) </vt:lpstr>
      <vt:lpstr> Legal remedies for detainees:  2009 Military Commissions Act </vt:lpstr>
      <vt:lpstr> CIA is a Warfighter</vt:lpstr>
      <vt:lpstr>Contractors on the Battlefield</vt:lpstr>
      <vt:lpstr> ethics in national security law</vt:lpstr>
      <vt:lpstr> ethics in national security law</vt:lpstr>
      <vt:lpstr> ethics in national security law</vt:lpstr>
      <vt:lpstr> ethics in national security law</vt:lpstr>
      <vt:lpstr> ethics in national security law</vt:lpstr>
      <vt:lpstr> ethics in national security law</vt:lpstr>
      <vt:lpstr>The Worldwide Governance Indicators, a research program of the World Bank.   captureS six key dimensions of Governance … Voice &amp; Accountability, Political Stability and Lack of Violence, Government Effectiveness, Regulatory Quality, Rule of law, and Control of Corruption … between 1996 and 2005</vt:lpstr>
      <vt:lpstr>Final thoughts:  What a winning strategy looks like</vt:lpstr>
      <vt:lpstr>Fighting terrorists can evolve into Insurgency </vt:lpstr>
      <vt:lpstr>Customary International law – 2000 years in development</vt:lpstr>
      <vt:lpstr>Jus AD BELLUM:  Justification for war</vt:lpstr>
      <vt:lpstr>Jus in bello:  Restrictions in war</vt:lpstr>
      <vt:lpstr>Treaty law  Jus ad bellum</vt:lpstr>
      <vt:lpstr>Treaty law  Jus IN Bello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2016-06-24T20:36:18Z</dcterms:created>
  <dcterms:modified xsi:type="dcterms:W3CDTF">2019-11-07T21:45:41Z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</Properties>
</file>