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72" r:id="rId3"/>
    <p:sldId id="280" r:id="rId4"/>
    <p:sldId id="278" r:id="rId5"/>
    <p:sldId id="273" r:id="rId6"/>
    <p:sldId id="276" r:id="rId7"/>
    <p:sldId id="274" r:id="rId8"/>
    <p:sldId id="277" r:id="rId9"/>
    <p:sldId id="275" r:id="rId10"/>
    <p:sldId id="27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4" autoAdjust="0"/>
    <p:restoredTop sz="94660"/>
  </p:normalViewPr>
  <p:slideViewPr>
    <p:cSldViewPr snapToGrid="0">
      <p:cViewPr varScale="1">
        <p:scale>
          <a:sx n="81" d="100"/>
          <a:sy n="81" d="100"/>
        </p:scale>
        <p:origin x="123" y="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4AD256-D01D-470F-A632-7973C416515F}" type="datetimeFigureOut">
              <a:rPr lang="en-US" smtClean="0"/>
              <a:t>11/7/2019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E7FF4B-3B42-4881-8980-61256046C455}" type="slidenum">
              <a:rPr lang="en-US" smtClean="0"/>
              <a:t>‹#›</a:t>
            </a:fld>
            <a:endParaRPr lang="en-US"/>
          </a:p>
        </p:txBody>
      </p:sp>
    </p:spTree>
    <p:extLst>
      <p:ext uri="{BB962C8B-B14F-4D97-AF65-F5344CB8AC3E}">
        <p14:creationId xmlns:p14="http://schemas.microsoft.com/office/powerpoint/2010/main" val="2364286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E7FF4B-3B42-4881-8980-61256046C455}" type="slidenum">
              <a:rPr lang="en-US" smtClean="0"/>
              <a:t>5</a:t>
            </a:fld>
            <a:endParaRPr lang="en-US"/>
          </a:p>
        </p:txBody>
      </p:sp>
    </p:spTree>
    <p:extLst>
      <p:ext uri="{BB962C8B-B14F-4D97-AF65-F5344CB8AC3E}">
        <p14:creationId xmlns:p14="http://schemas.microsoft.com/office/powerpoint/2010/main" val="1356271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E7FF4B-3B42-4881-8980-61256046C455}" type="slidenum">
              <a:rPr lang="en-US" smtClean="0"/>
              <a:t>6</a:t>
            </a:fld>
            <a:endParaRPr lang="en-US"/>
          </a:p>
        </p:txBody>
      </p:sp>
    </p:spTree>
    <p:extLst>
      <p:ext uri="{BB962C8B-B14F-4D97-AF65-F5344CB8AC3E}">
        <p14:creationId xmlns:p14="http://schemas.microsoft.com/office/powerpoint/2010/main" val="147236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6364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49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2328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609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02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845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3102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938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2310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83188" y="987429"/>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8283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441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0000">
              <a:schemeClr val="accent1">
                <a:lumMod val="5000"/>
                <a:lumOff val="95000"/>
              </a:schemeClr>
            </a:gs>
            <a:gs pos="100000">
              <a:srgbClr val="FAC822"/>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11/7/2019</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7421242-68DE-A54C-8116-598651E67C7B}"/>
              </a:ext>
            </a:extLst>
          </p:cNvPr>
          <p:cNvPicPr>
            <a:picLocks noChangeAspect="1"/>
          </p:cNvPicPr>
          <p:nvPr userDrawn="1"/>
        </p:nvPicPr>
        <p:blipFill rotWithShape="1">
          <a:blip r:embed="rId13"/>
          <a:srcRect b="19924"/>
          <a:stretch/>
        </p:blipFill>
        <p:spPr>
          <a:xfrm>
            <a:off x="0" y="5757655"/>
            <a:ext cx="12192000" cy="1108493"/>
          </a:xfrm>
          <a:prstGeom prst="rect">
            <a:avLst/>
          </a:prstGeom>
        </p:spPr>
      </p:pic>
      <p:pic>
        <p:nvPicPr>
          <p:cNvPr id="10" name="Picture 9">
            <a:extLst>
              <a:ext uri="{FF2B5EF4-FFF2-40B4-BE49-F238E27FC236}">
                <a16:creationId xmlns:a16="http://schemas.microsoft.com/office/drawing/2014/main" id="{022F9DF5-1C79-9349-8BF2-E119C70590E1}"/>
              </a:ext>
            </a:extLst>
          </p:cNvPr>
          <p:cNvPicPr>
            <a:picLocks noChangeAspect="1"/>
          </p:cNvPicPr>
          <p:nvPr userDrawn="1"/>
        </p:nvPicPr>
        <p:blipFill>
          <a:blip r:embed="rId14"/>
          <a:stretch>
            <a:fillRect/>
          </a:stretch>
        </p:blipFill>
        <p:spPr>
          <a:xfrm>
            <a:off x="8255848" y="6212500"/>
            <a:ext cx="3452704" cy="508976"/>
          </a:xfrm>
          <a:prstGeom prst="rect">
            <a:avLst/>
          </a:prstGeom>
        </p:spPr>
      </p:pic>
    </p:spTree>
    <p:extLst>
      <p:ext uri="{BB962C8B-B14F-4D97-AF65-F5344CB8AC3E}">
        <p14:creationId xmlns:p14="http://schemas.microsoft.com/office/powerpoint/2010/main" val="4149570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260E-C821-4F70-A8FB-17223F871B96}"/>
              </a:ext>
            </a:extLst>
          </p:cNvPr>
          <p:cNvSpPr>
            <a:spLocks noGrp="1"/>
          </p:cNvSpPr>
          <p:nvPr>
            <p:ph type="ctrTitle"/>
          </p:nvPr>
        </p:nvSpPr>
        <p:spPr>
          <a:xfrm>
            <a:off x="914400" y="3387111"/>
            <a:ext cx="10363200" cy="1042808"/>
          </a:xfrm>
        </p:spPr>
        <p:txBody>
          <a:bodyPr>
            <a:normAutofit/>
          </a:bodyPr>
          <a:lstStyle/>
          <a:p>
            <a:r>
              <a:rPr lang="en-US" sz="4000" dirty="0"/>
              <a:t>Ken Carpenter   </a:t>
            </a:r>
            <a:r>
              <a:rPr lang="en-US" sz="4000" b="0" dirty="0"/>
              <a:t>&amp;</a:t>
            </a:r>
            <a:r>
              <a:rPr lang="en-US" sz="4000" dirty="0"/>
              <a:t>   Alexandra Curran</a:t>
            </a:r>
          </a:p>
        </p:txBody>
      </p:sp>
      <p:sp>
        <p:nvSpPr>
          <p:cNvPr id="3" name="Subtitle 2">
            <a:extLst>
              <a:ext uri="{FF2B5EF4-FFF2-40B4-BE49-F238E27FC236}">
                <a16:creationId xmlns:a16="http://schemas.microsoft.com/office/drawing/2014/main" id="{D14F1645-DB33-474B-8F7F-0316C2CC2EFA}"/>
              </a:ext>
            </a:extLst>
          </p:cNvPr>
          <p:cNvSpPr>
            <a:spLocks noGrp="1"/>
          </p:cNvSpPr>
          <p:nvPr>
            <p:ph type="subTitle" idx="1"/>
          </p:nvPr>
        </p:nvSpPr>
        <p:spPr>
          <a:xfrm>
            <a:off x="1570008" y="4429919"/>
            <a:ext cx="9144000" cy="1655762"/>
          </a:xfrm>
        </p:spPr>
        <p:txBody>
          <a:bodyPr/>
          <a:lstStyle/>
          <a:p>
            <a:pPr algn="l"/>
            <a:r>
              <a:rPr lang="en-US" dirty="0"/>
              <a:t>          </a:t>
            </a:r>
            <a:r>
              <a:rPr lang="en-US" sz="2000" dirty="0"/>
              <a:t>Carpenter Chartered	                                       </a:t>
            </a:r>
            <a:r>
              <a:rPr lang="en-US" sz="2000" dirty="0" err="1"/>
              <a:t>Attig</a:t>
            </a:r>
            <a:r>
              <a:rPr lang="en-US" sz="2000" dirty="0"/>
              <a:t> Steel	</a:t>
            </a:r>
            <a:r>
              <a:rPr lang="en-US" dirty="0"/>
              <a:t>	</a:t>
            </a:r>
          </a:p>
        </p:txBody>
      </p:sp>
      <p:sp>
        <p:nvSpPr>
          <p:cNvPr id="6" name="TextBox 5">
            <a:extLst>
              <a:ext uri="{FF2B5EF4-FFF2-40B4-BE49-F238E27FC236}">
                <a16:creationId xmlns:a16="http://schemas.microsoft.com/office/drawing/2014/main" id="{D9626EBE-9AA4-4BD0-83A5-3314D0325B9B}"/>
              </a:ext>
            </a:extLst>
          </p:cNvPr>
          <p:cNvSpPr txBox="1"/>
          <p:nvPr/>
        </p:nvSpPr>
        <p:spPr>
          <a:xfrm>
            <a:off x="235789" y="377125"/>
            <a:ext cx="11714671" cy="954107"/>
          </a:xfrm>
          <a:prstGeom prst="rect">
            <a:avLst/>
          </a:prstGeom>
          <a:noFill/>
        </p:spPr>
        <p:txBody>
          <a:bodyPr wrap="square" rtlCol="0">
            <a:spAutoFit/>
          </a:bodyPr>
          <a:lstStyle/>
          <a:p>
            <a:pPr algn="ctr"/>
            <a:r>
              <a:rPr lang="en-US" sz="5600" dirty="0">
                <a:latin typeface="Arial" panose="020B0604020202020204" pitchFamily="34" charset="0"/>
                <a:cs typeface="Arial" panose="020B0604020202020204" pitchFamily="34" charset="0"/>
              </a:rPr>
              <a:t>Heading for the </a:t>
            </a:r>
            <a:r>
              <a:rPr lang="en-US" sz="5600">
                <a:latin typeface="Arial" panose="020B0604020202020204" pitchFamily="34" charset="0"/>
                <a:cs typeface="Arial" panose="020B0604020202020204" pitchFamily="34" charset="0"/>
              </a:rPr>
              <a:t>Supreme Court!</a:t>
            </a:r>
            <a:endParaRPr lang="en-US" sz="5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461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E6295-8402-45A5-815A-112E6BCEF2C2}"/>
              </a:ext>
            </a:extLst>
          </p:cNvPr>
          <p:cNvSpPr>
            <a:spLocks noGrp="1"/>
          </p:cNvSpPr>
          <p:nvPr>
            <p:ph type="title"/>
          </p:nvPr>
        </p:nvSpPr>
        <p:spPr/>
        <p:txBody>
          <a:bodyPr/>
          <a:lstStyle/>
          <a:p>
            <a:r>
              <a:rPr lang="en-US" dirty="0" err="1"/>
              <a:t>Kisor</a:t>
            </a:r>
            <a:r>
              <a:rPr lang="en-US" dirty="0"/>
              <a:t> v. </a:t>
            </a:r>
            <a:r>
              <a:rPr lang="en-US" dirty="0" err="1"/>
              <a:t>Wilkie</a:t>
            </a:r>
            <a:r>
              <a:rPr lang="en-US" dirty="0"/>
              <a:t> </a:t>
            </a:r>
            <a:r>
              <a:rPr lang="en-US" b="0" dirty="0"/>
              <a:t>-</a:t>
            </a:r>
            <a:r>
              <a:rPr lang="en-US" dirty="0"/>
              <a:t> </a:t>
            </a:r>
            <a:r>
              <a:rPr lang="en-US" b="0" dirty="0"/>
              <a:t>139 </a:t>
            </a:r>
            <a:r>
              <a:rPr lang="en-US" b="0" dirty="0" err="1"/>
              <a:t>S.Ct</a:t>
            </a:r>
            <a:r>
              <a:rPr lang="en-US" b="0" dirty="0"/>
              <a:t>. 2400 (2019)</a:t>
            </a:r>
          </a:p>
        </p:txBody>
      </p:sp>
      <p:sp>
        <p:nvSpPr>
          <p:cNvPr id="3" name="Content Placeholder 2">
            <a:extLst>
              <a:ext uri="{FF2B5EF4-FFF2-40B4-BE49-F238E27FC236}">
                <a16:creationId xmlns:a16="http://schemas.microsoft.com/office/drawing/2014/main" id="{4FDEAE3A-73D4-43B7-9A41-0FABA469AA29}"/>
              </a:ext>
            </a:extLst>
          </p:cNvPr>
          <p:cNvSpPr>
            <a:spLocks noGrp="1"/>
          </p:cNvSpPr>
          <p:nvPr>
            <p:ph idx="1"/>
          </p:nvPr>
        </p:nvSpPr>
        <p:spPr>
          <a:xfrm>
            <a:off x="838200" y="1690692"/>
            <a:ext cx="10515600" cy="4491335"/>
          </a:xfrm>
        </p:spPr>
        <p:txBody>
          <a:bodyPr>
            <a:normAutofit fontScale="85000" lnSpcReduction="20000"/>
          </a:bodyPr>
          <a:lstStyle/>
          <a:p>
            <a:pPr marL="0" indent="0">
              <a:buNone/>
            </a:pPr>
            <a:r>
              <a:rPr lang="en-US" b="1" dirty="0"/>
              <a:t>Question Presented</a:t>
            </a:r>
          </a:p>
          <a:p>
            <a:r>
              <a:rPr lang="en-US" dirty="0"/>
              <a:t>Should the Supreme Court overrule the </a:t>
            </a:r>
            <a:r>
              <a:rPr lang="en-US" i="1" dirty="0"/>
              <a:t>Auer </a:t>
            </a:r>
            <a:r>
              <a:rPr lang="en-US" dirty="0"/>
              <a:t>doctrine, which provides deference to an agency’s interpretation of its own regulations?</a:t>
            </a:r>
          </a:p>
          <a:p>
            <a:endParaRPr lang="en-US" dirty="0"/>
          </a:p>
          <a:p>
            <a:pPr marL="0" indent="0">
              <a:buNone/>
            </a:pPr>
            <a:r>
              <a:rPr lang="en-US" b="1" dirty="0"/>
              <a:t>Holding</a:t>
            </a:r>
          </a:p>
          <a:p>
            <a:pPr marL="0" indent="0">
              <a:buNone/>
            </a:pPr>
            <a:r>
              <a:rPr lang="en-US" dirty="0"/>
              <a:t>No</a:t>
            </a:r>
          </a:p>
          <a:p>
            <a:pPr fontAlgn="base"/>
            <a:r>
              <a:rPr lang="en-US" dirty="0"/>
              <a:t>Although the Supreme Court did not overrule Auer deference, it did clarify and expand the role of courts in reviewing agency regulations.</a:t>
            </a:r>
          </a:p>
          <a:p>
            <a:pPr fontAlgn="base"/>
            <a:r>
              <a:rPr lang="en-US" dirty="0"/>
              <a:t>On remand, the Federal Circuit will decide whether the interpretations made or relied upon by Veterans Law Judges in making Board decisions represent the views of the Secretary and are therefore entitled to deference.</a:t>
            </a:r>
          </a:p>
          <a:p>
            <a:pPr fontAlgn="base"/>
            <a:r>
              <a:rPr lang="en-US" dirty="0"/>
              <a:t>Under the new guidelines provided by the Supreme Court, the Federal Circuit will need to determine with the term “relevant” as used by the Secretary in 38 C.F.R. § 3.156(c) can be understood using the traditional tools of construction.</a:t>
            </a:r>
          </a:p>
          <a:p>
            <a:pPr fontAlgn="base"/>
            <a:r>
              <a:rPr lang="en-US" dirty="0"/>
              <a:t>Mr. </a:t>
            </a:r>
            <a:r>
              <a:rPr lang="en-US" dirty="0" err="1"/>
              <a:t>Kisor</a:t>
            </a:r>
            <a:r>
              <a:rPr lang="en-US" dirty="0"/>
              <a:t> will be arguing that the pro veteran cannon of construction is a traditional tool of construction and that in accordance with that cannon the term “relevant” as used by the Secretary in 38 C.F.R. § 3.156(c) should be interpreted in the light most favorable to veterans and not as VA urges in a manner which limits reconsideration under § 3.156(c).</a:t>
            </a:r>
          </a:p>
        </p:txBody>
      </p:sp>
    </p:spTree>
    <p:extLst>
      <p:ext uri="{BB962C8B-B14F-4D97-AF65-F5344CB8AC3E}">
        <p14:creationId xmlns:p14="http://schemas.microsoft.com/office/powerpoint/2010/main" val="230007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B43C-3CAF-4637-B5B2-5B9B56BB70B7}"/>
              </a:ext>
            </a:extLst>
          </p:cNvPr>
          <p:cNvSpPr>
            <a:spLocks noGrp="1"/>
          </p:cNvSpPr>
          <p:nvPr>
            <p:ph type="title"/>
          </p:nvPr>
        </p:nvSpPr>
        <p:spPr/>
        <p:txBody>
          <a:bodyPr/>
          <a:lstStyle/>
          <a:p>
            <a:r>
              <a:rPr lang="en-US" dirty="0" err="1"/>
              <a:t>Pirkl</a:t>
            </a:r>
            <a:r>
              <a:rPr lang="en-US" dirty="0"/>
              <a:t> v. </a:t>
            </a:r>
            <a:r>
              <a:rPr lang="en-US" dirty="0" err="1"/>
              <a:t>Wilkie</a:t>
            </a:r>
            <a:r>
              <a:rPr lang="en-US" dirty="0"/>
              <a:t> </a:t>
            </a:r>
            <a:r>
              <a:rPr lang="en-US" b="0" dirty="0"/>
              <a:t>- 906 F.3d 1371 (2018)</a:t>
            </a:r>
          </a:p>
        </p:txBody>
      </p:sp>
      <p:sp>
        <p:nvSpPr>
          <p:cNvPr id="3" name="Content Placeholder 2">
            <a:extLst>
              <a:ext uri="{FF2B5EF4-FFF2-40B4-BE49-F238E27FC236}">
                <a16:creationId xmlns:a16="http://schemas.microsoft.com/office/drawing/2014/main" id="{E7462072-48E1-4D60-81E7-7A12B562CFF0}"/>
              </a:ext>
            </a:extLst>
          </p:cNvPr>
          <p:cNvSpPr>
            <a:spLocks noGrp="1"/>
          </p:cNvSpPr>
          <p:nvPr>
            <p:ph idx="1"/>
          </p:nvPr>
        </p:nvSpPr>
        <p:spPr/>
        <p:txBody>
          <a:bodyPr>
            <a:normAutofit/>
          </a:bodyPr>
          <a:lstStyle/>
          <a:p>
            <a:pPr marL="0" indent="0">
              <a:buNone/>
            </a:pPr>
            <a:r>
              <a:rPr lang="en-US" b="1" dirty="0"/>
              <a:t>Facts</a:t>
            </a:r>
          </a:p>
          <a:p>
            <a:r>
              <a:rPr lang="en-US" dirty="0"/>
              <a:t>Mr. </a:t>
            </a:r>
            <a:r>
              <a:rPr lang="en-US" dirty="0" err="1"/>
              <a:t>Pirkl</a:t>
            </a:r>
            <a:r>
              <a:rPr lang="en-US" dirty="0"/>
              <a:t> served in the Navy for three years and filed a disability claim in 1950, shortly after his discharge, to service connect a psychiatric condition</a:t>
            </a:r>
          </a:p>
          <a:p>
            <a:r>
              <a:rPr lang="en-US" dirty="0"/>
              <a:t>The VA initially awarded him a low disability rating, but increased it to 100% by 1952</a:t>
            </a:r>
          </a:p>
          <a:p>
            <a:r>
              <a:rPr lang="en-US" dirty="0"/>
              <a:t>Over the next decade this rating was gradually reduced to 30%. As a result of judicial review Mr. </a:t>
            </a:r>
            <a:r>
              <a:rPr lang="en-US" dirty="0" err="1"/>
              <a:t>Pirkl</a:t>
            </a:r>
            <a:r>
              <a:rPr lang="en-US" dirty="0"/>
              <a:t>, with the assistance of counsel, was able to seek revision of VA’s unlawful reduction of his total rating more than 40 years later in 2001</a:t>
            </a:r>
          </a:p>
        </p:txBody>
      </p:sp>
    </p:spTree>
    <p:extLst>
      <p:ext uri="{BB962C8B-B14F-4D97-AF65-F5344CB8AC3E}">
        <p14:creationId xmlns:p14="http://schemas.microsoft.com/office/powerpoint/2010/main" val="5061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B43C-3CAF-4637-B5B2-5B9B56BB70B7}"/>
              </a:ext>
            </a:extLst>
          </p:cNvPr>
          <p:cNvSpPr>
            <a:spLocks noGrp="1"/>
          </p:cNvSpPr>
          <p:nvPr>
            <p:ph type="title"/>
          </p:nvPr>
        </p:nvSpPr>
        <p:spPr/>
        <p:txBody>
          <a:bodyPr/>
          <a:lstStyle/>
          <a:p>
            <a:r>
              <a:rPr lang="en-US" dirty="0" err="1"/>
              <a:t>Pirkl</a:t>
            </a:r>
            <a:r>
              <a:rPr lang="en-US" dirty="0"/>
              <a:t> v. </a:t>
            </a:r>
            <a:r>
              <a:rPr lang="en-US" dirty="0" err="1"/>
              <a:t>Wilkie</a:t>
            </a:r>
            <a:r>
              <a:rPr lang="en-US" dirty="0"/>
              <a:t> </a:t>
            </a:r>
            <a:r>
              <a:rPr lang="en-US" b="0" dirty="0"/>
              <a:t>- 906 F.3d 1371 (2018)</a:t>
            </a:r>
          </a:p>
        </p:txBody>
      </p:sp>
      <p:sp>
        <p:nvSpPr>
          <p:cNvPr id="3" name="Content Placeholder 2">
            <a:extLst>
              <a:ext uri="{FF2B5EF4-FFF2-40B4-BE49-F238E27FC236}">
                <a16:creationId xmlns:a16="http://schemas.microsoft.com/office/drawing/2014/main" id="{E7462072-48E1-4D60-81E7-7A12B562CFF0}"/>
              </a:ext>
            </a:extLst>
          </p:cNvPr>
          <p:cNvSpPr>
            <a:spLocks noGrp="1"/>
          </p:cNvSpPr>
          <p:nvPr>
            <p:ph idx="1"/>
          </p:nvPr>
        </p:nvSpPr>
        <p:spPr>
          <a:xfrm>
            <a:off x="838200" y="1690692"/>
            <a:ext cx="10515600" cy="4351338"/>
          </a:xfrm>
        </p:spPr>
        <p:txBody>
          <a:bodyPr>
            <a:normAutofit/>
          </a:bodyPr>
          <a:lstStyle/>
          <a:p>
            <a:pPr marL="0" indent="0">
              <a:buNone/>
            </a:pPr>
            <a:r>
              <a:rPr lang="en-US" b="1" dirty="0"/>
              <a:t>Procedural History</a:t>
            </a:r>
          </a:p>
          <a:p>
            <a:r>
              <a:rPr lang="en-US" dirty="0"/>
              <a:t>Mr. </a:t>
            </a:r>
            <a:r>
              <a:rPr lang="en-US" dirty="0" err="1"/>
              <a:t>Pirkl</a:t>
            </a:r>
            <a:r>
              <a:rPr lang="en-US" dirty="0"/>
              <a:t> was successful in getting the first VA decision revised and his total rating restored from 1953 to 1957 but VA would not restore the two later reductions.</a:t>
            </a:r>
          </a:p>
          <a:p>
            <a:r>
              <a:rPr lang="en-US" dirty="0"/>
              <a:t>Mr. </a:t>
            </a:r>
            <a:r>
              <a:rPr lang="en-US" dirty="0" err="1"/>
              <a:t>Pirkl</a:t>
            </a:r>
            <a:r>
              <a:rPr lang="en-US" dirty="0"/>
              <a:t> appealed and the Board affirmed, the Veterans Court affirmed the Board.  While on appeal Mr. </a:t>
            </a:r>
            <a:r>
              <a:rPr lang="en-US" dirty="0" err="1"/>
              <a:t>Pirkl</a:t>
            </a:r>
            <a:r>
              <a:rPr lang="en-US" dirty="0"/>
              <a:t> died and his wife was substituted as appellant and Mrs. </a:t>
            </a:r>
            <a:r>
              <a:rPr lang="en-US" dirty="0" err="1"/>
              <a:t>Pirkl</a:t>
            </a:r>
            <a:r>
              <a:rPr lang="en-US" dirty="0"/>
              <a:t> took the first appeal to the Federal Circuit.</a:t>
            </a:r>
          </a:p>
          <a:p>
            <a:r>
              <a:rPr lang="en-US" dirty="0"/>
              <a:t>The Federal Circuit reversed and remanded to the Veterans Court and the Veterans Court remanded to the Board.</a:t>
            </a:r>
          </a:p>
          <a:p>
            <a:r>
              <a:rPr lang="en-US" dirty="0"/>
              <a:t>On remand the Board dismissed for lack of jurisdiction, Mrs. </a:t>
            </a:r>
            <a:r>
              <a:rPr lang="en-US" dirty="0" err="1"/>
              <a:t>Pirkl</a:t>
            </a:r>
            <a:r>
              <a:rPr lang="en-US" dirty="0"/>
              <a:t> appealed and the Veterans Court affirmed the dismissal for lack of jurisdiction.</a:t>
            </a:r>
          </a:p>
          <a:p>
            <a:r>
              <a:rPr lang="en-US" dirty="0"/>
              <a:t>Mrs. </a:t>
            </a:r>
            <a:r>
              <a:rPr lang="en-US" dirty="0" err="1"/>
              <a:t>Pirkl</a:t>
            </a:r>
            <a:r>
              <a:rPr lang="en-US" dirty="0"/>
              <a:t> appealed to the Federal Circuit for the second time and the Federal Circuit reversed the dismissal of Mrs. </a:t>
            </a:r>
            <a:r>
              <a:rPr lang="en-US" dirty="0" err="1"/>
              <a:t>Pirkl’s</a:t>
            </a:r>
            <a:r>
              <a:rPr lang="en-US" dirty="0"/>
              <a:t> appeal and remanded to the Veterans Court with instructions to remand to the Board for a decision on the merits.</a:t>
            </a:r>
          </a:p>
        </p:txBody>
      </p:sp>
    </p:spTree>
    <p:extLst>
      <p:ext uri="{BB962C8B-B14F-4D97-AF65-F5344CB8AC3E}">
        <p14:creationId xmlns:p14="http://schemas.microsoft.com/office/powerpoint/2010/main" val="4039438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B43C-3CAF-4637-B5B2-5B9B56BB70B7}"/>
              </a:ext>
            </a:extLst>
          </p:cNvPr>
          <p:cNvSpPr>
            <a:spLocks noGrp="1"/>
          </p:cNvSpPr>
          <p:nvPr>
            <p:ph type="title"/>
          </p:nvPr>
        </p:nvSpPr>
        <p:spPr/>
        <p:txBody>
          <a:bodyPr/>
          <a:lstStyle/>
          <a:p>
            <a:r>
              <a:rPr lang="en-US" dirty="0" err="1"/>
              <a:t>Pirkl</a:t>
            </a:r>
            <a:r>
              <a:rPr lang="en-US" dirty="0"/>
              <a:t> v. </a:t>
            </a:r>
            <a:r>
              <a:rPr lang="en-US" dirty="0" err="1"/>
              <a:t>Wilkie</a:t>
            </a:r>
            <a:r>
              <a:rPr lang="en-US" dirty="0"/>
              <a:t> </a:t>
            </a:r>
            <a:r>
              <a:rPr lang="en-US" b="0" dirty="0"/>
              <a:t>- 906 F.3d 1371 (2018)</a:t>
            </a:r>
          </a:p>
        </p:txBody>
      </p:sp>
      <p:sp>
        <p:nvSpPr>
          <p:cNvPr id="3" name="Content Placeholder 2">
            <a:extLst>
              <a:ext uri="{FF2B5EF4-FFF2-40B4-BE49-F238E27FC236}">
                <a16:creationId xmlns:a16="http://schemas.microsoft.com/office/drawing/2014/main" id="{E7462072-48E1-4D60-81E7-7A12B562CFF0}"/>
              </a:ext>
            </a:extLst>
          </p:cNvPr>
          <p:cNvSpPr>
            <a:spLocks noGrp="1"/>
          </p:cNvSpPr>
          <p:nvPr>
            <p:ph idx="1"/>
          </p:nvPr>
        </p:nvSpPr>
        <p:spPr/>
        <p:txBody>
          <a:bodyPr>
            <a:normAutofit fontScale="92500" lnSpcReduction="20000"/>
          </a:bodyPr>
          <a:lstStyle/>
          <a:p>
            <a:pPr marL="0" indent="0">
              <a:buNone/>
            </a:pPr>
            <a:r>
              <a:rPr lang="en-US" b="1" dirty="0"/>
              <a:t>Question Presented</a:t>
            </a:r>
          </a:p>
          <a:p>
            <a:r>
              <a:rPr lang="en-US" dirty="0"/>
              <a:t>Did Mr. </a:t>
            </a:r>
            <a:r>
              <a:rPr lang="en-US" dirty="0" err="1"/>
              <a:t>Pirkl</a:t>
            </a:r>
            <a:r>
              <a:rPr lang="en-US" dirty="0"/>
              <a:t> commit a procedural default, limiting his ability to secure corrective relief guaranteed by  § 5109A(b)? Does his relief automatically stop after subsequent court affirmed rating decreases?</a:t>
            </a:r>
          </a:p>
          <a:p>
            <a:endParaRPr lang="en-US" dirty="0"/>
          </a:p>
          <a:p>
            <a:pPr marL="0" indent="0">
              <a:buNone/>
            </a:pPr>
            <a:r>
              <a:rPr lang="en-US" b="1" dirty="0"/>
              <a:t>Holding</a:t>
            </a:r>
          </a:p>
          <a:p>
            <a:pPr marL="0" indent="0">
              <a:buNone/>
            </a:pPr>
            <a:r>
              <a:rPr lang="en-US" dirty="0"/>
              <a:t>No</a:t>
            </a:r>
          </a:p>
          <a:p>
            <a:r>
              <a:rPr lang="en-US" dirty="0"/>
              <a:t>This case demonstrates how complicated cases in this area can become and how vigorously VA fights veterans and their families to prevent them form receiving the benefits to which they are entitled to under law. </a:t>
            </a:r>
          </a:p>
          <a:p>
            <a:r>
              <a:rPr lang="en-US" dirty="0"/>
              <a:t>An update, on remand the Board in Jul 2019 denied revision of the 1956 and 1988 decisions and Mrs. </a:t>
            </a:r>
            <a:r>
              <a:rPr lang="en-US" dirty="0" err="1"/>
              <a:t>Pirkl</a:t>
            </a:r>
            <a:r>
              <a:rPr lang="en-US" dirty="0"/>
              <a:t> has appealed for the third time to the Veterans Court which will finally be reviewing the merits.</a:t>
            </a:r>
          </a:p>
          <a:p>
            <a:r>
              <a:rPr lang="en-US" dirty="0"/>
              <a:t>Mrs. </a:t>
            </a:r>
            <a:r>
              <a:rPr lang="en-US" dirty="0" err="1"/>
              <a:t>Pirkl</a:t>
            </a:r>
            <a:r>
              <a:rPr lang="en-US" dirty="0"/>
              <a:t> is 90 years old, if she dies before this appeal is resolved, the appeal will die with her and VA will not be required to restore Mr. </a:t>
            </a:r>
            <a:r>
              <a:rPr lang="en-US" dirty="0" err="1"/>
              <a:t>Pirkl’s</a:t>
            </a:r>
            <a:r>
              <a:rPr lang="en-US" dirty="0"/>
              <a:t> total rating for the period from March 1, 1957 to November 30, 1988, a period of more than 30 years.</a:t>
            </a:r>
          </a:p>
        </p:txBody>
      </p:sp>
    </p:spTree>
    <p:extLst>
      <p:ext uri="{BB962C8B-B14F-4D97-AF65-F5344CB8AC3E}">
        <p14:creationId xmlns:p14="http://schemas.microsoft.com/office/powerpoint/2010/main" val="4241139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1F917-F5B6-4795-A5EF-2D301A94EA30}"/>
              </a:ext>
            </a:extLst>
          </p:cNvPr>
          <p:cNvSpPr>
            <a:spLocks noGrp="1"/>
          </p:cNvSpPr>
          <p:nvPr>
            <p:ph type="title"/>
          </p:nvPr>
        </p:nvSpPr>
        <p:spPr/>
        <p:txBody>
          <a:bodyPr/>
          <a:lstStyle/>
          <a:p>
            <a:r>
              <a:rPr lang="en-US" dirty="0"/>
              <a:t>Cook v. </a:t>
            </a:r>
            <a:r>
              <a:rPr lang="en-US" dirty="0" err="1"/>
              <a:t>Wilkie</a:t>
            </a:r>
            <a:r>
              <a:rPr lang="en-US" dirty="0"/>
              <a:t> </a:t>
            </a:r>
            <a:r>
              <a:rPr lang="en-US" b="0" dirty="0"/>
              <a:t>- 908 F.3d 813 (2018)</a:t>
            </a:r>
          </a:p>
        </p:txBody>
      </p:sp>
      <p:sp>
        <p:nvSpPr>
          <p:cNvPr id="3" name="Content Placeholder 2">
            <a:extLst>
              <a:ext uri="{FF2B5EF4-FFF2-40B4-BE49-F238E27FC236}">
                <a16:creationId xmlns:a16="http://schemas.microsoft.com/office/drawing/2014/main" id="{158540E4-EB82-411B-91E2-004457086505}"/>
              </a:ext>
            </a:extLst>
          </p:cNvPr>
          <p:cNvSpPr>
            <a:spLocks noGrp="1"/>
          </p:cNvSpPr>
          <p:nvPr>
            <p:ph idx="1"/>
          </p:nvPr>
        </p:nvSpPr>
        <p:spPr/>
        <p:txBody>
          <a:bodyPr>
            <a:normAutofit fontScale="92500" lnSpcReduction="10000"/>
          </a:bodyPr>
          <a:lstStyle/>
          <a:p>
            <a:pPr marL="0" indent="0">
              <a:buNone/>
            </a:pPr>
            <a:r>
              <a:rPr lang="en-US" b="1" dirty="0"/>
              <a:t>Facts</a:t>
            </a:r>
          </a:p>
          <a:p>
            <a:r>
              <a:rPr lang="en-US" dirty="0"/>
              <a:t>Cook served in the Navy during Vietnam</a:t>
            </a:r>
          </a:p>
          <a:p>
            <a:r>
              <a:rPr lang="en-US" dirty="0"/>
              <a:t>Service records indicate that he experienced a back injury</a:t>
            </a:r>
          </a:p>
          <a:p>
            <a:r>
              <a:rPr lang="en-US" dirty="0"/>
              <a:t>In 2000 Cook tried to service connect this injury to qualify for total disability based on individual unemployability ("TDIU")</a:t>
            </a:r>
          </a:p>
          <a:p>
            <a:endParaRPr lang="en-US" dirty="0"/>
          </a:p>
          <a:p>
            <a:pPr marL="0" indent="0">
              <a:buNone/>
            </a:pPr>
            <a:r>
              <a:rPr lang="en-US" b="1" dirty="0"/>
              <a:t>Procedural History</a:t>
            </a:r>
          </a:p>
          <a:p>
            <a:r>
              <a:rPr lang="en-US" dirty="0"/>
              <a:t>The Regional Office denies his claim both initially and on remand from the Board of Veterans’ Appeals</a:t>
            </a:r>
          </a:p>
          <a:p>
            <a:r>
              <a:rPr lang="en-US" dirty="0"/>
              <a:t>Board of Veterans Appeals refuses to hold a second hearing on Cook’s claim, even after the Veterans Court vacated and remanded their decision</a:t>
            </a:r>
          </a:p>
          <a:p>
            <a:r>
              <a:rPr lang="en-US" dirty="0"/>
              <a:t>Mr. Cook appealed the Board’s denial of a second hearing and the Veterans Court interpreted the provisions of § 7107(b) to require a second hearing on remand. VA appealed to the Federal Circuit.</a:t>
            </a:r>
          </a:p>
          <a:p>
            <a:endParaRPr lang="en-US" dirty="0"/>
          </a:p>
        </p:txBody>
      </p:sp>
    </p:spTree>
    <p:extLst>
      <p:ext uri="{BB962C8B-B14F-4D97-AF65-F5344CB8AC3E}">
        <p14:creationId xmlns:p14="http://schemas.microsoft.com/office/powerpoint/2010/main" val="3055746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3D7DD-D93C-48F4-9EE3-14BF0A4126B6}"/>
              </a:ext>
            </a:extLst>
          </p:cNvPr>
          <p:cNvSpPr>
            <a:spLocks noGrp="1"/>
          </p:cNvSpPr>
          <p:nvPr>
            <p:ph type="title"/>
          </p:nvPr>
        </p:nvSpPr>
        <p:spPr/>
        <p:txBody>
          <a:bodyPr/>
          <a:lstStyle/>
          <a:p>
            <a:r>
              <a:rPr lang="en-US" dirty="0"/>
              <a:t>Cook v. </a:t>
            </a:r>
            <a:r>
              <a:rPr lang="en-US" dirty="0" err="1"/>
              <a:t>Wilkie</a:t>
            </a:r>
            <a:r>
              <a:rPr lang="en-US" dirty="0"/>
              <a:t> </a:t>
            </a:r>
            <a:r>
              <a:rPr lang="en-US" b="0" dirty="0"/>
              <a:t>- 908 F.3d 813 (2018)</a:t>
            </a:r>
            <a:endParaRPr lang="en-US" dirty="0"/>
          </a:p>
        </p:txBody>
      </p:sp>
      <p:sp>
        <p:nvSpPr>
          <p:cNvPr id="3" name="Content Placeholder 2">
            <a:extLst>
              <a:ext uri="{FF2B5EF4-FFF2-40B4-BE49-F238E27FC236}">
                <a16:creationId xmlns:a16="http://schemas.microsoft.com/office/drawing/2014/main" id="{E95CAB3F-4732-4897-9150-E40F78186364}"/>
              </a:ext>
            </a:extLst>
          </p:cNvPr>
          <p:cNvSpPr>
            <a:spLocks noGrp="1"/>
          </p:cNvSpPr>
          <p:nvPr>
            <p:ph idx="1"/>
          </p:nvPr>
        </p:nvSpPr>
        <p:spPr/>
        <p:txBody>
          <a:bodyPr/>
          <a:lstStyle/>
          <a:p>
            <a:pPr marL="0" indent="0">
              <a:buNone/>
            </a:pPr>
            <a:r>
              <a:rPr lang="en-US" b="1" dirty="0"/>
              <a:t>Question Presented</a:t>
            </a:r>
          </a:p>
          <a:p>
            <a:r>
              <a:rPr lang="en-US" dirty="0"/>
              <a:t>Does § 7107(b) entitle an appellant to an opportunity for a Board hearing following a vacatur and remand from the Veterans Court, even if that appellant was previously given a Board hearing in the case?</a:t>
            </a:r>
          </a:p>
          <a:p>
            <a:pPr marL="0" indent="0">
              <a:buNone/>
            </a:pPr>
            <a:r>
              <a:rPr lang="en-US" b="1" dirty="0"/>
              <a:t>Holdings</a:t>
            </a:r>
          </a:p>
          <a:p>
            <a:pPr marL="0" indent="0">
              <a:buNone/>
            </a:pPr>
            <a:r>
              <a:rPr lang="en-US" dirty="0"/>
              <a:t>Yes</a:t>
            </a:r>
          </a:p>
          <a:p>
            <a:r>
              <a:rPr lang="en-US" dirty="0"/>
              <a:t>This case is an example of how narrowly VA interprets the statutes which govern how VA is to adjudicate claims and appeals. </a:t>
            </a:r>
          </a:p>
          <a:p>
            <a:r>
              <a:rPr lang="en-US" dirty="0"/>
              <a:t>The Federal Circuit affirmed the decision on the Veterans Court but did so based on the plain language of the statute providing an even stronger basis than the interpretation made by the Veterans Court.</a:t>
            </a:r>
          </a:p>
        </p:txBody>
      </p:sp>
    </p:spTree>
    <p:extLst>
      <p:ext uri="{BB962C8B-B14F-4D97-AF65-F5344CB8AC3E}">
        <p14:creationId xmlns:p14="http://schemas.microsoft.com/office/powerpoint/2010/main" val="3339409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B3F56-6467-4C54-92B9-BB3538E8F6D3}"/>
              </a:ext>
            </a:extLst>
          </p:cNvPr>
          <p:cNvSpPr>
            <a:spLocks noGrp="1"/>
          </p:cNvSpPr>
          <p:nvPr>
            <p:ph type="title"/>
          </p:nvPr>
        </p:nvSpPr>
        <p:spPr/>
        <p:txBody>
          <a:bodyPr/>
          <a:lstStyle/>
          <a:p>
            <a:r>
              <a:rPr lang="en-US" dirty="0"/>
              <a:t>Ruel v. </a:t>
            </a:r>
            <a:r>
              <a:rPr lang="en-US" dirty="0" err="1"/>
              <a:t>Wilkie</a:t>
            </a:r>
            <a:r>
              <a:rPr lang="en-US" dirty="0"/>
              <a:t> </a:t>
            </a:r>
            <a:r>
              <a:rPr lang="en-US" b="0" dirty="0"/>
              <a:t>- 918 F.3d 939 (2019)</a:t>
            </a:r>
          </a:p>
        </p:txBody>
      </p:sp>
      <p:sp>
        <p:nvSpPr>
          <p:cNvPr id="3" name="Content Placeholder 2">
            <a:extLst>
              <a:ext uri="{FF2B5EF4-FFF2-40B4-BE49-F238E27FC236}">
                <a16:creationId xmlns:a16="http://schemas.microsoft.com/office/drawing/2014/main" id="{378E2A56-FEA5-4F56-B0A9-E8B6AD270750}"/>
              </a:ext>
            </a:extLst>
          </p:cNvPr>
          <p:cNvSpPr>
            <a:spLocks noGrp="1"/>
          </p:cNvSpPr>
          <p:nvPr>
            <p:ph idx="1"/>
          </p:nvPr>
        </p:nvSpPr>
        <p:spPr>
          <a:xfrm>
            <a:off x="838200" y="1777498"/>
            <a:ext cx="10515600" cy="4351338"/>
          </a:xfrm>
        </p:spPr>
        <p:txBody>
          <a:bodyPr>
            <a:normAutofit lnSpcReduction="10000"/>
          </a:bodyPr>
          <a:lstStyle/>
          <a:p>
            <a:pPr marL="0" indent="0">
              <a:buNone/>
            </a:pPr>
            <a:r>
              <a:rPr lang="en-US" b="1" dirty="0"/>
              <a:t>Facts</a:t>
            </a:r>
          </a:p>
          <a:p>
            <a:r>
              <a:rPr lang="en-US" dirty="0"/>
              <a:t>Ruel served as a Marine for four years, including two tours in Vietnam</a:t>
            </a:r>
          </a:p>
          <a:p>
            <a:r>
              <a:rPr lang="en-US" dirty="0"/>
              <a:t>During his service he was exposed to Agent Orange </a:t>
            </a:r>
          </a:p>
          <a:p>
            <a:r>
              <a:rPr lang="en-US" dirty="0"/>
              <a:t>He died in 1984, due in part to ischemic heart disease</a:t>
            </a:r>
          </a:p>
          <a:p>
            <a:endParaRPr lang="en-US" dirty="0"/>
          </a:p>
          <a:p>
            <a:pPr marL="0" indent="0">
              <a:buNone/>
            </a:pPr>
            <a:r>
              <a:rPr lang="en-US" b="1" dirty="0"/>
              <a:t>Procedural History</a:t>
            </a:r>
          </a:p>
          <a:p>
            <a:r>
              <a:rPr lang="en-US" dirty="0"/>
              <a:t>In 1984 his widow requested, and was denied, Dependency and Indemnity Compensation because ischemic heart disease was not connected to Agent Orange</a:t>
            </a:r>
          </a:p>
          <a:p>
            <a:r>
              <a:rPr lang="en-US" dirty="0"/>
              <a:t>In 2009 a statute connected ischemic heart disease with Agent Orange exposure</a:t>
            </a:r>
          </a:p>
          <a:p>
            <a:r>
              <a:rPr lang="en-US" dirty="0"/>
              <a:t>Ms. Ruel filed another request for Dependency and Indemnity Compensation, but was only granted an effective date of 2009, not 1984</a:t>
            </a:r>
          </a:p>
          <a:p>
            <a:r>
              <a:rPr lang="en-US" dirty="0"/>
              <a:t>On appeal to the Veterans Court, that Court agreed with VA that Mrs. Rule had received sufficient notice of VA’s denial of DIC benefits.</a:t>
            </a:r>
          </a:p>
          <a:p>
            <a:endParaRPr lang="en-US" dirty="0"/>
          </a:p>
        </p:txBody>
      </p:sp>
    </p:spTree>
    <p:extLst>
      <p:ext uri="{BB962C8B-B14F-4D97-AF65-F5344CB8AC3E}">
        <p14:creationId xmlns:p14="http://schemas.microsoft.com/office/powerpoint/2010/main" val="150330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B3F56-6467-4C54-92B9-BB3538E8F6D3}"/>
              </a:ext>
            </a:extLst>
          </p:cNvPr>
          <p:cNvSpPr>
            <a:spLocks noGrp="1"/>
          </p:cNvSpPr>
          <p:nvPr>
            <p:ph type="title"/>
          </p:nvPr>
        </p:nvSpPr>
        <p:spPr/>
        <p:txBody>
          <a:bodyPr/>
          <a:lstStyle/>
          <a:p>
            <a:r>
              <a:rPr lang="en-US" dirty="0"/>
              <a:t>Ruel v. </a:t>
            </a:r>
            <a:r>
              <a:rPr lang="en-US" dirty="0" err="1"/>
              <a:t>Wilkie</a:t>
            </a:r>
            <a:r>
              <a:rPr lang="en-US" dirty="0"/>
              <a:t> </a:t>
            </a:r>
            <a:r>
              <a:rPr lang="en-US" b="0" dirty="0"/>
              <a:t>- 918 F.3d 939 (2019)</a:t>
            </a:r>
          </a:p>
        </p:txBody>
      </p:sp>
      <p:sp>
        <p:nvSpPr>
          <p:cNvPr id="3" name="Content Placeholder 2">
            <a:extLst>
              <a:ext uri="{FF2B5EF4-FFF2-40B4-BE49-F238E27FC236}">
                <a16:creationId xmlns:a16="http://schemas.microsoft.com/office/drawing/2014/main" id="{378E2A56-FEA5-4F56-B0A9-E8B6AD270750}"/>
              </a:ext>
            </a:extLst>
          </p:cNvPr>
          <p:cNvSpPr>
            <a:spLocks noGrp="1"/>
          </p:cNvSpPr>
          <p:nvPr>
            <p:ph idx="1"/>
          </p:nvPr>
        </p:nvSpPr>
        <p:spPr/>
        <p:txBody>
          <a:bodyPr>
            <a:normAutofit fontScale="92500" lnSpcReduction="10000"/>
          </a:bodyPr>
          <a:lstStyle/>
          <a:p>
            <a:pPr marL="0" indent="0">
              <a:buNone/>
            </a:pPr>
            <a:r>
              <a:rPr lang="en-US" b="1" dirty="0"/>
              <a:t>Question Presented</a:t>
            </a:r>
          </a:p>
          <a:p>
            <a:pPr marL="0" indent="0">
              <a:buNone/>
            </a:pPr>
            <a:r>
              <a:rPr lang="en-US" dirty="0"/>
              <a:t>Did the sentence in the VA’s 1984 letter meet the notice requirements of § 3.103? </a:t>
            </a:r>
          </a:p>
          <a:p>
            <a:pPr marL="0" indent="0">
              <a:buNone/>
            </a:pPr>
            <a:endParaRPr lang="en-US" dirty="0"/>
          </a:p>
          <a:p>
            <a:pPr marL="0" indent="0">
              <a:buNone/>
            </a:pPr>
            <a:r>
              <a:rPr lang="en-US" b="1" dirty="0"/>
              <a:t>Holding</a:t>
            </a:r>
          </a:p>
          <a:p>
            <a:pPr marL="0" indent="0">
              <a:buNone/>
            </a:pPr>
            <a:r>
              <a:rPr lang="en-US" dirty="0"/>
              <a:t>No. </a:t>
            </a:r>
          </a:p>
          <a:p>
            <a:r>
              <a:rPr lang="en-US" dirty="0"/>
              <a:t>This case is an example of how narrowly VA interprets its own regulations to prevent veterans and their families from receiving all of the benefits to which they are entitled under law.</a:t>
            </a:r>
          </a:p>
          <a:p>
            <a:r>
              <a:rPr lang="en-US" dirty="0"/>
              <a:t>The Federal Circuit reversed the Veterans Court’s decision to affirm the Board and since the Veterans Court and Board had provided no other basis for finding that Mrs. Ruel’s 1984 DIC claim was denied, the Federal Circuit concluded that Mrs. Ruel’s 1984 claim remained pending as of 2010, when the RO granted Mrs. Ruel’s DIC claim.</a:t>
            </a:r>
          </a:p>
          <a:p>
            <a:r>
              <a:rPr lang="en-US" dirty="0"/>
              <a:t>Thus, the correct effective date of Mrs. Ruel’s DIC claim is July 6, 1984, and the Federal Circuit  directed that the VA to dispense her benefits accordingly resulting in more than 25 years of past due benefits.</a:t>
            </a:r>
          </a:p>
        </p:txBody>
      </p:sp>
    </p:spTree>
    <p:extLst>
      <p:ext uri="{BB962C8B-B14F-4D97-AF65-F5344CB8AC3E}">
        <p14:creationId xmlns:p14="http://schemas.microsoft.com/office/powerpoint/2010/main" val="3713490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E6295-8402-45A5-815A-112E6BCEF2C2}"/>
              </a:ext>
            </a:extLst>
          </p:cNvPr>
          <p:cNvSpPr>
            <a:spLocks noGrp="1"/>
          </p:cNvSpPr>
          <p:nvPr>
            <p:ph type="title"/>
          </p:nvPr>
        </p:nvSpPr>
        <p:spPr/>
        <p:txBody>
          <a:bodyPr/>
          <a:lstStyle/>
          <a:p>
            <a:r>
              <a:rPr lang="en-US" dirty="0" err="1"/>
              <a:t>Kisor</a:t>
            </a:r>
            <a:r>
              <a:rPr lang="en-US" dirty="0"/>
              <a:t> v. </a:t>
            </a:r>
            <a:r>
              <a:rPr lang="en-US" dirty="0" err="1"/>
              <a:t>Wilkie</a:t>
            </a:r>
            <a:r>
              <a:rPr lang="en-US" dirty="0"/>
              <a:t> </a:t>
            </a:r>
            <a:r>
              <a:rPr lang="en-US" b="0" dirty="0"/>
              <a:t>-</a:t>
            </a:r>
            <a:r>
              <a:rPr lang="en-US" dirty="0"/>
              <a:t> </a:t>
            </a:r>
            <a:r>
              <a:rPr lang="en-US" b="0" dirty="0"/>
              <a:t>139 </a:t>
            </a:r>
            <a:r>
              <a:rPr lang="en-US" b="0" dirty="0" err="1"/>
              <a:t>S.Ct</a:t>
            </a:r>
            <a:r>
              <a:rPr lang="en-US" b="0" dirty="0"/>
              <a:t>. 2400 (2019)</a:t>
            </a:r>
          </a:p>
        </p:txBody>
      </p:sp>
      <p:sp>
        <p:nvSpPr>
          <p:cNvPr id="3" name="Content Placeholder 2">
            <a:extLst>
              <a:ext uri="{FF2B5EF4-FFF2-40B4-BE49-F238E27FC236}">
                <a16:creationId xmlns:a16="http://schemas.microsoft.com/office/drawing/2014/main" id="{4FDEAE3A-73D4-43B7-9A41-0FABA469AA29}"/>
              </a:ext>
            </a:extLst>
          </p:cNvPr>
          <p:cNvSpPr>
            <a:spLocks noGrp="1"/>
          </p:cNvSpPr>
          <p:nvPr>
            <p:ph idx="1"/>
          </p:nvPr>
        </p:nvSpPr>
        <p:spPr>
          <a:xfrm>
            <a:off x="838200" y="1753054"/>
            <a:ext cx="10515600" cy="4351338"/>
          </a:xfrm>
        </p:spPr>
        <p:txBody>
          <a:bodyPr>
            <a:normAutofit/>
          </a:bodyPr>
          <a:lstStyle/>
          <a:p>
            <a:pPr marL="0" indent="0">
              <a:buNone/>
            </a:pPr>
            <a:r>
              <a:rPr lang="en-US" b="1" dirty="0"/>
              <a:t>Facts</a:t>
            </a:r>
          </a:p>
          <a:p>
            <a:r>
              <a:rPr lang="en-US" dirty="0"/>
              <a:t>Mr. </a:t>
            </a:r>
            <a:r>
              <a:rPr lang="en-US" dirty="0" err="1"/>
              <a:t>Kisor</a:t>
            </a:r>
            <a:r>
              <a:rPr lang="en-US" dirty="0"/>
              <a:t> served in Vietnam and developed PTSD</a:t>
            </a:r>
          </a:p>
          <a:p>
            <a:r>
              <a:rPr lang="en-US" dirty="0"/>
              <a:t>His initially attempt to service connect the disability, filed in 1982, was denied</a:t>
            </a:r>
          </a:p>
          <a:p>
            <a:r>
              <a:rPr lang="en-US" dirty="0"/>
              <a:t>In 2006 Mr. </a:t>
            </a:r>
            <a:r>
              <a:rPr lang="en-US" dirty="0" err="1"/>
              <a:t>Kisor</a:t>
            </a:r>
            <a:r>
              <a:rPr lang="en-US" dirty="0"/>
              <a:t> moved to have the claim reexamined, and the VA promptly granted benefits for his PTSD. However, instead of giving retroactive benefits from the date his claim was filed in 1982, the VA gave an effective date of 2006.</a:t>
            </a:r>
          </a:p>
          <a:p>
            <a:endParaRPr lang="en-US" dirty="0"/>
          </a:p>
          <a:p>
            <a:pPr marL="0" indent="0">
              <a:buNone/>
            </a:pPr>
            <a:r>
              <a:rPr lang="en-US" b="1" dirty="0"/>
              <a:t>Procedural History</a:t>
            </a:r>
          </a:p>
          <a:p>
            <a:r>
              <a:rPr lang="en-US" dirty="0"/>
              <a:t>The Board of Veterans’ Appeals and the Court of Appeals for Veterans Claims affirmed the VA’s interpretation of regulations governing retroactive benefits</a:t>
            </a:r>
          </a:p>
          <a:p>
            <a:r>
              <a:rPr lang="en-US" dirty="0"/>
              <a:t>The Federal Circuit affirmed, but only by applying the doctrine of </a:t>
            </a:r>
            <a:r>
              <a:rPr lang="en-US" i="1" dirty="0"/>
              <a:t>Auer</a:t>
            </a:r>
            <a:r>
              <a:rPr lang="en-US" dirty="0"/>
              <a:t>, which gives</a:t>
            </a:r>
            <a:r>
              <a:rPr lang="en-US" i="1" dirty="0"/>
              <a:t> </a:t>
            </a:r>
            <a:r>
              <a:rPr lang="en-US" dirty="0"/>
              <a:t>deference to an agency’s interpretation of its own regulations</a:t>
            </a:r>
          </a:p>
        </p:txBody>
      </p:sp>
    </p:spTree>
    <p:extLst>
      <p:ext uri="{BB962C8B-B14F-4D97-AF65-F5344CB8AC3E}">
        <p14:creationId xmlns:p14="http://schemas.microsoft.com/office/powerpoint/2010/main" val="3287054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7830</TotalTime>
  <Words>1416</Words>
  <Application>Microsoft Office PowerPoint</Application>
  <PresentationFormat>Widescreen</PresentationFormat>
  <Paragraphs>82</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1_Office Theme</vt:lpstr>
      <vt:lpstr>Ken Carpenter   &amp;   Alexandra Curran</vt:lpstr>
      <vt:lpstr>Pirkl v. Wilkie - 906 F.3d 1371 (2018)</vt:lpstr>
      <vt:lpstr>Pirkl v. Wilkie - 906 F.3d 1371 (2018)</vt:lpstr>
      <vt:lpstr>Pirkl v. Wilkie - 906 F.3d 1371 (2018)</vt:lpstr>
      <vt:lpstr>Cook v. Wilkie - 908 F.3d 813 (2018)</vt:lpstr>
      <vt:lpstr>Cook v. Wilkie - 908 F.3d 813 (2018)</vt:lpstr>
      <vt:lpstr>Ruel v. Wilkie - 918 F.3d 939 (2019)</vt:lpstr>
      <vt:lpstr>Ruel v. Wilkie - 918 F.3d 939 (2019)</vt:lpstr>
      <vt:lpstr>Kisor v. Wilkie - 139 S.Ct. 2400 (2019)</vt:lpstr>
      <vt:lpstr>Kisor v. Wilkie - 139 S.Ct. 2400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Guglielmo</dc:creator>
  <cp:lastModifiedBy>Shane Rader</cp:lastModifiedBy>
  <cp:revision>43</cp:revision>
  <dcterms:created xsi:type="dcterms:W3CDTF">2019-10-04T17:03:13Z</dcterms:created>
  <dcterms:modified xsi:type="dcterms:W3CDTF">2019-11-07T14:23:22Z</dcterms:modified>
</cp:coreProperties>
</file>