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60" r:id="rId2"/>
    <p:sldId id="282" r:id="rId3"/>
    <p:sldId id="284" r:id="rId4"/>
    <p:sldId id="285" r:id="rId5"/>
    <p:sldId id="272" r:id="rId6"/>
    <p:sldId id="273" r:id="rId7"/>
    <p:sldId id="286" r:id="rId8"/>
    <p:sldId id="287" r:id="rId9"/>
    <p:sldId id="290" r:id="rId10"/>
    <p:sldId id="291" r:id="rId11"/>
    <p:sldId id="288" r:id="rId12"/>
    <p:sldId id="289" r:id="rId13"/>
    <p:sldId id="278" r:id="rId14"/>
    <p:sldId id="279" r:id="rId15"/>
    <p:sldId id="269"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666"/>
    <p:restoredTop sz="95982"/>
  </p:normalViewPr>
  <p:slideViewPr>
    <p:cSldViewPr snapToGrid="0" snapToObjects="1">
      <p:cViewPr varScale="1">
        <p:scale>
          <a:sx n="90" d="100"/>
          <a:sy n="90" d="100"/>
        </p:scale>
        <p:origin x="208" y="7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072743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11931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2"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2"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72849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0770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2"/>
            <a:ext cx="10515600" cy="2852737"/>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831851" y="4589467"/>
            <a:ext cx="10515600" cy="150018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17741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0041001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9"/>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2" y="1681163"/>
            <a:ext cx="5183188"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6172202"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06461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241797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7724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5183188" y="987429"/>
            <a:ext cx="617220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9616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9"/>
            <a:ext cx="6172200" cy="4873625"/>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Edit Master text styles</a:t>
            </a:r>
          </a:p>
        </p:txBody>
      </p:sp>
      <p:sp>
        <p:nvSpPr>
          <p:cNvPr id="5" name="Date Placeholder 4"/>
          <p:cNvSpPr>
            <a:spLocks noGrp="1"/>
          </p:cNvSpPr>
          <p:nvPr>
            <p:ph type="dt" sz="half" idx="10"/>
          </p:nvPr>
        </p:nvSpPr>
        <p:spPr/>
        <p:txBody>
          <a:body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8925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flip="none" rotWithShape="1">
          <a:gsLst>
            <a:gs pos="70000">
              <a:schemeClr val="accent1">
                <a:lumMod val="5000"/>
                <a:lumOff val="95000"/>
              </a:schemeClr>
            </a:gs>
            <a:gs pos="100000">
              <a:srgbClr val="FAC822"/>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9"/>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4"/>
            <a:ext cx="27432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marL="0" marR="0" lvl="0" indent="0" algn="l" defTabSz="685800" rtl="0" eaLnBrk="1" fontAlgn="auto" latinLnBrk="0" hangingPunct="1">
              <a:lnSpc>
                <a:spcPct val="100000"/>
              </a:lnSpc>
              <a:spcBef>
                <a:spcPts val="0"/>
              </a:spcBef>
              <a:spcAft>
                <a:spcPts val="0"/>
              </a:spcAft>
              <a:buClrTx/>
              <a:buSzTx/>
              <a:buFontTx/>
              <a:buNone/>
              <a:tabLst/>
              <a:defRPr/>
            </a:pPr>
            <a:fld id="{C764DE79-268F-4C1A-8933-263129D2AF90}" type="datetimeFigureOut">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l" defTabSz="685800" rtl="0" eaLnBrk="1" fontAlgn="auto" latinLnBrk="0" hangingPunct="1">
                <a:lnSpc>
                  <a:spcPct val="100000"/>
                </a:lnSpc>
                <a:spcBef>
                  <a:spcPts val="0"/>
                </a:spcBef>
                <a:spcAft>
                  <a:spcPts val="0"/>
                </a:spcAft>
                <a:buClrTx/>
                <a:buSzTx/>
                <a:buFontTx/>
                <a:buNone/>
                <a:tabLst/>
                <a:defRPr/>
              </a:pPr>
              <a:t>10/15/20</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4038600" y="6356354"/>
            <a:ext cx="41148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8610600" y="6356354"/>
            <a:ext cx="2743200"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marL="0" marR="0" lvl="0" indent="0" algn="r" defTabSz="685800" rtl="0" eaLnBrk="1" fontAlgn="auto" latinLnBrk="0" hangingPunct="1">
              <a:lnSpc>
                <a:spcPct val="100000"/>
              </a:lnSpc>
              <a:spcBef>
                <a:spcPts val="0"/>
              </a:spcBef>
              <a:spcAft>
                <a:spcPts val="0"/>
              </a:spcAft>
              <a:buClrTx/>
              <a:buSzTx/>
              <a:buFontTx/>
              <a:buNone/>
              <a:tabLst/>
              <a:defRPr/>
            </a:pPr>
            <a:fld id="{48F63A3B-78C7-47BE-AE5E-E10140E04643}" type="slidenum">
              <a:rPr kumimoji="0" lang="en-US" sz="9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pPr marL="0" marR="0" lvl="0" indent="0" algn="r" defTabSz="685800" rtl="0" eaLnBrk="1" fontAlgn="auto" latinLnBrk="0" hangingPunct="1">
                <a:lnSpc>
                  <a:spcPct val="100000"/>
                </a:lnSpc>
                <a:spcBef>
                  <a:spcPts val="0"/>
                </a:spcBef>
                <a:spcAft>
                  <a:spcPts val="0"/>
                </a:spcAft>
                <a:buClrTx/>
                <a:buSzTx/>
                <a:buFontTx/>
                <a:buNone/>
                <a:tabLst/>
                <a:defRPr/>
              </a:pPr>
              <a:t>‹#›</a:t>
            </a:fld>
            <a:endParaRPr kumimoji="0" lang="en-US" sz="900" b="0" i="0" u="none" strike="noStrike" kern="1200" cap="none" spc="0" normalizeH="0" baseline="0" noProof="0" dirty="0">
              <a:ln>
                <a:noFill/>
              </a:ln>
              <a:solidFill>
                <a:prstClr val="black">
                  <a:tint val="75000"/>
                </a:prstClr>
              </a:solidFill>
              <a:effectLst/>
              <a:uLnTx/>
              <a:uFillTx/>
              <a:latin typeface="Calibri" panose="020F0502020204030204"/>
              <a:ea typeface="+mn-ea"/>
              <a:cs typeface="+mn-cs"/>
            </a:endParaRPr>
          </a:p>
        </p:txBody>
      </p:sp>
      <p:pic>
        <p:nvPicPr>
          <p:cNvPr id="7" name="Picture 6">
            <a:extLst>
              <a:ext uri="{FF2B5EF4-FFF2-40B4-BE49-F238E27FC236}">
                <a16:creationId xmlns:a16="http://schemas.microsoft.com/office/drawing/2014/main" id="{57421242-68DE-A54C-8116-598651E67C7B}"/>
              </a:ext>
            </a:extLst>
          </p:cNvPr>
          <p:cNvPicPr>
            <a:picLocks noChangeAspect="1"/>
          </p:cNvPicPr>
          <p:nvPr userDrawn="1"/>
        </p:nvPicPr>
        <p:blipFill rotWithShape="1">
          <a:blip r:embed="rId13"/>
          <a:srcRect b="19924"/>
          <a:stretch/>
        </p:blipFill>
        <p:spPr>
          <a:xfrm>
            <a:off x="0" y="5757655"/>
            <a:ext cx="12192000" cy="1108493"/>
          </a:xfrm>
          <a:prstGeom prst="rect">
            <a:avLst/>
          </a:prstGeom>
        </p:spPr>
      </p:pic>
      <p:pic>
        <p:nvPicPr>
          <p:cNvPr id="10" name="Picture 9">
            <a:extLst>
              <a:ext uri="{FF2B5EF4-FFF2-40B4-BE49-F238E27FC236}">
                <a16:creationId xmlns:a16="http://schemas.microsoft.com/office/drawing/2014/main" id="{022F9DF5-1C79-9349-8BF2-E119C70590E1}"/>
              </a:ext>
            </a:extLst>
          </p:cNvPr>
          <p:cNvPicPr>
            <a:picLocks noChangeAspect="1"/>
          </p:cNvPicPr>
          <p:nvPr userDrawn="1"/>
        </p:nvPicPr>
        <p:blipFill>
          <a:blip r:embed="rId14"/>
          <a:stretch>
            <a:fillRect/>
          </a:stretch>
        </p:blipFill>
        <p:spPr>
          <a:xfrm>
            <a:off x="8255848" y="6212500"/>
            <a:ext cx="3452704" cy="508976"/>
          </a:xfrm>
          <a:prstGeom prst="rect">
            <a:avLst/>
          </a:prstGeom>
        </p:spPr>
      </p:pic>
    </p:spTree>
    <p:extLst>
      <p:ext uri="{BB962C8B-B14F-4D97-AF65-F5344CB8AC3E}">
        <p14:creationId xmlns:p14="http://schemas.microsoft.com/office/powerpoint/2010/main" val="98366029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000" b="1" kern="1200">
          <a:solidFill>
            <a:schemeClr val="tx1"/>
          </a:solidFill>
          <a:latin typeface="Arial" panose="020B0604020202020204" pitchFamily="34" charset="0"/>
          <a:ea typeface="+mj-ea"/>
          <a:cs typeface="Arial" panose="020B0604020202020204" pitchFamily="34" charset="0"/>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260E-C821-4F70-A8FB-17223F871B96}"/>
              </a:ext>
            </a:extLst>
          </p:cNvPr>
          <p:cNvSpPr>
            <a:spLocks noGrp="1"/>
          </p:cNvSpPr>
          <p:nvPr>
            <p:ph type="ctrTitle"/>
          </p:nvPr>
        </p:nvSpPr>
        <p:spPr>
          <a:xfrm>
            <a:off x="914400" y="1227650"/>
            <a:ext cx="10363200" cy="4061042"/>
          </a:xfrm>
        </p:spPr>
        <p:txBody>
          <a:bodyPr>
            <a:normAutofit fontScale="90000"/>
          </a:bodyPr>
          <a:lstStyle/>
          <a:p>
            <a:pPr lvl="0">
              <a:lnSpc>
                <a:spcPct val="150000"/>
              </a:lnSpc>
            </a:pPr>
            <a:r>
              <a:rPr lang="en-US" sz="2000" b="0" i="1" dirty="0">
                <a:latin typeface="Calibri" panose="020F0502020204030204" pitchFamily="34" charset="0"/>
                <a:cs typeface="Calibri" panose="020F0502020204030204" pitchFamily="34" charset="0"/>
              </a:rPr>
              <a:t>Cox v. McDonald</a:t>
            </a:r>
            <a:r>
              <a:rPr lang="en-US" sz="2000" b="0" dirty="0">
                <a:latin typeface="Calibri" panose="020F0502020204030204" pitchFamily="34" charset="0"/>
                <a:cs typeface="Calibri" panose="020F0502020204030204" pitchFamily="34" charset="0"/>
              </a:rPr>
              <a:t>,</a:t>
            </a:r>
            <a:r>
              <a:rPr lang="en-US" sz="2000" b="0" i="1" dirty="0">
                <a:latin typeface="Calibri" panose="020F0502020204030204" pitchFamily="34" charset="0"/>
                <a:cs typeface="Calibri" panose="020F0502020204030204" pitchFamily="34" charset="0"/>
              </a:rPr>
              <a:t> </a:t>
            </a:r>
            <a:r>
              <a:rPr lang="en-US" sz="2000" b="0" dirty="0">
                <a:latin typeface="Calibri" panose="020F0502020204030204" pitchFamily="34" charset="0"/>
                <a:cs typeface="Calibri" panose="020F0502020204030204" pitchFamily="34" charset="0"/>
              </a:rPr>
              <a:t>28 Vet. App. 318 (2016)</a:t>
            </a:r>
            <a:br>
              <a:rPr lang="en-US" sz="2000" b="0" dirty="0">
                <a:latin typeface="Calibri" panose="020F0502020204030204" pitchFamily="34" charset="0"/>
                <a:cs typeface="Calibri" panose="020F0502020204030204" pitchFamily="34" charset="0"/>
              </a:rPr>
            </a:br>
            <a:r>
              <a:rPr lang="nb-NO" sz="2000" b="0" i="1" dirty="0">
                <a:latin typeface="Calibri" panose="020F0502020204030204" pitchFamily="34" charset="0"/>
                <a:cs typeface="Calibri" panose="020F0502020204030204" pitchFamily="34" charset="0"/>
              </a:rPr>
              <a:t>Gutierrez v. </a:t>
            </a:r>
            <a:r>
              <a:rPr lang="nb-NO" sz="2000" b="0" i="1" dirty="0" err="1">
                <a:latin typeface="Calibri" panose="020F0502020204030204" pitchFamily="34" charset="0"/>
                <a:cs typeface="Calibri" panose="020F0502020204030204" pitchFamily="34" charset="0"/>
              </a:rPr>
              <a:t>Wilkie</a:t>
            </a:r>
            <a:r>
              <a:rPr lang="nb-NO" sz="2000" b="0" dirty="0">
                <a:latin typeface="Calibri" panose="020F0502020204030204" pitchFamily="34" charset="0"/>
                <a:cs typeface="Calibri" panose="020F0502020204030204" pitchFamily="34" charset="0"/>
              </a:rPr>
              <a:t>,</a:t>
            </a:r>
            <a:r>
              <a:rPr lang="nb-NO" sz="2000" b="0" i="1" dirty="0">
                <a:latin typeface="Calibri" panose="020F0502020204030204" pitchFamily="34" charset="0"/>
                <a:cs typeface="Calibri" panose="020F0502020204030204" pitchFamily="34" charset="0"/>
              </a:rPr>
              <a:t> </a:t>
            </a:r>
            <a:r>
              <a:rPr lang="nb-NO" sz="2000" b="0" dirty="0">
                <a:latin typeface="Calibri" panose="020F0502020204030204" pitchFamily="34" charset="0"/>
                <a:cs typeface="Calibri" panose="020F0502020204030204" pitchFamily="34" charset="0"/>
              </a:rPr>
              <a:t>19 Vet. App. 1 (2004)</a:t>
            </a:r>
            <a:br>
              <a:rPr lang="nb-NO"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Joyner v. McDonald</a:t>
            </a:r>
            <a:r>
              <a:rPr lang="en-US" sz="2000" b="0" dirty="0">
                <a:latin typeface="Calibri" panose="020F0502020204030204" pitchFamily="34" charset="0"/>
                <a:cs typeface="Calibri" panose="020F0502020204030204" pitchFamily="34" charset="0"/>
              </a:rPr>
              <a:t>,</a:t>
            </a:r>
            <a:r>
              <a:rPr lang="en-US" sz="2000" b="0" i="1" dirty="0">
                <a:latin typeface="Calibri" panose="020F0502020204030204" pitchFamily="34" charset="0"/>
                <a:cs typeface="Calibri" panose="020F0502020204030204" pitchFamily="34" charset="0"/>
              </a:rPr>
              <a:t> </a:t>
            </a:r>
            <a:r>
              <a:rPr lang="en-US" sz="2000" b="0" dirty="0">
                <a:latin typeface="Calibri" panose="020F0502020204030204" pitchFamily="34" charset="0"/>
                <a:cs typeface="Calibri" panose="020F0502020204030204" pitchFamily="34" charset="0"/>
              </a:rPr>
              <a:t>766 F.3d 1393 (Fed. Cir. 2014)</a:t>
            </a:r>
            <a:br>
              <a:rPr lang="en-US"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Stankevich v. Nicholson</a:t>
            </a:r>
            <a:r>
              <a:rPr lang="en-US" sz="2000" b="0" dirty="0">
                <a:latin typeface="Calibri" panose="020F0502020204030204" pitchFamily="34" charset="0"/>
                <a:cs typeface="Calibri" panose="020F0502020204030204" pitchFamily="34" charset="0"/>
              </a:rPr>
              <a:t>, 19 Vet. App. 470 (2006)</a:t>
            </a:r>
            <a:br>
              <a:rPr lang="nb-NO"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Stewart v. </a:t>
            </a:r>
            <a:r>
              <a:rPr lang="en-US" sz="2000" b="0" i="1" dirty="0" err="1">
                <a:latin typeface="Calibri" panose="020F0502020204030204" pitchFamily="34" charset="0"/>
                <a:cs typeface="Calibri" panose="020F0502020204030204" pitchFamily="34" charset="0"/>
              </a:rPr>
              <a:t>Wilkie</a:t>
            </a:r>
            <a:r>
              <a:rPr lang="en-US" sz="2000" b="0" dirty="0">
                <a:latin typeface="Calibri" panose="020F0502020204030204" pitchFamily="34" charset="0"/>
                <a:cs typeface="Calibri" panose="020F0502020204030204" pitchFamily="34" charset="0"/>
              </a:rPr>
              <a:t>, 30 Vet. App 383 (2018)</a:t>
            </a:r>
            <a:br>
              <a:rPr lang="en-US"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Goodman v. Shulkin</a:t>
            </a:r>
            <a:r>
              <a:rPr lang="en-US" sz="2000" b="0" dirty="0">
                <a:latin typeface="Calibri" panose="020F0502020204030204" pitchFamily="34" charset="0"/>
                <a:cs typeface="Calibri" panose="020F0502020204030204" pitchFamily="34" charset="0"/>
              </a:rPr>
              <a:t>, 870 F.3d 1383 (Fed. Cir. 2017)</a:t>
            </a:r>
            <a:br>
              <a:rPr lang="en-US" sz="2000" b="0" dirty="0">
                <a:latin typeface="Calibri" panose="020F0502020204030204" pitchFamily="34" charset="0"/>
                <a:cs typeface="Calibri" panose="020F0502020204030204" pitchFamily="34" charset="0"/>
              </a:rPr>
            </a:br>
            <a:r>
              <a:rPr lang="en-US" sz="2000" b="0" i="1" dirty="0">
                <a:latin typeface="Calibri" panose="020F0502020204030204" pitchFamily="34" charset="0"/>
                <a:cs typeface="Calibri" panose="020F0502020204030204" pitchFamily="34" charset="0"/>
              </a:rPr>
              <a:t>Atencio v. O’Rourke</a:t>
            </a:r>
            <a:r>
              <a:rPr lang="en-US" sz="2000" b="0" dirty="0">
                <a:latin typeface="Calibri" panose="020F0502020204030204" pitchFamily="34" charset="0"/>
                <a:cs typeface="Calibri" panose="020F0502020204030204" pitchFamily="34" charset="0"/>
              </a:rPr>
              <a:t>, 30 Vet. App. 74 (2018) </a:t>
            </a:r>
            <a:br>
              <a:rPr lang="en-US" sz="2000" b="0" dirty="0">
                <a:latin typeface="Calibri" panose="020F0502020204030204" pitchFamily="34" charset="0"/>
                <a:cs typeface="Calibri" panose="020F0502020204030204" pitchFamily="34" charset="0"/>
              </a:rPr>
            </a:br>
            <a:br>
              <a:rPr lang="en-US" sz="2700" b="0" dirty="0">
                <a:latin typeface="Calibri" panose="020F0502020204030204" pitchFamily="34" charset="0"/>
                <a:cs typeface="Calibri" panose="020F0502020204030204" pitchFamily="34" charset="0"/>
              </a:rPr>
            </a:br>
            <a:r>
              <a:rPr lang="en-US" sz="2800" dirty="0">
                <a:latin typeface="Calibri" panose="020F0502020204030204" pitchFamily="34" charset="0"/>
                <a:cs typeface="Calibri" panose="020F0502020204030204" pitchFamily="34" charset="0"/>
              </a:rPr>
              <a:t>Presenter: Amy Odom</a:t>
            </a:r>
            <a:endParaRPr lang="en-US" sz="4000"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D9626EBE-9AA4-4BD0-83A5-3314D0325B9B}"/>
              </a:ext>
            </a:extLst>
          </p:cNvPr>
          <p:cNvSpPr txBox="1"/>
          <p:nvPr/>
        </p:nvSpPr>
        <p:spPr>
          <a:xfrm>
            <a:off x="477329" y="396653"/>
            <a:ext cx="11714671" cy="83099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4800" dirty="0">
                <a:solidFill>
                  <a:prstClr val="black"/>
                </a:solidFill>
                <a:cs typeface="Arial" panose="020B0604020202020204" pitchFamily="34" charset="0"/>
              </a:rPr>
              <a:t>Noteworthy Gulf War Presumption Cases</a:t>
            </a:r>
            <a:endParaRPr kumimoji="0" lang="en-US" sz="4800" b="0" i="0" u="none" strike="noStrike" kern="1200" cap="none" spc="0" normalizeH="0" baseline="0" noProof="0" dirty="0">
              <a:ln>
                <a:noFill/>
              </a:ln>
              <a:solidFill>
                <a:prstClr val="black"/>
              </a:solidFill>
              <a:effectLst/>
              <a:uLnTx/>
              <a:uFillTx/>
              <a:ea typeface="+mn-ea"/>
              <a:cs typeface="Arial" panose="020B0604020202020204" pitchFamily="34" charset="0"/>
            </a:endParaRPr>
          </a:p>
        </p:txBody>
      </p:sp>
    </p:spTree>
    <p:extLst>
      <p:ext uri="{BB962C8B-B14F-4D97-AF65-F5344CB8AC3E}">
        <p14:creationId xmlns:p14="http://schemas.microsoft.com/office/powerpoint/2010/main" val="48258732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5F11BD48-D647-5547-A208-B007806DEC76}"/>
              </a:ext>
            </a:extLst>
          </p:cNvPr>
          <p:cNvSpPr>
            <a:spLocks noGrp="1"/>
          </p:cNvSpPr>
          <p:nvPr>
            <p:ph type="title"/>
          </p:nvPr>
        </p:nvSpPr>
        <p:spPr/>
        <p:txBody>
          <a:bodyPr/>
          <a:lstStyle/>
          <a:p>
            <a:pPr algn="ctr"/>
            <a:r>
              <a:rPr lang="en-US" sz="3200" b="0" i="1" dirty="0">
                <a:latin typeface="Calibri" panose="020F0502020204030204" pitchFamily="34" charset="0"/>
                <a:cs typeface="Calibri" panose="020F0502020204030204" pitchFamily="34" charset="0"/>
              </a:rPr>
              <a:t>Stankevich v. Nicholson</a:t>
            </a:r>
            <a:r>
              <a:rPr lang="en-US" sz="3200" b="0" dirty="0">
                <a:latin typeface="Calibri" panose="020F0502020204030204" pitchFamily="34" charset="0"/>
                <a:cs typeface="Calibri" panose="020F0502020204030204" pitchFamily="34" charset="0"/>
              </a:rPr>
              <a:t>, 19 Vet. App. 470 (2006)</a:t>
            </a:r>
            <a:endParaRPr lang="en-US" dirty="0"/>
          </a:p>
        </p:txBody>
      </p:sp>
      <p:sp>
        <p:nvSpPr>
          <p:cNvPr id="8" name="Content Placeholder 7">
            <a:extLst>
              <a:ext uri="{FF2B5EF4-FFF2-40B4-BE49-F238E27FC236}">
                <a16:creationId xmlns:a16="http://schemas.microsoft.com/office/drawing/2014/main" id="{0A44DC85-5168-9241-8AA8-F26A37493093}"/>
              </a:ext>
            </a:extLst>
          </p:cNvPr>
          <p:cNvSpPr>
            <a:spLocks noGrp="1"/>
          </p:cNvSpPr>
          <p:nvPr>
            <p:ph idx="1"/>
          </p:nvPr>
        </p:nvSpPr>
        <p:spPr/>
        <p:txBody>
          <a:bodyPr>
            <a:normAutofit/>
          </a:bodyPr>
          <a:lstStyle/>
          <a:p>
            <a:pPr marL="0" indent="0">
              <a:buNone/>
            </a:pPr>
            <a:r>
              <a:rPr lang="en-US" sz="2800" dirty="0">
                <a:latin typeface="Calibri" panose="020F0502020204030204" pitchFamily="34" charset="0"/>
                <a:cs typeface="Calibri" panose="020F0502020204030204" pitchFamily="34" charset="0"/>
              </a:rPr>
              <a:t>ISSUE: </a:t>
            </a:r>
          </a:p>
          <a:p>
            <a:pPr marL="342900" lvl="1" indent="0">
              <a:buNone/>
            </a:pPr>
            <a:r>
              <a:rPr lang="en-US" sz="2400" dirty="0">
                <a:latin typeface="Calibri" panose="020F0502020204030204" pitchFamily="34" charset="0"/>
                <a:cs typeface="Calibri" panose="020F0502020204030204" pitchFamily="34" charset="0"/>
              </a:rPr>
              <a:t>When applying an analogous code for an undiagnosed illness, is an explanation required as to the choice of diagnostic code rather than another?</a:t>
            </a:r>
          </a:p>
          <a:p>
            <a:endParaRPr lang="en-US" sz="2800" dirty="0">
              <a:latin typeface="Calibri" panose="020F0502020204030204" pitchFamily="34" charset="0"/>
              <a:cs typeface="Calibri" panose="020F0502020204030204" pitchFamily="34" charset="0"/>
            </a:endParaRPr>
          </a:p>
          <a:p>
            <a:pPr marL="0" indent="0">
              <a:buNone/>
            </a:pPr>
            <a:r>
              <a:rPr lang="en-US" sz="2800" dirty="0">
                <a:latin typeface="Calibri" panose="020F0502020204030204" pitchFamily="34" charset="0"/>
                <a:cs typeface="Calibri" panose="020F0502020204030204" pitchFamily="34" charset="0"/>
              </a:rPr>
              <a:t>HOLDING:</a:t>
            </a:r>
          </a:p>
          <a:p>
            <a:pPr marL="342900" lvl="1" indent="0">
              <a:buNone/>
            </a:pPr>
            <a:r>
              <a:rPr lang="en-US" sz="2400" b="1" dirty="0">
                <a:latin typeface="Calibri" panose="020F0502020204030204" pitchFamily="34" charset="0"/>
                <a:cs typeface="Calibri" panose="020F0502020204030204" pitchFamily="34" charset="0"/>
              </a:rPr>
              <a:t>Yes, the selection of a particular diagnostic code as an analogous code requires an explanation.  </a:t>
            </a:r>
          </a:p>
          <a:p>
            <a:pPr marL="342900" lvl="1" indent="0">
              <a:buNone/>
            </a:pPr>
            <a:endParaRPr lang="en-US" sz="21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002772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8" y="365130"/>
            <a:ext cx="10515600" cy="823912"/>
          </a:xfrm>
        </p:spPr>
        <p:txBody>
          <a:bodyPr>
            <a:normAutofit fontScale="90000"/>
          </a:bodyPr>
          <a:lstStyle/>
          <a:p>
            <a:pPr algn="ctr"/>
            <a:r>
              <a:rPr lang="en-US" sz="4000" b="0" i="1" dirty="0"/>
              <a:t>Stewart v. </a:t>
            </a:r>
            <a:r>
              <a:rPr lang="en-US" sz="4000" b="0" i="1" dirty="0" err="1"/>
              <a:t>Wilkie</a:t>
            </a:r>
            <a:r>
              <a:rPr lang="en-US" sz="4000" b="0" dirty="0"/>
              <a:t>, 30 Vet. App 383 (2018)</a:t>
            </a:r>
            <a:br>
              <a:rPr lang="en-US" sz="3600" b="0" dirty="0"/>
            </a:br>
            <a:endParaRPr lang="en-US" sz="4000" b="0" dirty="0">
              <a:latin typeface="+mn-lt"/>
            </a:endParaRPr>
          </a:p>
        </p:txBody>
      </p:sp>
      <p:sp>
        <p:nvSpPr>
          <p:cNvPr id="8" name="Content Placeholder 7">
            <a:extLst>
              <a:ext uri="{FF2B5EF4-FFF2-40B4-BE49-F238E27FC236}">
                <a16:creationId xmlns:a16="http://schemas.microsoft.com/office/drawing/2014/main" id="{075BC326-F575-3D4E-8735-3FA6BD709D6D}"/>
              </a:ext>
            </a:extLst>
          </p:cNvPr>
          <p:cNvSpPr>
            <a:spLocks noGrp="1"/>
          </p:cNvSpPr>
          <p:nvPr>
            <p:ph sz="half" idx="2"/>
          </p:nvPr>
        </p:nvSpPr>
        <p:spPr>
          <a:xfrm>
            <a:off x="839789" y="1791010"/>
            <a:ext cx="5157787" cy="4101790"/>
          </a:xfrm>
        </p:spPr>
        <p:txBody>
          <a:bodyPr>
            <a:normAutofit fontScale="25000" lnSpcReduction="20000"/>
          </a:bodyPr>
          <a:lstStyle/>
          <a:p>
            <a:pPr fontAlgn="base"/>
            <a:r>
              <a:rPr lang="en-US" sz="11200" dirty="0"/>
              <a:t>2003–2005: </a:t>
            </a:r>
          </a:p>
          <a:p>
            <a:pPr lvl="1" fontAlgn="base"/>
            <a:r>
              <a:rPr lang="en-US" sz="9600" dirty="0">
                <a:latin typeface="+mn-lt"/>
              </a:rPr>
              <a:t>Service in Army</a:t>
            </a:r>
          </a:p>
          <a:p>
            <a:pPr lvl="2" fontAlgn="base"/>
            <a:r>
              <a:rPr lang="en-US" sz="8000" dirty="0">
                <a:latin typeface="+mn-lt"/>
              </a:rPr>
              <a:t>Including Iraq, where Mr. Stewart was surrounded by burn pits</a:t>
            </a:r>
            <a:r>
              <a:rPr lang="en-US" sz="6900" dirty="0">
                <a:latin typeface="+mn-lt"/>
              </a:rPr>
              <a:t>.</a:t>
            </a:r>
            <a:r>
              <a:rPr lang="en-US" sz="6900" baseline="30000" dirty="0">
                <a:latin typeface="+mn-lt"/>
              </a:rPr>
              <a:t> </a:t>
            </a:r>
            <a:r>
              <a:rPr lang="en-US" sz="6900" dirty="0"/>
              <a:t>	</a:t>
            </a:r>
            <a:br>
              <a:rPr lang="en-US" sz="6900" dirty="0"/>
            </a:br>
            <a:endParaRPr lang="en-US" sz="8000" dirty="0">
              <a:latin typeface="Calibri" panose="020F0502020204030204" pitchFamily="34" charset="0"/>
              <a:cs typeface="Calibri" panose="020F0502020204030204" pitchFamily="34" charset="0"/>
            </a:endParaRPr>
          </a:p>
          <a:p>
            <a:r>
              <a:rPr lang="en-US" sz="11200" dirty="0">
                <a:latin typeface="Calibri" panose="020F0502020204030204" pitchFamily="34" charset="0"/>
                <a:cs typeface="Calibri" panose="020F0502020204030204" pitchFamily="34" charset="0"/>
              </a:rPr>
              <a:t>2005</a:t>
            </a:r>
          </a:p>
          <a:p>
            <a:pPr lvl="1"/>
            <a:r>
              <a:rPr lang="en-US" sz="9600" dirty="0">
                <a:latin typeface="Calibri" panose="020F0502020204030204" pitchFamily="34" charset="0"/>
                <a:cs typeface="Calibri" panose="020F0502020204030204" pitchFamily="34" charset="0"/>
              </a:rPr>
              <a:t>Mr. Stewart diagnosed with asthma. </a:t>
            </a:r>
          </a:p>
          <a:p>
            <a:pPr marL="342900" lvl="1" indent="0">
              <a:buNone/>
            </a:pPr>
            <a:r>
              <a:rPr lang="en-US" sz="9600" dirty="0">
                <a:latin typeface="Calibri" panose="020F0502020204030204" pitchFamily="34" charset="0"/>
                <a:cs typeface="Calibri" panose="020F0502020204030204" pitchFamily="34" charset="0"/>
              </a:rPr>
              <a:t> </a:t>
            </a:r>
          </a:p>
          <a:p>
            <a:r>
              <a:rPr lang="en-US" sz="11200" dirty="0">
                <a:latin typeface="Calibri" panose="020F0502020204030204" pitchFamily="34" charset="0"/>
                <a:cs typeface="Calibri" panose="020F0502020204030204" pitchFamily="34" charset="0"/>
              </a:rPr>
              <a:t>2008 </a:t>
            </a:r>
          </a:p>
          <a:p>
            <a:pPr lvl="1"/>
            <a:r>
              <a:rPr lang="en-US" sz="9600" dirty="0">
                <a:latin typeface="Calibri" panose="020F0502020204030204" pitchFamily="34" charset="0"/>
                <a:cs typeface="Calibri" panose="020F0502020204030204" pitchFamily="34" charset="0"/>
              </a:rPr>
              <a:t>Mr. Stewart filed a claim for disability benefits for his asthma. </a:t>
            </a:r>
          </a:p>
          <a:p>
            <a:pPr marL="342900" lvl="1" indent="0">
              <a:buNone/>
            </a:pPr>
            <a:endParaRPr lang="en-US" sz="2400" dirty="0">
              <a:latin typeface="Calibri" panose="020F0502020204030204" pitchFamily="34" charset="0"/>
              <a:cs typeface="Calibri" panose="020F0502020204030204" pitchFamily="34" charset="0"/>
            </a:endParaRPr>
          </a:p>
          <a:p>
            <a:pPr marL="0" indent="0">
              <a:buNone/>
            </a:pPr>
            <a:endParaRPr lang="en-US" sz="28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marL="342900" lvl="1" indent="0">
              <a:buNone/>
            </a:pPr>
            <a:endParaRPr lang="en-US" sz="2100" dirty="0">
              <a:latin typeface="Calibri" panose="020F0502020204030204" pitchFamily="34" charset="0"/>
              <a:cs typeface="Calibri" panose="020F0502020204030204" pitchFamily="34" charset="0"/>
            </a:endParaRPr>
          </a:p>
          <a:p>
            <a:pPr marL="342900" lvl="1" indent="0">
              <a:buNone/>
            </a:pPr>
            <a:endParaRPr lang="en-US" sz="21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lvl="1"/>
            <a:endParaRPr lang="en-US" sz="1700" dirty="0">
              <a:latin typeface="Calibri" panose="020F0502020204030204" pitchFamily="34" charset="0"/>
              <a:cs typeface="Calibri" panose="020F0502020204030204" pitchFamily="34" charset="0"/>
            </a:endParaRPr>
          </a:p>
          <a:p>
            <a:pPr marL="342900" lvl="1" indent="0">
              <a:buNone/>
            </a:pPr>
            <a:br>
              <a:rPr lang="en-US" sz="1500" dirty="0">
                <a:latin typeface="Calibri" panose="020F0502020204030204" pitchFamily="34" charset="0"/>
                <a:cs typeface="Calibri" panose="020F0502020204030204" pitchFamily="34" charset="0"/>
              </a:rPr>
            </a:br>
            <a:br>
              <a:rPr lang="en-US" sz="1500" dirty="0">
                <a:latin typeface="Calibri" panose="020F0502020204030204" pitchFamily="34" charset="0"/>
                <a:cs typeface="Calibri" panose="020F0502020204030204" pitchFamily="34" charset="0"/>
              </a:rPr>
            </a:br>
            <a:endParaRPr lang="en-US" sz="1300" dirty="0">
              <a:latin typeface="Calibri" panose="020F0502020204030204" pitchFamily="34" charset="0"/>
              <a:cs typeface="Calibri" panose="020F0502020204030204" pitchFamily="34" charset="0"/>
            </a:endParaRPr>
          </a:p>
        </p:txBody>
      </p:sp>
      <p:sp>
        <p:nvSpPr>
          <p:cNvPr id="9" name="Text Placeholder 8">
            <a:extLst>
              <a:ext uri="{FF2B5EF4-FFF2-40B4-BE49-F238E27FC236}">
                <a16:creationId xmlns:a16="http://schemas.microsoft.com/office/drawing/2014/main" id="{25934ADF-0F04-554F-9114-775C4C828F83}"/>
              </a:ext>
            </a:extLst>
          </p:cNvPr>
          <p:cNvSpPr>
            <a:spLocks noGrp="1"/>
          </p:cNvSpPr>
          <p:nvPr>
            <p:ph type="body" sz="quarter" idx="3"/>
          </p:nvPr>
        </p:nvSpPr>
        <p:spPr>
          <a:xfrm>
            <a:off x="6194426" y="1439333"/>
            <a:ext cx="5183188" cy="3115733"/>
          </a:xfrm>
        </p:spPr>
        <p:txBody>
          <a:bodyPr>
            <a:normAutofit/>
          </a:bodyPr>
          <a:lstStyle/>
          <a:p>
            <a:pPr marL="342900" indent="-342900">
              <a:buFont typeface="Arial" panose="020B0604020202020204" pitchFamily="34" charset="0"/>
              <a:buChar char="•"/>
            </a:pPr>
            <a:r>
              <a:rPr lang="en-US" sz="2800" b="0" dirty="0">
                <a:latin typeface="+mn-lt"/>
              </a:rPr>
              <a:t>BVA denied claim</a:t>
            </a:r>
          </a:p>
          <a:p>
            <a:pPr marL="685800" lvl="1" indent="-342900">
              <a:buFont typeface="Arial" panose="020B0604020202020204" pitchFamily="34" charset="0"/>
              <a:buChar char="•"/>
            </a:pPr>
            <a:r>
              <a:rPr lang="en-US" sz="2000" b="0" dirty="0">
                <a:latin typeface="+mn-lt"/>
              </a:rPr>
              <a:t>Reasoning that his asthma was not a MUCMI because it was of “partially understood etiology</a:t>
            </a:r>
            <a:r>
              <a:rPr lang="en-US" sz="1800" b="0" dirty="0">
                <a:latin typeface="+mn-lt"/>
              </a:rPr>
              <a:t>”</a:t>
            </a:r>
          </a:p>
          <a:p>
            <a:pPr marL="685800" lvl="1" indent="-342900">
              <a:buFont typeface="Arial" panose="020B0604020202020204" pitchFamily="34" charset="0"/>
              <a:buChar char="•"/>
            </a:pPr>
            <a:endParaRPr lang="en-US" b="0" dirty="0">
              <a:latin typeface="+mn-lt"/>
            </a:endParaRPr>
          </a:p>
        </p:txBody>
      </p:sp>
    </p:spTree>
    <p:extLst>
      <p:ext uri="{BB962C8B-B14F-4D97-AF65-F5344CB8AC3E}">
        <p14:creationId xmlns:p14="http://schemas.microsoft.com/office/powerpoint/2010/main" val="3620886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7" y="365130"/>
            <a:ext cx="10979679" cy="938738"/>
          </a:xfrm>
        </p:spPr>
        <p:txBody>
          <a:bodyPr>
            <a:normAutofit fontScale="90000"/>
          </a:bodyPr>
          <a:lstStyle/>
          <a:p>
            <a:pPr algn="ctr"/>
            <a:r>
              <a:rPr lang="en-US" sz="3600" b="0" i="1" dirty="0"/>
              <a:t>Stewart v. </a:t>
            </a:r>
            <a:r>
              <a:rPr lang="en-US" sz="3600" b="0" i="1" dirty="0" err="1"/>
              <a:t>Wilkie</a:t>
            </a:r>
            <a:r>
              <a:rPr lang="en-US" sz="3600" b="0" dirty="0"/>
              <a:t>, 30 Vet. App 383 (2018)</a:t>
            </a:r>
            <a:br>
              <a:rPr lang="en-US" sz="3200" b="0" dirty="0"/>
            </a:br>
            <a:endParaRPr lang="en-US" sz="3600" b="0" dirty="0">
              <a:latin typeface="+mn-lt"/>
            </a:endParaRPr>
          </a:p>
        </p:txBody>
      </p:sp>
      <p:sp>
        <p:nvSpPr>
          <p:cNvPr id="11" name="TextBox 10">
            <a:extLst>
              <a:ext uri="{FF2B5EF4-FFF2-40B4-BE49-F238E27FC236}">
                <a16:creationId xmlns:a16="http://schemas.microsoft.com/office/drawing/2014/main" id="{115FE99E-93DA-D147-A668-F14B8BCBC661}"/>
              </a:ext>
            </a:extLst>
          </p:cNvPr>
          <p:cNvSpPr txBox="1"/>
          <p:nvPr/>
        </p:nvSpPr>
        <p:spPr>
          <a:xfrm>
            <a:off x="1574792" y="1168401"/>
            <a:ext cx="9777421" cy="5201424"/>
          </a:xfrm>
          <a:prstGeom prst="rect">
            <a:avLst/>
          </a:prstGeom>
          <a:noFill/>
        </p:spPr>
        <p:txBody>
          <a:bodyPr wrap="square" rtlCol="0">
            <a:spAutoFit/>
          </a:bodyPr>
          <a:lstStyle/>
          <a:p>
            <a:r>
              <a:rPr lang="en-US" sz="3200" dirty="0"/>
              <a:t>ISSUE:</a:t>
            </a:r>
          </a:p>
          <a:p>
            <a:pPr lvl="1"/>
            <a:r>
              <a:rPr lang="en-US" sz="2800" dirty="0"/>
              <a:t>For MUCMI presumption, does a diagnosed condition have to be of unknown pathology AND etiology?</a:t>
            </a:r>
          </a:p>
          <a:p>
            <a:pPr lvl="1"/>
            <a:endParaRPr lang="en-US" sz="3200" dirty="0"/>
          </a:p>
          <a:p>
            <a:r>
              <a:rPr lang="en-US" sz="3200" dirty="0"/>
              <a:t>HOLDING: </a:t>
            </a:r>
          </a:p>
          <a:p>
            <a:pPr lvl="1"/>
            <a:r>
              <a:rPr lang="en-US" sz="2800" b="1" dirty="0"/>
              <a:t>38 CFR § 3.317 clearly defines a MUCMI as a diagnosed condition without a conclusive pathophysiology </a:t>
            </a:r>
            <a:r>
              <a:rPr lang="en-US" sz="2800" b="1" i="1" u="sng" dirty="0"/>
              <a:t>OR</a:t>
            </a:r>
            <a:r>
              <a:rPr lang="en-US" sz="2800" b="1" i="1" dirty="0"/>
              <a:t> </a:t>
            </a:r>
            <a:r>
              <a:rPr lang="en-US" sz="2800" b="1" dirty="0"/>
              <a:t>etiology.</a:t>
            </a:r>
            <a:endParaRPr lang="en-US" sz="3600" b="1" dirty="0"/>
          </a:p>
          <a:p>
            <a:pPr lvl="2"/>
            <a:endParaRPr lang="en-US" sz="3200" b="1" dirty="0"/>
          </a:p>
          <a:p>
            <a:pPr lvl="1"/>
            <a:endParaRPr lang="en-US" sz="2800" b="1" dirty="0"/>
          </a:p>
          <a:p>
            <a:endParaRPr lang="en-US" sz="3200" dirty="0"/>
          </a:p>
          <a:p>
            <a:pPr lvl="1"/>
            <a:endParaRPr lang="en-US" sz="3200" dirty="0"/>
          </a:p>
        </p:txBody>
      </p:sp>
    </p:spTree>
    <p:extLst>
      <p:ext uri="{BB962C8B-B14F-4D97-AF65-F5344CB8AC3E}">
        <p14:creationId xmlns:p14="http://schemas.microsoft.com/office/powerpoint/2010/main" val="1528510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3DB96-B143-AA4D-9671-A688F896C459}"/>
              </a:ext>
            </a:extLst>
          </p:cNvPr>
          <p:cNvSpPr>
            <a:spLocks noGrp="1"/>
          </p:cNvSpPr>
          <p:nvPr>
            <p:ph type="title"/>
          </p:nvPr>
        </p:nvSpPr>
        <p:spPr/>
        <p:txBody>
          <a:bodyPr>
            <a:normAutofit/>
          </a:bodyPr>
          <a:lstStyle/>
          <a:p>
            <a:pPr algn="ctr"/>
            <a:r>
              <a:rPr lang="en-US" sz="3600" b="0" i="1" dirty="0">
                <a:latin typeface="+mn-lt"/>
              </a:rPr>
              <a:t>Goodman v. Shulkin</a:t>
            </a:r>
            <a:r>
              <a:rPr lang="en-US" sz="3600" b="0" dirty="0">
                <a:latin typeface="+mn-lt"/>
              </a:rPr>
              <a:t>, 870 F.3d 1383 (Fed. Cir. 2017)</a:t>
            </a:r>
            <a:endParaRPr lang="en-US" sz="3200" dirty="0">
              <a:latin typeface="+mn-lt"/>
            </a:endParaRPr>
          </a:p>
        </p:txBody>
      </p:sp>
      <p:sp>
        <p:nvSpPr>
          <p:cNvPr id="4" name="Content Placeholder 3">
            <a:extLst>
              <a:ext uri="{FF2B5EF4-FFF2-40B4-BE49-F238E27FC236}">
                <a16:creationId xmlns:a16="http://schemas.microsoft.com/office/drawing/2014/main" id="{3CFCEE99-7D37-ED41-8F3B-8A72EBA68EFF}"/>
              </a:ext>
            </a:extLst>
          </p:cNvPr>
          <p:cNvSpPr>
            <a:spLocks noGrp="1"/>
          </p:cNvSpPr>
          <p:nvPr>
            <p:ph sz="half" idx="2"/>
          </p:nvPr>
        </p:nvSpPr>
        <p:spPr/>
        <p:txBody>
          <a:bodyPr/>
          <a:lstStyle/>
          <a:p>
            <a:r>
              <a:rPr lang="en-US" sz="2400" dirty="0">
                <a:latin typeface="Calibri" panose="020F0502020204030204" pitchFamily="34" charset="0"/>
                <a:cs typeface="Calibri" panose="020F0502020204030204" pitchFamily="34" charset="0"/>
              </a:rPr>
              <a:t>1972 – 1992</a:t>
            </a:r>
          </a:p>
          <a:p>
            <a:pPr lvl="1"/>
            <a:r>
              <a:rPr lang="en-US" sz="2000" dirty="0">
                <a:latin typeface="Calibri" panose="020F0502020204030204" pitchFamily="34" charset="0"/>
                <a:cs typeface="Calibri" panose="020F0502020204030204" pitchFamily="34" charset="0"/>
              </a:rPr>
              <a:t>Service in Army</a:t>
            </a:r>
          </a:p>
          <a:p>
            <a:endParaRPr lang="en-US" sz="2400" dirty="0">
              <a:latin typeface="Calibri" panose="020F0502020204030204" pitchFamily="34" charset="0"/>
              <a:cs typeface="Calibri" panose="020F0502020204030204" pitchFamily="34" charset="0"/>
            </a:endParaRPr>
          </a:p>
          <a:p>
            <a:r>
              <a:rPr lang="en-US" sz="2400" dirty="0">
                <a:latin typeface="Calibri" panose="020F0502020204030204" pitchFamily="34" charset="0"/>
                <a:cs typeface="Calibri" panose="020F0502020204030204" pitchFamily="34" charset="0"/>
              </a:rPr>
              <a:t>2007</a:t>
            </a:r>
          </a:p>
          <a:p>
            <a:pPr lvl="1"/>
            <a:r>
              <a:rPr lang="en-US" sz="2000" dirty="0">
                <a:latin typeface="Calibri" panose="020F0502020204030204" pitchFamily="34" charset="0"/>
                <a:cs typeface="Calibri" panose="020F0502020204030204" pitchFamily="34" charset="0"/>
              </a:rPr>
              <a:t>Filed claim for rheumatoid arthritis</a:t>
            </a:r>
          </a:p>
          <a:p>
            <a:pPr lvl="2"/>
            <a:r>
              <a:rPr lang="en-US" sz="1600" dirty="0">
                <a:latin typeface="Calibri" panose="020F0502020204030204" pitchFamily="34" charset="0"/>
                <a:cs typeface="Calibri" panose="020F0502020204030204" pitchFamily="34" charset="0"/>
              </a:rPr>
              <a:t>(hand stiffness and knee pain)</a:t>
            </a:r>
          </a:p>
          <a:p>
            <a:pPr marL="342900" lvl="1" indent="0">
              <a:buNone/>
            </a:pPr>
            <a:endParaRPr lang="en-US" dirty="0"/>
          </a:p>
          <a:p>
            <a:pPr marL="342900" lvl="1" indent="0">
              <a:buNone/>
            </a:pPr>
            <a:endParaRPr lang="en-US" dirty="0"/>
          </a:p>
          <a:p>
            <a:pPr lvl="1"/>
            <a:endParaRPr lang="en-US" dirty="0"/>
          </a:p>
          <a:p>
            <a:pPr lvl="1"/>
            <a:endParaRPr lang="en-US" dirty="0"/>
          </a:p>
          <a:p>
            <a:pPr lvl="1"/>
            <a:endParaRPr lang="en-US" dirty="0"/>
          </a:p>
        </p:txBody>
      </p:sp>
      <p:sp>
        <p:nvSpPr>
          <p:cNvPr id="6" name="Content Placeholder 5">
            <a:extLst>
              <a:ext uri="{FF2B5EF4-FFF2-40B4-BE49-F238E27FC236}">
                <a16:creationId xmlns:a16="http://schemas.microsoft.com/office/drawing/2014/main" id="{CC56A5DC-8C04-2A47-90EE-A595AFE3B353}"/>
              </a:ext>
            </a:extLst>
          </p:cNvPr>
          <p:cNvSpPr>
            <a:spLocks noGrp="1"/>
          </p:cNvSpPr>
          <p:nvPr>
            <p:ph sz="quarter" idx="4"/>
          </p:nvPr>
        </p:nvSpPr>
        <p:spPr/>
        <p:txBody>
          <a:bodyPr/>
          <a:lstStyle/>
          <a:p>
            <a:r>
              <a:rPr lang="en-US" sz="2400" dirty="0">
                <a:latin typeface="+mn-lt"/>
              </a:rPr>
              <a:t>BVA (on remand) denied claim</a:t>
            </a:r>
          </a:p>
          <a:p>
            <a:pPr lvl="1"/>
            <a:r>
              <a:rPr lang="en-US" sz="2000" dirty="0">
                <a:latin typeface="+mn-lt"/>
              </a:rPr>
              <a:t>Relying on medical examiner’s determination that it was less likely than not Goodman’s rheumatoid arthritis was of unknown pathology or etiology</a:t>
            </a:r>
          </a:p>
          <a:p>
            <a:pPr lvl="1"/>
            <a:endParaRPr lang="en-US" sz="2000" dirty="0">
              <a:latin typeface="+mn-lt"/>
            </a:endParaRPr>
          </a:p>
          <a:p>
            <a:pPr lvl="1"/>
            <a:endParaRPr lang="en-US" dirty="0"/>
          </a:p>
        </p:txBody>
      </p:sp>
    </p:spTree>
    <p:extLst>
      <p:ext uri="{BB962C8B-B14F-4D97-AF65-F5344CB8AC3E}">
        <p14:creationId xmlns:p14="http://schemas.microsoft.com/office/powerpoint/2010/main" val="4518005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F4007F0C-04DF-C143-8716-DDE20FFB5E87}"/>
              </a:ext>
            </a:extLst>
          </p:cNvPr>
          <p:cNvSpPr>
            <a:spLocks noGrp="1"/>
          </p:cNvSpPr>
          <p:nvPr>
            <p:ph type="title"/>
          </p:nvPr>
        </p:nvSpPr>
        <p:spPr/>
        <p:txBody>
          <a:bodyPr>
            <a:normAutofit/>
          </a:bodyPr>
          <a:lstStyle/>
          <a:p>
            <a:pPr algn="ctr"/>
            <a:r>
              <a:rPr lang="en-US" sz="3600" b="0" i="1" dirty="0">
                <a:latin typeface="+mn-lt"/>
              </a:rPr>
              <a:t>Goodman v. Shulkin</a:t>
            </a:r>
            <a:r>
              <a:rPr lang="en-US" sz="3600" b="0" dirty="0">
                <a:latin typeface="+mn-lt"/>
              </a:rPr>
              <a:t>, 870 F.3d 1383 (Fed. Cir. 2017)</a:t>
            </a:r>
            <a:endParaRPr lang="en-US" sz="3600" dirty="0">
              <a:latin typeface="+mn-lt"/>
            </a:endParaRPr>
          </a:p>
        </p:txBody>
      </p:sp>
      <p:sp>
        <p:nvSpPr>
          <p:cNvPr id="8" name="Content Placeholder 7">
            <a:extLst>
              <a:ext uri="{FF2B5EF4-FFF2-40B4-BE49-F238E27FC236}">
                <a16:creationId xmlns:a16="http://schemas.microsoft.com/office/drawing/2014/main" id="{84A58373-FA31-404D-9E39-49CE6BCB7525}"/>
              </a:ext>
            </a:extLst>
          </p:cNvPr>
          <p:cNvSpPr>
            <a:spLocks noGrp="1"/>
          </p:cNvSpPr>
          <p:nvPr>
            <p:ph idx="1"/>
          </p:nvPr>
        </p:nvSpPr>
        <p:spPr/>
        <p:txBody>
          <a:bodyPr>
            <a:normAutofit/>
          </a:bodyPr>
          <a:lstStyle/>
          <a:p>
            <a:pPr marL="0" indent="0">
              <a:buNone/>
            </a:pPr>
            <a:r>
              <a:rPr lang="en-US" sz="2400">
                <a:latin typeface="Calibri" panose="020F0502020204030204" pitchFamily="34" charset="0"/>
                <a:cs typeface="Calibri" panose="020F0502020204030204" pitchFamily="34" charset="0"/>
              </a:rPr>
              <a:t>ISSUE:</a:t>
            </a:r>
            <a:endParaRPr lang="en-US" sz="2400" dirty="0">
              <a:latin typeface="Calibri" panose="020F0502020204030204" pitchFamily="34" charset="0"/>
              <a:cs typeface="Calibri" panose="020F0502020204030204" pitchFamily="34" charset="0"/>
            </a:endParaRPr>
          </a:p>
          <a:p>
            <a:pPr marL="342900" lvl="1" indent="0">
              <a:buNone/>
            </a:pPr>
            <a:r>
              <a:rPr lang="en-US" sz="2100" dirty="0">
                <a:latin typeface="Calibri" panose="020F0502020204030204" pitchFamily="34" charset="0"/>
                <a:cs typeface="Calibri" panose="020F0502020204030204" pitchFamily="34" charset="0"/>
              </a:rPr>
              <a:t>May an individual medical professional decide whether a particular veteran’s condition constitutes a MUCMI?</a:t>
            </a:r>
          </a:p>
          <a:p>
            <a:pPr marL="342900" lvl="1" indent="0">
              <a:buNone/>
            </a:pPr>
            <a:endParaRPr lang="en-US" sz="21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HOLDING: </a:t>
            </a:r>
          </a:p>
          <a:p>
            <a:pPr lvl="1"/>
            <a:r>
              <a:rPr lang="en-US" sz="2100" b="1" dirty="0">
                <a:latin typeface="Calibri" panose="020F0502020204030204" pitchFamily="34" charset="0"/>
                <a:cs typeface="Calibri" panose="020F0502020204030204" pitchFamily="34" charset="0"/>
              </a:rPr>
              <a:t>VA Adjudicators may rely on a medical examiner’s opinion when determining whether a </a:t>
            </a:r>
            <a:r>
              <a:rPr lang="en-US" sz="2100" b="1" i="1" dirty="0">
                <a:latin typeface="Calibri" panose="020F0502020204030204" pitchFamily="34" charset="0"/>
                <a:cs typeface="Calibri" panose="020F0502020204030204" pitchFamily="34" charset="0"/>
              </a:rPr>
              <a:t>particular veteran’s </a:t>
            </a:r>
            <a:r>
              <a:rPr lang="en-US" sz="2100" b="1" dirty="0">
                <a:latin typeface="Calibri" panose="020F0502020204030204" pitchFamily="34" charset="0"/>
                <a:cs typeface="Calibri" panose="020F0502020204030204" pitchFamily="34" charset="0"/>
              </a:rPr>
              <a:t>condition is a MUCMI.</a:t>
            </a:r>
          </a:p>
          <a:p>
            <a:pPr marL="685800" lvl="2" indent="0">
              <a:buNone/>
            </a:pPr>
            <a:r>
              <a:rPr lang="en-US" sz="1800" b="1" dirty="0">
                <a:latin typeface="Calibri" panose="020F0502020204030204" pitchFamily="34" charset="0"/>
                <a:cs typeface="Calibri" panose="020F0502020204030204" pitchFamily="34" charset="0"/>
              </a:rPr>
              <a:t>The individual MUCMI determination in a particular case, however, is not precedential and does not prevent previously denied or future veterans from service connection for the same condition under the MUCMI presumption.  </a:t>
            </a:r>
          </a:p>
          <a:p>
            <a:endParaRPr lang="en-US" sz="24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5151471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8" y="365130"/>
            <a:ext cx="10515600" cy="823912"/>
          </a:xfrm>
        </p:spPr>
        <p:txBody>
          <a:bodyPr>
            <a:normAutofit/>
          </a:bodyPr>
          <a:lstStyle/>
          <a:p>
            <a:pPr algn="ctr"/>
            <a:r>
              <a:rPr lang="en-US" sz="4000" b="0" i="1" dirty="0">
                <a:latin typeface="+mn-lt"/>
              </a:rPr>
              <a:t>Atencio v. O’Rourke, </a:t>
            </a:r>
            <a:r>
              <a:rPr lang="en-US" sz="4000" b="0" dirty="0">
                <a:latin typeface="+mn-lt"/>
              </a:rPr>
              <a:t>30 Vet. App. 74 (2018)</a:t>
            </a:r>
            <a:endParaRPr lang="en-US" sz="4000" dirty="0">
              <a:latin typeface="+mn-lt"/>
            </a:endParaRPr>
          </a:p>
        </p:txBody>
      </p:sp>
      <p:sp>
        <p:nvSpPr>
          <p:cNvPr id="7" name="Text Placeholder 6">
            <a:extLst>
              <a:ext uri="{FF2B5EF4-FFF2-40B4-BE49-F238E27FC236}">
                <a16:creationId xmlns:a16="http://schemas.microsoft.com/office/drawing/2014/main" id="{3C65B13D-AE39-B84A-B64D-0CD11013AF93}"/>
              </a:ext>
            </a:extLst>
          </p:cNvPr>
          <p:cNvSpPr>
            <a:spLocks noGrp="1"/>
          </p:cNvSpPr>
          <p:nvPr>
            <p:ph type="body" idx="1"/>
          </p:nvPr>
        </p:nvSpPr>
        <p:spPr>
          <a:xfrm>
            <a:off x="865191" y="1300472"/>
            <a:ext cx="5157787" cy="490537"/>
          </a:xfrm>
        </p:spPr>
        <p:txBody>
          <a:bodyPr>
            <a:normAutofit/>
          </a:bodyPr>
          <a:lstStyle/>
          <a:p>
            <a:endParaRPr lang="en-US" sz="2400" dirty="0">
              <a:latin typeface="+mn-lt"/>
            </a:endParaRPr>
          </a:p>
        </p:txBody>
      </p:sp>
      <p:sp>
        <p:nvSpPr>
          <p:cNvPr id="8" name="Content Placeholder 7">
            <a:extLst>
              <a:ext uri="{FF2B5EF4-FFF2-40B4-BE49-F238E27FC236}">
                <a16:creationId xmlns:a16="http://schemas.microsoft.com/office/drawing/2014/main" id="{075BC326-F575-3D4E-8735-3FA6BD709D6D}"/>
              </a:ext>
            </a:extLst>
          </p:cNvPr>
          <p:cNvSpPr>
            <a:spLocks noGrp="1"/>
          </p:cNvSpPr>
          <p:nvPr>
            <p:ph sz="half" idx="2"/>
          </p:nvPr>
        </p:nvSpPr>
        <p:spPr>
          <a:xfrm>
            <a:off x="839789" y="1791010"/>
            <a:ext cx="5157787" cy="4101790"/>
          </a:xfrm>
        </p:spPr>
        <p:txBody>
          <a:bodyPr>
            <a:normAutofit fontScale="25000" lnSpcReduction="20000"/>
          </a:bodyPr>
          <a:lstStyle/>
          <a:p>
            <a:pPr fontAlgn="base"/>
            <a:r>
              <a:rPr lang="en-US" sz="8000" dirty="0">
                <a:latin typeface="+mn-lt"/>
              </a:rPr>
              <a:t>1988 &amp; 1991:</a:t>
            </a:r>
          </a:p>
          <a:p>
            <a:pPr lvl="1" fontAlgn="base"/>
            <a:r>
              <a:rPr lang="en-US" sz="7200" dirty="0">
                <a:latin typeface="+mn-lt"/>
              </a:rPr>
              <a:t>Service in Air Force; </a:t>
            </a:r>
          </a:p>
          <a:p>
            <a:pPr lvl="1" fontAlgn="base"/>
            <a:r>
              <a:rPr lang="en-US" sz="7200" dirty="0">
                <a:latin typeface="+mn-lt"/>
              </a:rPr>
              <a:t>Including Operations Desert Shield and Desert Storm</a:t>
            </a:r>
            <a:br>
              <a:rPr lang="en-US" sz="8000" dirty="0">
                <a:latin typeface="+mn-lt"/>
              </a:rPr>
            </a:br>
            <a:br>
              <a:rPr lang="en-US" sz="8000" dirty="0">
                <a:latin typeface="+mn-lt"/>
              </a:rPr>
            </a:br>
            <a:endParaRPr lang="en-US" sz="8000" dirty="0">
              <a:latin typeface="+mn-lt"/>
              <a:cs typeface="Calibri" panose="020F0502020204030204" pitchFamily="34" charset="0"/>
            </a:endParaRPr>
          </a:p>
          <a:p>
            <a:r>
              <a:rPr lang="en-US" sz="8000" dirty="0">
                <a:latin typeface="+mn-lt"/>
                <a:cs typeface="Calibri" panose="020F0502020204030204" pitchFamily="34" charset="0"/>
              </a:rPr>
              <a:t>1999</a:t>
            </a:r>
          </a:p>
          <a:p>
            <a:pPr lvl="1"/>
            <a:r>
              <a:rPr lang="en-US" sz="7200" dirty="0">
                <a:latin typeface="+mn-lt"/>
                <a:cs typeface="Calibri" panose="020F0502020204030204" pitchFamily="34" charset="0"/>
              </a:rPr>
              <a:t>Ms. O’Rourke diagnosed with GERD</a:t>
            </a:r>
          </a:p>
          <a:p>
            <a:r>
              <a:rPr lang="en-US" sz="8000" dirty="0">
                <a:latin typeface="+mn-lt"/>
                <a:cs typeface="Calibri" panose="020F0502020204030204" pitchFamily="34" charset="0"/>
              </a:rPr>
              <a:t>2000 </a:t>
            </a:r>
          </a:p>
          <a:p>
            <a:pPr lvl="1"/>
            <a:r>
              <a:rPr lang="en-US" sz="7200" dirty="0">
                <a:latin typeface="+mn-lt"/>
                <a:cs typeface="Calibri" panose="020F0502020204030204" pitchFamily="34" charset="0"/>
              </a:rPr>
              <a:t>Claim for compensation for GERD denied by BVA</a:t>
            </a:r>
            <a:endParaRPr lang="en-US" sz="8000" dirty="0">
              <a:latin typeface="+mn-lt"/>
              <a:cs typeface="Calibri" panose="020F0502020204030204" pitchFamily="34" charset="0"/>
            </a:endParaRPr>
          </a:p>
          <a:p>
            <a:r>
              <a:rPr lang="en-US" sz="8000" dirty="0">
                <a:latin typeface="+mn-lt"/>
                <a:cs typeface="Calibri" panose="020F0502020204030204" pitchFamily="34" charset="0"/>
              </a:rPr>
              <a:t>2014</a:t>
            </a:r>
          </a:p>
          <a:p>
            <a:pPr lvl="1"/>
            <a:r>
              <a:rPr lang="en-US" sz="7200" dirty="0">
                <a:latin typeface="+mn-lt"/>
                <a:cs typeface="Calibri" panose="020F0502020204030204" pitchFamily="34" charset="0"/>
              </a:rPr>
              <a:t>VA reopened GERD claim</a:t>
            </a:r>
          </a:p>
          <a:p>
            <a:pPr marL="342900" lvl="1" indent="0">
              <a:buNone/>
            </a:pPr>
            <a:endParaRPr lang="en-US" sz="2100" dirty="0">
              <a:latin typeface="+mn-lt"/>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pPr marL="0" indent="0">
              <a:buNone/>
            </a:pPr>
            <a:endParaRPr lang="en-US" sz="24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marL="342900" lvl="1" indent="0">
              <a:buNone/>
            </a:pPr>
            <a:endParaRPr lang="en-US" sz="2100" dirty="0">
              <a:latin typeface="Calibri" panose="020F0502020204030204" pitchFamily="34" charset="0"/>
              <a:cs typeface="Calibri" panose="020F0502020204030204" pitchFamily="34" charset="0"/>
            </a:endParaRPr>
          </a:p>
          <a:p>
            <a:pPr marL="342900" lvl="1" indent="0">
              <a:buNone/>
            </a:pPr>
            <a:endParaRPr lang="en-US" sz="2100" dirty="0">
              <a:latin typeface="Calibri" panose="020F0502020204030204" pitchFamily="34" charset="0"/>
              <a:cs typeface="Calibri" panose="020F0502020204030204" pitchFamily="34" charset="0"/>
            </a:endParaRPr>
          </a:p>
          <a:p>
            <a:endParaRPr lang="en-US" sz="2400" dirty="0">
              <a:latin typeface="Calibri" panose="020F0502020204030204" pitchFamily="34" charset="0"/>
              <a:cs typeface="Calibri" panose="020F0502020204030204" pitchFamily="34" charset="0"/>
            </a:endParaRPr>
          </a:p>
          <a:p>
            <a:pPr lvl="1"/>
            <a:endParaRPr lang="en-US" sz="1700" dirty="0">
              <a:latin typeface="Calibri" panose="020F0502020204030204" pitchFamily="34" charset="0"/>
              <a:cs typeface="Calibri" panose="020F0502020204030204" pitchFamily="34" charset="0"/>
            </a:endParaRPr>
          </a:p>
          <a:p>
            <a:pPr marL="342900" lvl="1" indent="0">
              <a:buNone/>
            </a:pPr>
            <a:br>
              <a:rPr lang="en-US" sz="1500" dirty="0">
                <a:latin typeface="Calibri" panose="020F0502020204030204" pitchFamily="34" charset="0"/>
                <a:cs typeface="Calibri" panose="020F0502020204030204" pitchFamily="34" charset="0"/>
              </a:rPr>
            </a:br>
            <a:br>
              <a:rPr lang="en-US" sz="1500" dirty="0">
                <a:latin typeface="Calibri" panose="020F0502020204030204" pitchFamily="34" charset="0"/>
                <a:cs typeface="Calibri" panose="020F0502020204030204" pitchFamily="34" charset="0"/>
              </a:rPr>
            </a:br>
            <a:endParaRPr lang="en-US" sz="1300" dirty="0">
              <a:latin typeface="Calibri" panose="020F0502020204030204" pitchFamily="34" charset="0"/>
              <a:cs typeface="Calibri" panose="020F0502020204030204" pitchFamily="34" charset="0"/>
            </a:endParaRPr>
          </a:p>
        </p:txBody>
      </p:sp>
      <p:sp>
        <p:nvSpPr>
          <p:cNvPr id="9" name="Text Placeholder 8">
            <a:extLst>
              <a:ext uri="{FF2B5EF4-FFF2-40B4-BE49-F238E27FC236}">
                <a16:creationId xmlns:a16="http://schemas.microsoft.com/office/drawing/2014/main" id="{25934ADF-0F04-554F-9114-775C4C828F83}"/>
              </a:ext>
            </a:extLst>
          </p:cNvPr>
          <p:cNvSpPr>
            <a:spLocks noGrp="1"/>
          </p:cNvSpPr>
          <p:nvPr>
            <p:ph type="body" sz="quarter" idx="3"/>
          </p:nvPr>
        </p:nvSpPr>
        <p:spPr>
          <a:xfrm>
            <a:off x="6169023" y="1133785"/>
            <a:ext cx="5183188" cy="823912"/>
          </a:xfrm>
        </p:spPr>
        <p:txBody>
          <a:bodyPr>
            <a:normAutofit/>
          </a:bodyPr>
          <a:lstStyle/>
          <a:p>
            <a:endParaRPr lang="en-US" sz="2400" dirty="0">
              <a:latin typeface="+mn-lt"/>
            </a:endParaRPr>
          </a:p>
        </p:txBody>
      </p:sp>
      <p:sp>
        <p:nvSpPr>
          <p:cNvPr id="10" name="Content Placeholder 9">
            <a:extLst>
              <a:ext uri="{FF2B5EF4-FFF2-40B4-BE49-F238E27FC236}">
                <a16:creationId xmlns:a16="http://schemas.microsoft.com/office/drawing/2014/main" id="{9D164207-14E0-1A4A-85D4-455F3CF70CEC}"/>
              </a:ext>
            </a:extLst>
          </p:cNvPr>
          <p:cNvSpPr>
            <a:spLocks noGrp="1"/>
          </p:cNvSpPr>
          <p:nvPr>
            <p:ph sz="quarter" idx="4"/>
          </p:nvPr>
        </p:nvSpPr>
        <p:spPr>
          <a:xfrm>
            <a:off x="6169023" y="2148043"/>
            <a:ext cx="5183188" cy="1457799"/>
          </a:xfrm>
        </p:spPr>
        <p:txBody>
          <a:bodyPr>
            <a:normAutofit fontScale="25000" lnSpcReduction="20000"/>
          </a:bodyPr>
          <a:lstStyle/>
          <a:p>
            <a:r>
              <a:rPr lang="en-US" sz="8000" dirty="0">
                <a:latin typeface="Calibri" panose="020F0502020204030204" pitchFamily="34" charset="0"/>
                <a:cs typeface="Calibri" panose="020F0502020204030204" pitchFamily="34" charset="0"/>
              </a:rPr>
              <a:t>2015 </a:t>
            </a:r>
          </a:p>
          <a:p>
            <a:pPr lvl="1"/>
            <a:r>
              <a:rPr lang="en-US" sz="7700" dirty="0">
                <a:latin typeface="Calibri" panose="020F0502020204030204" pitchFamily="34" charset="0"/>
                <a:cs typeface="Calibri" panose="020F0502020204030204" pitchFamily="34" charset="0"/>
              </a:rPr>
              <a:t>BVA Denied claim</a:t>
            </a:r>
          </a:p>
          <a:p>
            <a:pPr lvl="1"/>
            <a:endParaRPr lang="en-US" sz="1500" dirty="0">
              <a:latin typeface="Calibri" panose="020F0502020204030204" pitchFamily="34" charset="0"/>
              <a:cs typeface="Calibri" panose="020F0502020204030204" pitchFamily="34" charset="0"/>
            </a:endParaRPr>
          </a:p>
          <a:p>
            <a:pPr lvl="1"/>
            <a:endParaRPr lang="en-US" sz="1500" dirty="0">
              <a:latin typeface="Calibri" panose="020F0502020204030204" pitchFamily="34" charset="0"/>
              <a:cs typeface="Calibri" panose="020F0502020204030204" pitchFamily="34" charset="0"/>
            </a:endParaRPr>
          </a:p>
        </p:txBody>
      </p:sp>
      <p:sp>
        <p:nvSpPr>
          <p:cNvPr id="11" name="Content Placeholder 9">
            <a:extLst>
              <a:ext uri="{FF2B5EF4-FFF2-40B4-BE49-F238E27FC236}">
                <a16:creationId xmlns:a16="http://schemas.microsoft.com/office/drawing/2014/main" id="{1524996B-3BD4-FF46-8C55-34CCE09B1D3F}"/>
              </a:ext>
            </a:extLst>
          </p:cNvPr>
          <p:cNvSpPr txBox="1">
            <a:spLocks/>
          </p:cNvSpPr>
          <p:nvPr/>
        </p:nvSpPr>
        <p:spPr>
          <a:xfrm>
            <a:off x="6340470" y="3605842"/>
            <a:ext cx="5183188" cy="211837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1800" b="1" dirty="0">
                <a:latin typeface="Calibri" panose="020F0502020204030204" pitchFamily="34" charset="0"/>
                <a:cs typeface="Calibri" panose="020F0502020204030204" pitchFamily="34" charset="0"/>
              </a:rPr>
              <a:t>Ms. O’Rourke appealed</a:t>
            </a:r>
          </a:p>
          <a:p>
            <a:pPr marL="342900" lvl="1" indent="0">
              <a:buNone/>
            </a:pPr>
            <a:r>
              <a:rPr lang="en-US" dirty="0">
                <a:latin typeface="Calibri" panose="020F0502020204030204" pitchFamily="34" charset="0"/>
                <a:cs typeface="Calibri" panose="020F0502020204030204" pitchFamily="34" charset="0"/>
              </a:rPr>
              <a:t>Arguing BVA erred in not considering presumptive connection under 38 U.S.C. § 1117. </a:t>
            </a:r>
          </a:p>
        </p:txBody>
      </p:sp>
    </p:spTree>
    <p:extLst>
      <p:ext uri="{BB962C8B-B14F-4D97-AF65-F5344CB8AC3E}">
        <p14:creationId xmlns:p14="http://schemas.microsoft.com/office/powerpoint/2010/main" val="17778199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7" y="365130"/>
            <a:ext cx="10979679" cy="938738"/>
          </a:xfrm>
        </p:spPr>
        <p:txBody>
          <a:bodyPr>
            <a:normAutofit/>
          </a:bodyPr>
          <a:lstStyle/>
          <a:p>
            <a:pPr algn="ctr"/>
            <a:r>
              <a:rPr lang="en-US" sz="4000" b="0" i="1" dirty="0">
                <a:latin typeface="Calibri" panose="020F0502020204030204" pitchFamily="34" charset="0"/>
                <a:cs typeface="Calibri" panose="020F0502020204030204" pitchFamily="34" charset="0"/>
              </a:rPr>
              <a:t>Atencio v. O’Rourke, </a:t>
            </a:r>
            <a:r>
              <a:rPr lang="en-US" sz="4000" b="0" dirty="0">
                <a:latin typeface="Calibri" panose="020F0502020204030204" pitchFamily="34" charset="0"/>
                <a:cs typeface="Calibri" panose="020F0502020204030204" pitchFamily="34" charset="0"/>
              </a:rPr>
              <a:t>30 Vet. App. 74 (2018)</a:t>
            </a:r>
            <a:endParaRPr lang="en-US" sz="4000" dirty="0">
              <a:latin typeface="Calibri" panose="020F0502020204030204" pitchFamily="34" charset="0"/>
              <a:cs typeface="Calibri" panose="020F0502020204030204" pitchFamily="34" charset="0"/>
            </a:endParaRPr>
          </a:p>
        </p:txBody>
      </p:sp>
      <p:sp>
        <p:nvSpPr>
          <p:cNvPr id="11" name="TextBox 10">
            <a:extLst>
              <a:ext uri="{FF2B5EF4-FFF2-40B4-BE49-F238E27FC236}">
                <a16:creationId xmlns:a16="http://schemas.microsoft.com/office/drawing/2014/main" id="{115FE99E-93DA-D147-A668-F14B8BCBC661}"/>
              </a:ext>
            </a:extLst>
          </p:cNvPr>
          <p:cNvSpPr txBox="1"/>
          <p:nvPr/>
        </p:nvSpPr>
        <p:spPr>
          <a:xfrm>
            <a:off x="1574792" y="1303868"/>
            <a:ext cx="9777421" cy="6247864"/>
          </a:xfrm>
          <a:prstGeom prst="rect">
            <a:avLst/>
          </a:prstGeom>
          <a:noFill/>
        </p:spPr>
        <p:txBody>
          <a:bodyPr wrap="square" rtlCol="0">
            <a:spAutoFit/>
          </a:bodyPr>
          <a:lstStyle/>
          <a:p>
            <a:r>
              <a:rPr lang="en-US" sz="3200" dirty="0"/>
              <a:t>ISSUE:</a:t>
            </a:r>
          </a:p>
          <a:p>
            <a:pPr lvl="1"/>
            <a:r>
              <a:rPr lang="en-US" sz="2800" dirty="0"/>
              <a:t>Does GERD (structural) qualify as MUCMI under 38 U.S.C. 1117 that allows presumptive connection for “functional gastrointestinal diseases?”</a:t>
            </a:r>
          </a:p>
          <a:p>
            <a:pPr lvl="1"/>
            <a:endParaRPr lang="en-US" sz="2800" dirty="0"/>
          </a:p>
          <a:p>
            <a:pPr lvl="1"/>
            <a:r>
              <a:rPr lang="en-US" sz="2800" dirty="0"/>
              <a:t> </a:t>
            </a:r>
            <a:endParaRPr lang="en-US" sz="3200" dirty="0"/>
          </a:p>
          <a:p>
            <a:r>
              <a:rPr lang="en-US" sz="3200" dirty="0"/>
              <a:t>HOLDING: </a:t>
            </a:r>
          </a:p>
          <a:p>
            <a:pPr lvl="1"/>
            <a:r>
              <a:rPr lang="en-US" sz="2800" b="1" dirty="0"/>
              <a:t>“Structural” GERD does not qualify as MUCMI under 38 U.S.C. </a:t>
            </a:r>
            <a:r>
              <a:rPr lang="en-US" sz="2800" b="1"/>
              <a:t>1117.</a:t>
            </a:r>
            <a:endParaRPr lang="en-US" sz="2800" b="1" dirty="0"/>
          </a:p>
          <a:p>
            <a:pPr lvl="1"/>
            <a:endParaRPr lang="en-US" sz="2000" b="1" i="1" dirty="0"/>
          </a:p>
          <a:p>
            <a:pPr lvl="1"/>
            <a:endParaRPr lang="en-US" sz="2800" dirty="0"/>
          </a:p>
          <a:p>
            <a:pPr lvl="1"/>
            <a:endParaRPr lang="en-US" sz="2800" b="1" dirty="0"/>
          </a:p>
          <a:p>
            <a:endParaRPr lang="en-US" sz="3200" dirty="0"/>
          </a:p>
          <a:p>
            <a:pPr lvl="1"/>
            <a:endParaRPr lang="en-US" sz="3200" dirty="0"/>
          </a:p>
        </p:txBody>
      </p:sp>
    </p:spTree>
    <p:extLst>
      <p:ext uri="{BB962C8B-B14F-4D97-AF65-F5344CB8AC3E}">
        <p14:creationId xmlns:p14="http://schemas.microsoft.com/office/powerpoint/2010/main" val="9936958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13487D-A1A4-7C4E-950A-E43ACF75643C}"/>
              </a:ext>
            </a:extLst>
          </p:cNvPr>
          <p:cNvSpPr>
            <a:spLocks noGrp="1"/>
          </p:cNvSpPr>
          <p:nvPr>
            <p:ph type="title"/>
          </p:nvPr>
        </p:nvSpPr>
        <p:spPr/>
        <p:txBody>
          <a:bodyPr>
            <a:normAutofit/>
          </a:bodyPr>
          <a:lstStyle/>
          <a:p>
            <a:pPr algn="ctr"/>
            <a:r>
              <a:rPr lang="en-US" sz="3600" b="0" dirty="0">
                <a:latin typeface="Calibri" panose="020F0502020204030204" pitchFamily="34" charset="0"/>
                <a:cs typeface="Calibri" panose="020F0502020204030204" pitchFamily="34" charset="0"/>
              </a:rPr>
              <a:t>38 U.S.C. § 1117 and 38 C.F.R. § 3.317</a:t>
            </a:r>
          </a:p>
        </p:txBody>
      </p:sp>
      <p:sp>
        <p:nvSpPr>
          <p:cNvPr id="4" name="Content Placeholder 3">
            <a:extLst>
              <a:ext uri="{FF2B5EF4-FFF2-40B4-BE49-F238E27FC236}">
                <a16:creationId xmlns:a16="http://schemas.microsoft.com/office/drawing/2014/main" id="{CAD73D54-3656-9A4A-9C84-88038F49954F}"/>
              </a:ext>
            </a:extLst>
          </p:cNvPr>
          <p:cNvSpPr>
            <a:spLocks noGrp="1"/>
          </p:cNvSpPr>
          <p:nvPr>
            <p:ph sz="half" idx="1"/>
          </p:nvPr>
        </p:nvSpPr>
        <p:spPr>
          <a:xfrm>
            <a:off x="838200" y="1318161"/>
            <a:ext cx="5181600" cy="4858802"/>
          </a:xfrm>
        </p:spPr>
        <p:txBody>
          <a:bodyPr>
            <a:normAutofit fontScale="62500" lnSpcReduction="20000"/>
          </a:bodyPr>
          <a:lstStyle/>
          <a:p>
            <a:pPr marL="0" indent="0">
              <a:buNone/>
            </a:pPr>
            <a:r>
              <a:rPr lang="en-US" sz="2600" b="1" dirty="0">
                <a:latin typeface="+mn-lt"/>
                <a:cs typeface="Calibri" panose="020F0502020204030204" pitchFamily="34" charset="0"/>
              </a:rPr>
              <a:t>38 U.S.C. § 1117 Compensation for disabilities occurring in Persian Gulf War veterans</a:t>
            </a:r>
          </a:p>
          <a:p>
            <a:pPr marL="0" indent="0">
              <a:buNone/>
            </a:pPr>
            <a:endParaRPr lang="en-US" sz="2600" dirty="0">
              <a:latin typeface="+mn-lt"/>
            </a:endParaRPr>
          </a:p>
          <a:p>
            <a:pPr marL="0" indent="0">
              <a:buNone/>
            </a:pPr>
            <a:r>
              <a:rPr lang="en-US" sz="2600" dirty="0">
                <a:latin typeface="+mn-lt"/>
              </a:rPr>
              <a:t>(a)</a:t>
            </a:r>
          </a:p>
          <a:p>
            <a:pPr marL="0" indent="0">
              <a:buNone/>
            </a:pPr>
            <a:r>
              <a:rPr lang="en-US" sz="2600" dirty="0">
                <a:latin typeface="+mn-lt"/>
              </a:rPr>
              <a:t>(1) The Secretary may pay compensation under this subchapter to a Persian Gulf veteran with a qualifying chronic disability that became manifest—</a:t>
            </a:r>
          </a:p>
          <a:p>
            <a:pPr marL="342900" lvl="1" indent="0">
              <a:buNone/>
            </a:pPr>
            <a:r>
              <a:rPr lang="en-US" sz="2200" dirty="0">
                <a:latin typeface="+mn-lt"/>
              </a:rPr>
              <a:t>(A) during service on active duty in the Armed Forces in the Southwest Asia theater of operations during the Persian Gulf War; or</a:t>
            </a:r>
          </a:p>
          <a:p>
            <a:pPr marL="342900" lvl="1" indent="0">
              <a:buNone/>
            </a:pPr>
            <a:r>
              <a:rPr lang="en-US" sz="2200" dirty="0">
                <a:latin typeface="+mn-lt"/>
              </a:rPr>
              <a:t>(B) to a degree of 10 percent or more during the presumptive period prescribed under subsection (b).</a:t>
            </a:r>
          </a:p>
          <a:p>
            <a:pPr marL="0" indent="0">
              <a:buNone/>
            </a:pPr>
            <a:r>
              <a:rPr lang="en-US" sz="2600" dirty="0">
                <a:latin typeface="+mn-lt"/>
              </a:rPr>
              <a:t>(2) For purposes of this subsection, the term “qualifying chronic disability” means a chronic disability resulting from any of the following (or any combination of any of the following):</a:t>
            </a:r>
          </a:p>
          <a:p>
            <a:pPr marL="342900" lvl="1" indent="0">
              <a:buNone/>
            </a:pPr>
            <a:r>
              <a:rPr lang="en-US" sz="2200" dirty="0">
                <a:latin typeface="+mn-lt"/>
              </a:rPr>
              <a:t>(A) An undiagnosed illness.</a:t>
            </a:r>
          </a:p>
          <a:p>
            <a:pPr marL="342900" lvl="1" indent="0">
              <a:buNone/>
            </a:pPr>
            <a:r>
              <a:rPr lang="en-US" sz="2200" dirty="0">
                <a:latin typeface="+mn-lt"/>
              </a:rPr>
              <a:t>(B) A medically unexplained chronic </a:t>
            </a:r>
            <a:r>
              <a:rPr lang="en-US" sz="2200" dirty="0" err="1">
                <a:latin typeface="+mn-lt"/>
              </a:rPr>
              <a:t>multisymptom</a:t>
            </a:r>
            <a:r>
              <a:rPr lang="en-US" sz="2200" dirty="0">
                <a:latin typeface="+mn-lt"/>
              </a:rPr>
              <a:t> illness (such as chronic fatigue syndrome, fibromyalgia, and irritable bowel syndrome) that is defined by a cluster of signs or symptoms.</a:t>
            </a:r>
          </a:p>
          <a:p>
            <a:pPr marL="342900" lvl="1" indent="0">
              <a:buNone/>
            </a:pPr>
            <a:r>
              <a:rPr lang="en-US" sz="2200" dirty="0">
                <a:latin typeface="+mn-lt"/>
              </a:rPr>
              <a:t>(C) Any diagnosed illness that the Secretary determines in regulations prescribed under subsection (d) warrants a presumption of service-connection.</a:t>
            </a:r>
          </a:p>
          <a:p>
            <a:endParaRPr lang="en-US" dirty="0"/>
          </a:p>
        </p:txBody>
      </p:sp>
      <p:sp>
        <p:nvSpPr>
          <p:cNvPr id="5" name="Content Placeholder 4">
            <a:extLst>
              <a:ext uri="{FF2B5EF4-FFF2-40B4-BE49-F238E27FC236}">
                <a16:creationId xmlns:a16="http://schemas.microsoft.com/office/drawing/2014/main" id="{EBAF910A-8CBA-C540-AEFB-B8C1B239E89C}"/>
              </a:ext>
            </a:extLst>
          </p:cNvPr>
          <p:cNvSpPr>
            <a:spLocks noGrp="1"/>
          </p:cNvSpPr>
          <p:nvPr>
            <p:ph sz="half" idx="2"/>
          </p:nvPr>
        </p:nvSpPr>
        <p:spPr>
          <a:xfrm>
            <a:off x="6172200" y="1318161"/>
            <a:ext cx="5181600" cy="4858802"/>
          </a:xfrm>
        </p:spPr>
        <p:txBody>
          <a:bodyPr>
            <a:normAutofit fontScale="62500" lnSpcReduction="20000"/>
          </a:bodyPr>
          <a:lstStyle/>
          <a:p>
            <a:pPr marL="0" indent="0">
              <a:buNone/>
            </a:pPr>
            <a:r>
              <a:rPr lang="en-US" sz="2500" b="1" dirty="0">
                <a:latin typeface="Calibri" panose="020F0502020204030204" pitchFamily="34" charset="0"/>
                <a:cs typeface="Calibri" panose="020F0502020204030204" pitchFamily="34" charset="0"/>
              </a:rPr>
              <a:t>§ 3.317 Compensation for certain disabilities occurring in Persian Gulf veterans.</a:t>
            </a:r>
          </a:p>
          <a:p>
            <a:pPr marL="0" indent="0">
              <a:buNone/>
            </a:pPr>
            <a:r>
              <a:rPr lang="en-US" sz="2200" b="1" dirty="0">
                <a:latin typeface="Calibri" panose="020F0502020204030204" pitchFamily="34" charset="0"/>
                <a:cs typeface="Calibri" panose="020F0502020204030204" pitchFamily="34" charset="0"/>
              </a:rPr>
              <a:t>(a)</a:t>
            </a:r>
            <a:r>
              <a:rPr lang="en-US" sz="2200" dirty="0">
                <a:latin typeface="Calibri" panose="020F0502020204030204" pitchFamily="34" charset="0"/>
                <a:cs typeface="Calibri" panose="020F0502020204030204" pitchFamily="34" charset="0"/>
              </a:rPr>
              <a:t> </a:t>
            </a:r>
            <a:r>
              <a:rPr lang="en-US" sz="2200" b="1" i="1" dirty="0">
                <a:latin typeface="Calibri" panose="020F0502020204030204" pitchFamily="34" charset="0"/>
                <a:cs typeface="Calibri" panose="020F0502020204030204" pitchFamily="34" charset="0"/>
              </a:rPr>
              <a:t>Compensation for disability due to undiagnosed illness and medically unexplained chronic </a:t>
            </a:r>
            <a:r>
              <a:rPr lang="en-US" sz="2200" b="1" i="1" dirty="0" err="1">
                <a:latin typeface="Calibri" panose="020F0502020204030204" pitchFamily="34" charset="0"/>
                <a:cs typeface="Calibri" panose="020F0502020204030204" pitchFamily="34" charset="0"/>
              </a:rPr>
              <a:t>multisymptom</a:t>
            </a:r>
            <a:r>
              <a:rPr lang="en-US" sz="2200" b="1" i="1" dirty="0">
                <a:latin typeface="Calibri" panose="020F0502020204030204" pitchFamily="34" charset="0"/>
                <a:cs typeface="Calibri" panose="020F0502020204030204" pitchFamily="34" charset="0"/>
              </a:rPr>
              <a:t> illnesses.</a:t>
            </a:r>
            <a:endParaRPr lang="en-US" sz="2200" dirty="0">
              <a:latin typeface="Calibri" panose="020F0502020204030204" pitchFamily="34" charset="0"/>
              <a:cs typeface="Calibri" panose="020F0502020204030204" pitchFamily="34" charset="0"/>
            </a:endParaRPr>
          </a:p>
          <a:p>
            <a:pPr marL="342900" lvl="1" indent="0">
              <a:buNone/>
            </a:pPr>
            <a:r>
              <a:rPr lang="en-US" sz="2600" b="1" dirty="0">
                <a:latin typeface="Calibri" panose="020F0502020204030204" pitchFamily="34" charset="0"/>
                <a:cs typeface="Calibri" panose="020F0502020204030204" pitchFamily="34" charset="0"/>
              </a:rPr>
              <a:t>(1)</a:t>
            </a:r>
            <a:r>
              <a:rPr lang="en-US" sz="2600" dirty="0">
                <a:latin typeface="Calibri" panose="020F0502020204030204" pitchFamily="34" charset="0"/>
                <a:cs typeface="Calibri" panose="020F0502020204030204" pitchFamily="34" charset="0"/>
              </a:rPr>
              <a:t> </a:t>
            </a:r>
            <a:r>
              <a:rPr lang="en-US" sz="2200" dirty="0">
                <a:latin typeface="Calibri" panose="020F0502020204030204" pitchFamily="34" charset="0"/>
                <a:cs typeface="Calibri" panose="020F0502020204030204" pitchFamily="34" charset="0"/>
              </a:rPr>
              <a:t>Except as provided in paragraph (a)(7) of this section, VA will pay compensation in accordance with chapter 11 of title 38, United States Code, to a Persian Gulf  veteran who exhibits objective indications of a qualifying chronic disability, provided that such disability:</a:t>
            </a:r>
          </a:p>
          <a:p>
            <a:pPr marL="685800" lvl="2" indent="0">
              <a:buNone/>
            </a:pPr>
            <a:r>
              <a:rPr lang="en-US" sz="2200" b="1" dirty="0">
                <a:latin typeface="Calibri" panose="020F0502020204030204" pitchFamily="34" charset="0"/>
                <a:cs typeface="Calibri" panose="020F0502020204030204" pitchFamily="34" charset="0"/>
              </a:rPr>
              <a:t>(</a:t>
            </a:r>
            <a:r>
              <a:rPr lang="en-US" sz="2200" b="1" dirty="0" err="1">
                <a:latin typeface="Calibri" panose="020F0502020204030204" pitchFamily="34" charset="0"/>
                <a:cs typeface="Calibri" panose="020F0502020204030204" pitchFamily="34" charset="0"/>
              </a:rPr>
              <a:t>i</a:t>
            </a:r>
            <a:r>
              <a:rPr lang="en-US" sz="2200" b="1" dirty="0">
                <a:latin typeface="Calibri" panose="020F0502020204030204" pitchFamily="34" charset="0"/>
                <a:cs typeface="Calibri" panose="020F0502020204030204" pitchFamily="34" charset="0"/>
              </a:rPr>
              <a:t>)</a:t>
            </a:r>
            <a:r>
              <a:rPr lang="en-US" sz="2200" dirty="0">
                <a:latin typeface="Calibri" panose="020F0502020204030204" pitchFamily="34" charset="0"/>
                <a:cs typeface="Calibri" panose="020F0502020204030204" pitchFamily="34" charset="0"/>
              </a:rPr>
              <a:t> Became manifest either during active military, naval, or air service in the Southwest Asia theater of operations, or to a degree of 10 percent or more not later than December 31, 2021; and</a:t>
            </a:r>
          </a:p>
          <a:p>
            <a:pPr marL="685800" lvl="2" indent="0">
              <a:buNone/>
            </a:pPr>
            <a:r>
              <a:rPr lang="en-US" sz="2200" b="1" dirty="0">
                <a:latin typeface="Calibri" panose="020F0502020204030204" pitchFamily="34" charset="0"/>
                <a:cs typeface="Calibri" panose="020F0502020204030204" pitchFamily="34" charset="0"/>
              </a:rPr>
              <a:t>(ii)</a:t>
            </a:r>
            <a:r>
              <a:rPr lang="en-US" sz="2200" dirty="0">
                <a:latin typeface="Calibri" panose="020F0502020204030204" pitchFamily="34" charset="0"/>
                <a:cs typeface="Calibri" panose="020F0502020204030204" pitchFamily="34" charset="0"/>
              </a:rPr>
              <a:t> By history, physical examination, and laboratory tests cannot be attributed to any known clinical diagnosis.</a:t>
            </a:r>
          </a:p>
          <a:p>
            <a:pPr marL="342900" lvl="1" indent="0">
              <a:buNone/>
            </a:pPr>
            <a:r>
              <a:rPr lang="en-US" sz="2600" b="1" dirty="0">
                <a:latin typeface="Calibri" panose="020F0502020204030204" pitchFamily="34" charset="0"/>
                <a:cs typeface="Calibri" panose="020F0502020204030204" pitchFamily="34" charset="0"/>
              </a:rPr>
              <a:t>(2)</a:t>
            </a:r>
            <a:endParaRPr lang="en-US" sz="2600" dirty="0">
              <a:latin typeface="Calibri" panose="020F0502020204030204" pitchFamily="34" charset="0"/>
              <a:cs typeface="Calibri" panose="020F0502020204030204" pitchFamily="34" charset="0"/>
            </a:endParaRPr>
          </a:p>
          <a:p>
            <a:pPr marL="685800" lvl="2" indent="0">
              <a:buNone/>
            </a:pPr>
            <a:r>
              <a:rPr lang="en-US" sz="2200" b="1" dirty="0">
                <a:latin typeface="Calibri" panose="020F0502020204030204" pitchFamily="34" charset="0"/>
                <a:cs typeface="Calibri" panose="020F0502020204030204" pitchFamily="34" charset="0"/>
              </a:rPr>
              <a:t>(</a:t>
            </a:r>
            <a:r>
              <a:rPr lang="en-US" sz="2200" b="1" dirty="0" err="1">
                <a:latin typeface="Calibri" panose="020F0502020204030204" pitchFamily="34" charset="0"/>
                <a:cs typeface="Calibri" panose="020F0502020204030204" pitchFamily="34" charset="0"/>
              </a:rPr>
              <a:t>i</a:t>
            </a:r>
            <a:r>
              <a:rPr lang="en-US" sz="2200" b="1" dirty="0">
                <a:latin typeface="Calibri" panose="020F0502020204030204" pitchFamily="34" charset="0"/>
                <a:cs typeface="Calibri" panose="020F0502020204030204" pitchFamily="34" charset="0"/>
              </a:rPr>
              <a:t>)</a:t>
            </a:r>
            <a:r>
              <a:rPr lang="en-US" sz="2200" dirty="0">
                <a:latin typeface="Calibri" panose="020F0502020204030204" pitchFamily="34" charset="0"/>
                <a:cs typeface="Calibri" panose="020F0502020204030204" pitchFamily="34" charset="0"/>
              </a:rPr>
              <a:t> For purposes of this section, a </a:t>
            </a:r>
            <a:r>
              <a:rPr lang="en-US" sz="2200" b="1" i="1" dirty="0">
                <a:latin typeface="Calibri" panose="020F0502020204030204" pitchFamily="34" charset="0"/>
                <a:cs typeface="Calibri" panose="020F0502020204030204" pitchFamily="34" charset="0"/>
              </a:rPr>
              <a:t>qualifying chronic disability</a:t>
            </a:r>
            <a:r>
              <a:rPr lang="en-US" sz="2200" dirty="0">
                <a:latin typeface="Calibri" panose="020F0502020204030204" pitchFamily="34" charset="0"/>
                <a:cs typeface="Calibri" panose="020F0502020204030204" pitchFamily="34" charset="0"/>
              </a:rPr>
              <a:t> means a chronic disability resulting from any of the following (or any combination of the following):</a:t>
            </a:r>
          </a:p>
          <a:p>
            <a:pPr marL="1028700" lvl="3" indent="0">
              <a:buNone/>
            </a:pPr>
            <a:r>
              <a:rPr lang="en-US" sz="1900" b="1" dirty="0">
                <a:latin typeface="Calibri" panose="020F0502020204030204" pitchFamily="34" charset="0"/>
                <a:cs typeface="Calibri" panose="020F0502020204030204" pitchFamily="34" charset="0"/>
              </a:rPr>
              <a:t>(A)</a:t>
            </a:r>
            <a:r>
              <a:rPr lang="en-US" sz="1900" dirty="0">
                <a:latin typeface="Calibri" panose="020F0502020204030204" pitchFamily="34" charset="0"/>
                <a:cs typeface="Calibri" panose="020F0502020204030204" pitchFamily="34" charset="0"/>
              </a:rPr>
              <a:t> An undiagnosed illness;</a:t>
            </a:r>
          </a:p>
          <a:p>
            <a:pPr marL="1028700" lvl="3" indent="0">
              <a:buNone/>
            </a:pPr>
            <a:r>
              <a:rPr lang="en-US" sz="1900" b="1" dirty="0">
                <a:latin typeface="Calibri" panose="020F0502020204030204" pitchFamily="34" charset="0"/>
                <a:cs typeface="Calibri" panose="020F0502020204030204" pitchFamily="34" charset="0"/>
              </a:rPr>
              <a:t>(B)</a:t>
            </a:r>
            <a:r>
              <a:rPr lang="en-US" sz="1900" dirty="0">
                <a:latin typeface="Calibri" panose="020F0502020204030204" pitchFamily="34" charset="0"/>
                <a:cs typeface="Calibri" panose="020F0502020204030204" pitchFamily="34" charset="0"/>
              </a:rPr>
              <a:t> A medically unexplained chronic </a:t>
            </a:r>
            <a:r>
              <a:rPr lang="en-US" sz="1900" dirty="0" err="1">
                <a:latin typeface="Calibri" panose="020F0502020204030204" pitchFamily="34" charset="0"/>
                <a:cs typeface="Calibri" panose="020F0502020204030204" pitchFamily="34" charset="0"/>
              </a:rPr>
              <a:t>multisymptom</a:t>
            </a:r>
            <a:r>
              <a:rPr lang="en-US" sz="1900" dirty="0">
                <a:latin typeface="Calibri" panose="020F0502020204030204" pitchFamily="34" charset="0"/>
                <a:cs typeface="Calibri" panose="020F0502020204030204" pitchFamily="34" charset="0"/>
              </a:rPr>
              <a:t> illness that is defined by a cluster of signs or symptoms, such as:</a:t>
            </a:r>
          </a:p>
          <a:p>
            <a:pPr marL="1371600" lvl="4" indent="0">
              <a:buNone/>
            </a:pPr>
            <a:r>
              <a:rPr lang="en-US" sz="1900" b="1" i="1" dirty="0">
                <a:latin typeface="Calibri" panose="020F0502020204030204" pitchFamily="34" charset="0"/>
                <a:cs typeface="Calibri" panose="020F0502020204030204" pitchFamily="34" charset="0"/>
              </a:rPr>
              <a:t>(1)</a:t>
            </a:r>
            <a:r>
              <a:rPr lang="en-US" sz="1900" dirty="0">
                <a:latin typeface="Calibri" panose="020F0502020204030204" pitchFamily="34" charset="0"/>
                <a:cs typeface="Calibri" panose="020F0502020204030204" pitchFamily="34" charset="0"/>
              </a:rPr>
              <a:t> Chronic fatigue syndrome;</a:t>
            </a:r>
          </a:p>
          <a:p>
            <a:pPr marL="1371600" lvl="4" indent="0">
              <a:buNone/>
            </a:pPr>
            <a:r>
              <a:rPr lang="en-US" sz="1900" b="1" i="1" dirty="0">
                <a:latin typeface="Calibri" panose="020F0502020204030204" pitchFamily="34" charset="0"/>
                <a:cs typeface="Calibri" panose="020F0502020204030204" pitchFamily="34" charset="0"/>
              </a:rPr>
              <a:t>(2)</a:t>
            </a:r>
            <a:r>
              <a:rPr lang="en-US" sz="1900" dirty="0">
                <a:latin typeface="Calibri" panose="020F0502020204030204" pitchFamily="34" charset="0"/>
                <a:cs typeface="Calibri" panose="020F0502020204030204" pitchFamily="34" charset="0"/>
              </a:rPr>
              <a:t> Fibromyalgia;</a:t>
            </a:r>
          </a:p>
          <a:p>
            <a:pPr marL="1371600" lvl="4" indent="0">
              <a:buNone/>
            </a:pPr>
            <a:r>
              <a:rPr lang="en-US" sz="1900" b="1" i="1" dirty="0">
                <a:latin typeface="Calibri" panose="020F0502020204030204" pitchFamily="34" charset="0"/>
                <a:cs typeface="Calibri" panose="020F0502020204030204" pitchFamily="34" charset="0"/>
              </a:rPr>
              <a:t>(3)</a:t>
            </a:r>
            <a:r>
              <a:rPr lang="en-US" sz="1900" dirty="0">
                <a:latin typeface="Calibri" panose="020F0502020204030204" pitchFamily="34" charset="0"/>
                <a:cs typeface="Calibri" panose="020F0502020204030204" pitchFamily="34" charset="0"/>
              </a:rPr>
              <a:t> Functional gastrointestinal disorders (excluding structural gastrointestinal diseases).</a:t>
            </a:r>
          </a:p>
          <a:p>
            <a:endParaRPr lang="en-US" dirty="0"/>
          </a:p>
        </p:txBody>
      </p:sp>
    </p:spTree>
    <p:extLst>
      <p:ext uri="{BB962C8B-B14F-4D97-AF65-F5344CB8AC3E}">
        <p14:creationId xmlns:p14="http://schemas.microsoft.com/office/powerpoint/2010/main" val="834661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p:txBody>
          <a:bodyPr>
            <a:normAutofit/>
          </a:bodyPr>
          <a:lstStyle/>
          <a:p>
            <a:pPr algn="ctr"/>
            <a:r>
              <a:rPr lang="en-US" sz="4800" b="0" i="1" dirty="0">
                <a:latin typeface="+mn-lt"/>
              </a:rPr>
              <a:t>Cox v. McDonald</a:t>
            </a:r>
            <a:r>
              <a:rPr lang="en-US" sz="4800" b="0" dirty="0">
                <a:latin typeface="+mn-lt"/>
              </a:rPr>
              <a:t>, 28 Vet. App. 318 (2016)</a:t>
            </a:r>
            <a:endParaRPr lang="en-US" sz="4800" dirty="0">
              <a:latin typeface="+mn-lt"/>
            </a:endParaRPr>
          </a:p>
        </p:txBody>
      </p:sp>
      <p:sp>
        <p:nvSpPr>
          <p:cNvPr id="8" name="Content Placeholder 7">
            <a:extLst>
              <a:ext uri="{FF2B5EF4-FFF2-40B4-BE49-F238E27FC236}">
                <a16:creationId xmlns:a16="http://schemas.microsoft.com/office/drawing/2014/main" id="{075BC326-F575-3D4E-8735-3FA6BD709D6D}"/>
              </a:ext>
            </a:extLst>
          </p:cNvPr>
          <p:cNvSpPr>
            <a:spLocks noGrp="1"/>
          </p:cNvSpPr>
          <p:nvPr>
            <p:ph sz="half" idx="2"/>
          </p:nvPr>
        </p:nvSpPr>
        <p:spPr>
          <a:xfrm>
            <a:off x="839789" y="1791010"/>
            <a:ext cx="5157787" cy="4398654"/>
          </a:xfrm>
        </p:spPr>
        <p:txBody>
          <a:bodyPr>
            <a:normAutofit/>
          </a:bodyPr>
          <a:lstStyle/>
          <a:p>
            <a:r>
              <a:rPr lang="en-US" sz="3200" dirty="0">
                <a:latin typeface="Calibri" panose="020F0502020204030204" pitchFamily="34" charset="0"/>
                <a:cs typeface="Calibri" panose="020F0502020204030204" pitchFamily="34" charset="0"/>
              </a:rPr>
              <a:t>2007–2010: </a:t>
            </a:r>
          </a:p>
          <a:p>
            <a:pPr lvl="1"/>
            <a:r>
              <a:rPr lang="en-US" sz="2000" dirty="0">
                <a:latin typeface="Calibri" panose="020F0502020204030204" pitchFamily="34" charset="0"/>
                <a:cs typeface="Calibri" panose="020F0502020204030204" pitchFamily="34" charset="0"/>
              </a:rPr>
              <a:t>Service in Army</a:t>
            </a:r>
          </a:p>
          <a:p>
            <a:pPr lvl="1"/>
            <a:r>
              <a:rPr lang="en-US" sz="2000" dirty="0">
                <a:latin typeface="Calibri" panose="020F0502020204030204" pitchFamily="34" charset="0"/>
                <a:cs typeface="Calibri" panose="020F0502020204030204" pitchFamily="34" charset="0"/>
              </a:rPr>
              <a:t>including service in Afghanistan </a:t>
            </a:r>
          </a:p>
          <a:p>
            <a:r>
              <a:rPr lang="en-US" sz="3200" dirty="0">
                <a:latin typeface="Calibri" panose="020F0502020204030204" pitchFamily="34" charset="0"/>
                <a:cs typeface="Calibri" panose="020F0502020204030204" pitchFamily="34" charset="0"/>
              </a:rPr>
              <a:t>2010:</a:t>
            </a:r>
          </a:p>
          <a:p>
            <a:pPr lvl="1"/>
            <a:r>
              <a:rPr lang="en-US" sz="2400" dirty="0">
                <a:latin typeface="Calibri" panose="020F0502020204030204" pitchFamily="34" charset="0"/>
                <a:cs typeface="Calibri" panose="020F0502020204030204" pitchFamily="34" charset="0"/>
              </a:rPr>
              <a:t>Claim for knee and back pain</a:t>
            </a:r>
          </a:p>
          <a:p>
            <a:pPr lvl="2"/>
            <a:r>
              <a:rPr lang="en-US" sz="1800" dirty="0">
                <a:latin typeface="Calibri" panose="020F0502020204030204" pitchFamily="34" charset="0"/>
                <a:cs typeface="Calibri" panose="020F0502020204030204" pitchFamily="34" charset="0"/>
              </a:rPr>
              <a:t>(while in Afghanistan, he began to experience pain in both his back and knees)</a:t>
            </a:r>
          </a:p>
          <a:p>
            <a:pPr lvl="1"/>
            <a:endParaRPr lang="en-US" sz="1700" dirty="0">
              <a:latin typeface="Calibri" panose="020F0502020204030204" pitchFamily="34" charset="0"/>
              <a:cs typeface="Calibri" panose="020F0502020204030204" pitchFamily="34" charset="0"/>
            </a:endParaRPr>
          </a:p>
          <a:p>
            <a:pPr marL="342900" lvl="1" indent="0">
              <a:buNone/>
            </a:pPr>
            <a:br>
              <a:rPr lang="en-US" sz="1500" dirty="0">
                <a:latin typeface="Calibri" panose="020F0502020204030204" pitchFamily="34" charset="0"/>
                <a:cs typeface="Calibri" panose="020F0502020204030204" pitchFamily="34" charset="0"/>
              </a:rPr>
            </a:br>
            <a:br>
              <a:rPr lang="en-US" sz="1500" dirty="0">
                <a:latin typeface="Calibri" panose="020F0502020204030204" pitchFamily="34" charset="0"/>
                <a:cs typeface="Calibri" panose="020F0502020204030204" pitchFamily="34" charset="0"/>
              </a:rPr>
            </a:br>
            <a:endParaRPr lang="en-US" sz="1300" dirty="0">
              <a:latin typeface="Calibri" panose="020F0502020204030204" pitchFamily="34" charset="0"/>
              <a:cs typeface="Calibri" panose="020F0502020204030204" pitchFamily="34" charset="0"/>
            </a:endParaRPr>
          </a:p>
        </p:txBody>
      </p:sp>
      <p:sp>
        <p:nvSpPr>
          <p:cNvPr id="10" name="Content Placeholder 9">
            <a:extLst>
              <a:ext uri="{FF2B5EF4-FFF2-40B4-BE49-F238E27FC236}">
                <a16:creationId xmlns:a16="http://schemas.microsoft.com/office/drawing/2014/main" id="{9D164207-14E0-1A4A-85D4-455F3CF70CEC}"/>
              </a:ext>
            </a:extLst>
          </p:cNvPr>
          <p:cNvSpPr>
            <a:spLocks noGrp="1"/>
          </p:cNvSpPr>
          <p:nvPr>
            <p:ph sz="quarter" idx="4"/>
          </p:nvPr>
        </p:nvSpPr>
        <p:spPr>
          <a:xfrm>
            <a:off x="6169023" y="2148043"/>
            <a:ext cx="5183188" cy="1457799"/>
          </a:xfrm>
        </p:spPr>
        <p:txBody>
          <a:bodyPr>
            <a:normAutofit/>
          </a:bodyPr>
          <a:lstStyle/>
          <a:p>
            <a:r>
              <a:rPr lang="en-US" sz="2000" dirty="0">
                <a:latin typeface="Calibri" panose="020F0502020204030204" pitchFamily="34" charset="0"/>
                <a:cs typeface="Calibri" panose="020F0502020204030204" pitchFamily="34" charset="0"/>
              </a:rPr>
              <a:t>BVA Denied claim</a:t>
            </a:r>
          </a:p>
          <a:p>
            <a:pPr lvl="1"/>
            <a:r>
              <a:rPr lang="en-US" sz="2000" dirty="0">
                <a:latin typeface="Calibri" panose="020F0502020204030204" pitchFamily="34" charset="0"/>
                <a:cs typeface="Calibri" panose="020F0502020204030204" pitchFamily="34" charset="0"/>
              </a:rPr>
              <a:t>Said no competent medical evidence to establish “nexus”</a:t>
            </a:r>
          </a:p>
          <a:p>
            <a:pPr lvl="1"/>
            <a:endParaRPr lang="en-US" sz="1500" dirty="0">
              <a:latin typeface="Calibri" panose="020F0502020204030204" pitchFamily="34" charset="0"/>
              <a:cs typeface="Calibri" panose="020F0502020204030204" pitchFamily="34" charset="0"/>
            </a:endParaRPr>
          </a:p>
          <a:p>
            <a:pPr lvl="1"/>
            <a:endParaRPr lang="en-US" sz="1500" dirty="0">
              <a:latin typeface="Calibri" panose="020F0502020204030204" pitchFamily="34" charset="0"/>
              <a:cs typeface="Calibri" panose="020F0502020204030204" pitchFamily="34" charset="0"/>
            </a:endParaRPr>
          </a:p>
        </p:txBody>
      </p:sp>
      <p:sp>
        <p:nvSpPr>
          <p:cNvPr id="11" name="Content Placeholder 9">
            <a:extLst>
              <a:ext uri="{FF2B5EF4-FFF2-40B4-BE49-F238E27FC236}">
                <a16:creationId xmlns:a16="http://schemas.microsoft.com/office/drawing/2014/main" id="{1524996B-3BD4-FF46-8C55-34CCE09B1D3F}"/>
              </a:ext>
            </a:extLst>
          </p:cNvPr>
          <p:cNvSpPr txBox="1">
            <a:spLocks/>
          </p:cNvSpPr>
          <p:nvPr/>
        </p:nvSpPr>
        <p:spPr>
          <a:xfrm>
            <a:off x="6340470" y="3605842"/>
            <a:ext cx="5183188" cy="2118373"/>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Arial" panose="020B0604020202020204" pitchFamily="34" charset="0"/>
                <a:ea typeface="+mn-ea"/>
                <a:cs typeface="Arial" panose="020B0604020202020204" pitchFamily="34" charset="0"/>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Arial" panose="020B0604020202020204" pitchFamily="34" charset="0"/>
                <a:ea typeface="+mn-ea"/>
                <a:cs typeface="Arial" panose="020B0604020202020204" pitchFamily="34" charset="0"/>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Arial" panose="020B0604020202020204" pitchFamily="34" charset="0"/>
                <a:ea typeface="+mn-ea"/>
                <a:cs typeface="Arial" panose="020B0604020202020204" pitchFamily="34" charset="0"/>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None/>
            </a:pPr>
            <a:r>
              <a:rPr lang="en-US" sz="2800" b="1" dirty="0">
                <a:latin typeface="Calibri" panose="020F0502020204030204" pitchFamily="34" charset="0"/>
                <a:cs typeface="Calibri" panose="020F0502020204030204" pitchFamily="34" charset="0"/>
              </a:rPr>
              <a:t>Mr. Cox Appeals</a:t>
            </a:r>
          </a:p>
          <a:p>
            <a:pPr lvl="1"/>
            <a:r>
              <a:rPr lang="en-US" sz="2000" dirty="0">
                <a:latin typeface="+mn-lt"/>
                <a:cs typeface="Calibri" panose="020F0502020204030204" pitchFamily="34" charset="0"/>
              </a:rPr>
              <a:t>BVA failed to consider presumptive-service connection; and </a:t>
            </a:r>
            <a:r>
              <a:rPr lang="en-US" sz="2000" dirty="0">
                <a:latin typeface="Calibri" panose="020F0502020204030204" pitchFamily="34" charset="0"/>
                <a:cs typeface="Calibri" panose="020F0502020204030204" pitchFamily="34" charset="0"/>
              </a:rPr>
              <a:t>thus, lay evidence would be sufficient (</a:t>
            </a:r>
            <a:r>
              <a:rPr lang="en-US" sz="2000" i="1" dirty="0">
                <a:latin typeface="Calibri" panose="020F0502020204030204" pitchFamily="34" charset="0"/>
                <a:cs typeface="Calibri" panose="020F0502020204030204" pitchFamily="34" charset="0"/>
              </a:rPr>
              <a:t>Gutierrez</a:t>
            </a:r>
            <a:r>
              <a:rPr lang="en-US" sz="2000" dirty="0">
                <a:latin typeface="Calibri" panose="020F0502020204030204" pitchFamily="34" charset="0"/>
                <a:cs typeface="Calibri" panose="020F0502020204030204" pitchFamily="34" charset="0"/>
              </a:rPr>
              <a:t>))</a:t>
            </a:r>
            <a:endParaRPr lang="en-US" sz="2000" dirty="0">
              <a:latin typeface="+mn-lt"/>
              <a:cs typeface="Calibri" panose="020F0502020204030204" pitchFamily="34" charset="0"/>
            </a:endParaRPr>
          </a:p>
          <a:p>
            <a:pPr marL="342900" lvl="1" indent="0">
              <a:buNone/>
            </a:pPr>
            <a:endParaRPr lang="en-US" sz="15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8470915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8" y="365130"/>
            <a:ext cx="10515600" cy="972604"/>
          </a:xfrm>
        </p:spPr>
        <p:txBody>
          <a:bodyPr>
            <a:normAutofit/>
          </a:bodyPr>
          <a:lstStyle/>
          <a:p>
            <a:pPr algn="ctr"/>
            <a:r>
              <a:rPr lang="en-US" sz="3600" b="0" i="1" dirty="0"/>
              <a:t>Cox v. McDonald</a:t>
            </a:r>
            <a:r>
              <a:rPr lang="en-US" sz="3600" b="0" dirty="0"/>
              <a:t>, 28 Vet. App. 318 (2016)</a:t>
            </a:r>
            <a:endParaRPr lang="en-US" sz="3600" dirty="0">
              <a:latin typeface="+mn-lt"/>
            </a:endParaRPr>
          </a:p>
        </p:txBody>
      </p:sp>
      <p:sp>
        <p:nvSpPr>
          <p:cNvPr id="11" name="TextBox 10">
            <a:extLst>
              <a:ext uri="{FF2B5EF4-FFF2-40B4-BE49-F238E27FC236}">
                <a16:creationId xmlns:a16="http://schemas.microsoft.com/office/drawing/2014/main" id="{115FE99E-93DA-D147-A668-F14B8BCBC661}"/>
              </a:ext>
            </a:extLst>
          </p:cNvPr>
          <p:cNvSpPr txBox="1"/>
          <p:nvPr/>
        </p:nvSpPr>
        <p:spPr>
          <a:xfrm>
            <a:off x="1415512" y="1337734"/>
            <a:ext cx="9360976" cy="5447645"/>
          </a:xfrm>
          <a:prstGeom prst="rect">
            <a:avLst/>
          </a:prstGeom>
          <a:noFill/>
        </p:spPr>
        <p:txBody>
          <a:bodyPr wrap="square" rtlCol="0">
            <a:spAutoFit/>
          </a:bodyPr>
          <a:lstStyle/>
          <a:p>
            <a:r>
              <a:rPr lang="en-US" sz="3600" dirty="0"/>
              <a:t>ISSUE: </a:t>
            </a:r>
          </a:p>
          <a:p>
            <a:pPr lvl="1"/>
            <a:r>
              <a:rPr lang="en-US" sz="2800" dirty="0"/>
              <a:t>May service in Afghanistan qualify for the presumptions under 38 U.S.C. 1117?</a:t>
            </a:r>
          </a:p>
          <a:p>
            <a:pPr lvl="1"/>
            <a:endParaRPr lang="en-US" sz="2400" dirty="0"/>
          </a:p>
          <a:p>
            <a:r>
              <a:rPr lang="en-US" sz="3600" dirty="0"/>
              <a:t>HOLDING: </a:t>
            </a:r>
          </a:p>
          <a:p>
            <a:pPr lvl="1"/>
            <a:r>
              <a:rPr lang="en-US" sz="2800" b="1" dirty="0"/>
              <a:t>Afghanistan Veterans are not entitled to Gulf War Presumptions under 38 U.S.C. 1117</a:t>
            </a:r>
          </a:p>
          <a:p>
            <a:pPr lvl="1"/>
            <a:endParaRPr lang="en-US" sz="2000" dirty="0"/>
          </a:p>
          <a:p>
            <a:pPr lvl="1"/>
            <a:endParaRPr lang="en-US" sz="2800" i="1" dirty="0"/>
          </a:p>
          <a:p>
            <a:pPr lvl="1"/>
            <a:endParaRPr lang="en-US" sz="2800" b="1" dirty="0"/>
          </a:p>
          <a:p>
            <a:endParaRPr lang="en-US" sz="3200" dirty="0"/>
          </a:p>
          <a:p>
            <a:pPr lvl="1"/>
            <a:endParaRPr lang="en-US" sz="3200" dirty="0"/>
          </a:p>
        </p:txBody>
      </p:sp>
    </p:spTree>
    <p:extLst>
      <p:ext uri="{BB962C8B-B14F-4D97-AF65-F5344CB8AC3E}">
        <p14:creationId xmlns:p14="http://schemas.microsoft.com/office/powerpoint/2010/main" val="8121231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p:txBody>
          <a:bodyPr>
            <a:normAutofit/>
          </a:bodyPr>
          <a:lstStyle/>
          <a:p>
            <a:pPr algn="ctr"/>
            <a:r>
              <a:rPr lang="nb-NO" sz="4800" b="0" i="1" dirty="0">
                <a:latin typeface="+mn-lt"/>
              </a:rPr>
              <a:t>Gutierrez v. </a:t>
            </a:r>
            <a:r>
              <a:rPr lang="nb-NO" sz="4800" b="0" i="1" dirty="0" err="1">
                <a:latin typeface="+mn-lt"/>
              </a:rPr>
              <a:t>Willkie</a:t>
            </a:r>
            <a:r>
              <a:rPr lang="nb-NO" sz="4800" b="0" dirty="0">
                <a:latin typeface="+mn-lt"/>
              </a:rPr>
              <a:t>, 19 Vet. App. 1 (2004)</a:t>
            </a:r>
            <a:endParaRPr lang="en-US" sz="4800" dirty="0">
              <a:latin typeface="+mn-lt"/>
            </a:endParaRPr>
          </a:p>
        </p:txBody>
      </p:sp>
      <p:sp>
        <p:nvSpPr>
          <p:cNvPr id="8" name="Content Placeholder 7">
            <a:extLst>
              <a:ext uri="{FF2B5EF4-FFF2-40B4-BE49-F238E27FC236}">
                <a16:creationId xmlns:a16="http://schemas.microsoft.com/office/drawing/2014/main" id="{075BC326-F575-3D4E-8735-3FA6BD709D6D}"/>
              </a:ext>
            </a:extLst>
          </p:cNvPr>
          <p:cNvSpPr>
            <a:spLocks noGrp="1"/>
          </p:cNvSpPr>
          <p:nvPr>
            <p:ph sz="half" idx="2"/>
          </p:nvPr>
        </p:nvSpPr>
        <p:spPr>
          <a:xfrm>
            <a:off x="839789" y="1791010"/>
            <a:ext cx="5157787" cy="4398654"/>
          </a:xfrm>
        </p:spPr>
        <p:txBody>
          <a:bodyPr>
            <a:normAutofit/>
          </a:bodyPr>
          <a:lstStyle/>
          <a:p>
            <a:r>
              <a:rPr lang="en-US" sz="2800" dirty="0">
                <a:latin typeface="+mn-lt"/>
              </a:rPr>
              <a:t>1987–1991: </a:t>
            </a:r>
          </a:p>
          <a:p>
            <a:pPr lvl="1"/>
            <a:r>
              <a:rPr lang="en-US" sz="2000" dirty="0">
                <a:latin typeface="+mn-lt"/>
              </a:rPr>
              <a:t>Service in Army</a:t>
            </a:r>
          </a:p>
          <a:p>
            <a:pPr lvl="1"/>
            <a:r>
              <a:rPr lang="en-US" sz="2000" dirty="0">
                <a:latin typeface="+mn-lt"/>
              </a:rPr>
              <a:t>including Persian Gulf War </a:t>
            </a:r>
          </a:p>
          <a:p>
            <a:r>
              <a:rPr lang="en-US" sz="2800" dirty="0">
                <a:latin typeface="+mn-lt"/>
              </a:rPr>
              <a:t>1997: </a:t>
            </a:r>
          </a:p>
          <a:p>
            <a:pPr lvl="1"/>
            <a:r>
              <a:rPr lang="en-US" sz="2000" dirty="0">
                <a:latin typeface="+mn-lt"/>
              </a:rPr>
              <a:t>Gutierrez filed claim for undiagnosed illnesses:</a:t>
            </a:r>
          </a:p>
          <a:p>
            <a:pPr lvl="3"/>
            <a:r>
              <a:rPr lang="en-US" sz="1800" dirty="0">
                <a:latin typeface="+mn-lt"/>
              </a:rPr>
              <a:t>Joint &amp; Muscle Pain</a:t>
            </a:r>
          </a:p>
          <a:p>
            <a:pPr lvl="3"/>
            <a:r>
              <a:rPr lang="en-US" sz="1800" dirty="0">
                <a:latin typeface="+mn-lt"/>
              </a:rPr>
              <a:t>Fatigue</a:t>
            </a:r>
          </a:p>
          <a:p>
            <a:pPr lvl="3"/>
            <a:r>
              <a:rPr lang="en-US" sz="1800" dirty="0">
                <a:latin typeface="+mn-lt"/>
              </a:rPr>
              <a:t>Dizziness</a:t>
            </a:r>
          </a:p>
          <a:p>
            <a:pPr lvl="3"/>
            <a:r>
              <a:rPr lang="en-US" sz="1800" dirty="0">
                <a:latin typeface="+mn-lt"/>
              </a:rPr>
              <a:t>Loss of Concentration </a:t>
            </a:r>
          </a:p>
          <a:p>
            <a:pPr lvl="3"/>
            <a:r>
              <a:rPr lang="en-US" sz="1800" dirty="0">
                <a:latin typeface="+mn-lt"/>
              </a:rPr>
              <a:t>Memory Loss</a:t>
            </a:r>
          </a:p>
          <a:p>
            <a:pPr lvl="3"/>
            <a:r>
              <a:rPr lang="en-US" sz="1800" dirty="0">
                <a:latin typeface="+mn-lt"/>
              </a:rPr>
              <a:t>Decreased Vision</a:t>
            </a:r>
          </a:p>
          <a:p>
            <a:pPr lvl="1"/>
            <a:endParaRPr lang="en-US" sz="1600" dirty="0"/>
          </a:p>
        </p:txBody>
      </p:sp>
      <p:sp>
        <p:nvSpPr>
          <p:cNvPr id="10" name="Content Placeholder 9">
            <a:extLst>
              <a:ext uri="{FF2B5EF4-FFF2-40B4-BE49-F238E27FC236}">
                <a16:creationId xmlns:a16="http://schemas.microsoft.com/office/drawing/2014/main" id="{9D164207-14E0-1A4A-85D4-455F3CF70CEC}"/>
              </a:ext>
            </a:extLst>
          </p:cNvPr>
          <p:cNvSpPr>
            <a:spLocks noGrp="1"/>
          </p:cNvSpPr>
          <p:nvPr>
            <p:ph sz="quarter" idx="4"/>
          </p:nvPr>
        </p:nvSpPr>
        <p:spPr>
          <a:xfrm>
            <a:off x="6169023" y="2018349"/>
            <a:ext cx="5183188" cy="3684588"/>
          </a:xfrm>
        </p:spPr>
        <p:txBody>
          <a:bodyPr>
            <a:normAutofit/>
          </a:bodyPr>
          <a:lstStyle/>
          <a:p>
            <a:r>
              <a:rPr lang="en-US" sz="2800" dirty="0">
                <a:latin typeface="+mn-lt"/>
              </a:rPr>
              <a:t>BVA denies claim </a:t>
            </a:r>
          </a:p>
          <a:p>
            <a:pPr lvl="1"/>
            <a:r>
              <a:rPr lang="en-US" sz="2000" dirty="0">
                <a:latin typeface="+mn-lt"/>
              </a:rPr>
              <a:t>Said no competent evidence of nexus because only evidence was the veteran’s own “evidentiary assertions”</a:t>
            </a:r>
          </a:p>
          <a:p>
            <a:endParaRPr lang="en-US" sz="1800" dirty="0"/>
          </a:p>
        </p:txBody>
      </p:sp>
    </p:spTree>
    <p:extLst>
      <p:ext uri="{BB962C8B-B14F-4D97-AF65-F5344CB8AC3E}">
        <p14:creationId xmlns:p14="http://schemas.microsoft.com/office/powerpoint/2010/main" val="26533000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424AFF7F-CB8A-D14E-B56E-F8DBCA996C81}"/>
              </a:ext>
            </a:extLst>
          </p:cNvPr>
          <p:cNvSpPr>
            <a:spLocks noGrp="1"/>
          </p:cNvSpPr>
          <p:nvPr>
            <p:ph type="title"/>
          </p:nvPr>
        </p:nvSpPr>
        <p:spPr>
          <a:xfrm>
            <a:off x="839788" y="365130"/>
            <a:ext cx="10515600" cy="989538"/>
          </a:xfrm>
        </p:spPr>
        <p:txBody>
          <a:bodyPr>
            <a:normAutofit/>
          </a:bodyPr>
          <a:lstStyle/>
          <a:p>
            <a:pPr algn="ctr"/>
            <a:r>
              <a:rPr lang="nb-NO" sz="4000" b="0" i="1" dirty="0">
                <a:latin typeface="+mn-lt"/>
              </a:rPr>
              <a:t>Gutierrez v. </a:t>
            </a:r>
            <a:r>
              <a:rPr lang="nb-NO" sz="4000" b="0" i="1" dirty="0" err="1">
                <a:latin typeface="+mn-lt"/>
              </a:rPr>
              <a:t>Wilkie</a:t>
            </a:r>
            <a:r>
              <a:rPr lang="nb-NO" sz="4000" b="0" dirty="0">
                <a:latin typeface="+mn-lt"/>
              </a:rPr>
              <a:t>, 19 Vet. App. 1 (2004)</a:t>
            </a:r>
            <a:endParaRPr lang="en-US" sz="4000" dirty="0">
              <a:latin typeface="+mn-lt"/>
            </a:endParaRPr>
          </a:p>
        </p:txBody>
      </p:sp>
      <p:sp>
        <p:nvSpPr>
          <p:cNvPr id="11" name="TextBox 10">
            <a:extLst>
              <a:ext uri="{FF2B5EF4-FFF2-40B4-BE49-F238E27FC236}">
                <a16:creationId xmlns:a16="http://schemas.microsoft.com/office/drawing/2014/main" id="{115FE99E-93DA-D147-A668-F14B8BCBC661}"/>
              </a:ext>
            </a:extLst>
          </p:cNvPr>
          <p:cNvSpPr txBox="1"/>
          <p:nvPr/>
        </p:nvSpPr>
        <p:spPr>
          <a:xfrm>
            <a:off x="1415512" y="1354668"/>
            <a:ext cx="9360976" cy="4401205"/>
          </a:xfrm>
          <a:prstGeom prst="rect">
            <a:avLst/>
          </a:prstGeom>
          <a:noFill/>
        </p:spPr>
        <p:txBody>
          <a:bodyPr wrap="square" rtlCol="0">
            <a:spAutoFit/>
          </a:bodyPr>
          <a:lstStyle/>
          <a:p>
            <a:r>
              <a:rPr lang="en-US" sz="2400" dirty="0"/>
              <a:t>ISSUE:</a:t>
            </a:r>
          </a:p>
          <a:p>
            <a:pPr lvl="1"/>
            <a:r>
              <a:rPr lang="en-US" sz="2400" dirty="0"/>
              <a:t>For a disability to warrant presumptive service connection under 38 U.S.C. § 1117, must the veteran show objective medical evidence or is lay evidence (veteran’s own statements, family members, friends) sufficient?</a:t>
            </a:r>
          </a:p>
          <a:p>
            <a:endParaRPr lang="en-US" sz="2400" dirty="0"/>
          </a:p>
          <a:p>
            <a:r>
              <a:rPr lang="en-US" sz="2400" dirty="0"/>
              <a:t>HOLDING: </a:t>
            </a:r>
          </a:p>
          <a:p>
            <a:pPr lvl="1"/>
            <a:r>
              <a:rPr lang="en-US" sz="2400" b="1" dirty="0"/>
              <a:t>Objective medical evidence is not required for § 1117 presumptive service-connection – lay evidence is sufficient.  </a:t>
            </a:r>
          </a:p>
          <a:p>
            <a:endParaRPr lang="en-US" sz="3200" dirty="0"/>
          </a:p>
          <a:p>
            <a:pPr lvl="1"/>
            <a:endParaRPr lang="en-US" sz="3200" dirty="0"/>
          </a:p>
        </p:txBody>
      </p:sp>
    </p:spTree>
    <p:extLst>
      <p:ext uri="{BB962C8B-B14F-4D97-AF65-F5344CB8AC3E}">
        <p14:creationId xmlns:p14="http://schemas.microsoft.com/office/powerpoint/2010/main" val="5341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FDFE2-AD26-FF44-868D-06143C21E2B2}"/>
              </a:ext>
            </a:extLst>
          </p:cNvPr>
          <p:cNvSpPr>
            <a:spLocks noGrp="1"/>
          </p:cNvSpPr>
          <p:nvPr>
            <p:ph type="title"/>
          </p:nvPr>
        </p:nvSpPr>
        <p:spPr/>
        <p:txBody>
          <a:bodyPr>
            <a:normAutofit/>
          </a:bodyPr>
          <a:lstStyle/>
          <a:p>
            <a:pPr algn="ctr"/>
            <a:r>
              <a:rPr lang="en-US" sz="4000" b="0" i="1" dirty="0">
                <a:latin typeface="+mn-lt"/>
              </a:rPr>
              <a:t>Joyner v. McDonald</a:t>
            </a:r>
            <a:r>
              <a:rPr lang="en-US" sz="4000" b="0" dirty="0">
                <a:latin typeface="+mn-lt"/>
              </a:rPr>
              <a:t>, 766 F.3d 1393 (Fed. Cir. 2014)</a:t>
            </a:r>
            <a:endParaRPr lang="en-US" sz="4000" b="0" i="1" dirty="0">
              <a:latin typeface="+mn-lt"/>
            </a:endParaRPr>
          </a:p>
        </p:txBody>
      </p:sp>
      <p:sp>
        <p:nvSpPr>
          <p:cNvPr id="4" name="Content Placeholder 3">
            <a:extLst>
              <a:ext uri="{FF2B5EF4-FFF2-40B4-BE49-F238E27FC236}">
                <a16:creationId xmlns:a16="http://schemas.microsoft.com/office/drawing/2014/main" id="{263F3E97-4AA9-2447-BF7B-43B326577A4E}"/>
              </a:ext>
            </a:extLst>
          </p:cNvPr>
          <p:cNvSpPr>
            <a:spLocks noGrp="1"/>
          </p:cNvSpPr>
          <p:nvPr>
            <p:ph sz="half" idx="2"/>
          </p:nvPr>
        </p:nvSpPr>
        <p:spPr>
          <a:xfrm>
            <a:off x="839788" y="1899594"/>
            <a:ext cx="5157787" cy="3684588"/>
          </a:xfrm>
        </p:spPr>
        <p:txBody>
          <a:bodyPr>
            <a:normAutofit/>
          </a:bodyPr>
          <a:lstStyle/>
          <a:p>
            <a:r>
              <a:rPr lang="en-US" sz="2700" dirty="0"/>
              <a:t>Marine - served in Persian Gulf War</a:t>
            </a:r>
          </a:p>
          <a:p>
            <a:pPr lvl="1"/>
            <a:r>
              <a:rPr lang="en-US" sz="2100" dirty="0">
                <a:latin typeface="+mn-lt"/>
              </a:rPr>
              <a:t>Filed claim for neck pain (and other disabilities)</a:t>
            </a:r>
          </a:p>
        </p:txBody>
      </p:sp>
      <p:sp>
        <p:nvSpPr>
          <p:cNvPr id="6" name="Content Placeholder 5">
            <a:extLst>
              <a:ext uri="{FF2B5EF4-FFF2-40B4-BE49-F238E27FC236}">
                <a16:creationId xmlns:a16="http://schemas.microsoft.com/office/drawing/2014/main" id="{7F6F6652-BB72-3340-B734-F900796A521D}"/>
              </a:ext>
            </a:extLst>
          </p:cNvPr>
          <p:cNvSpPr>
            <a:spLocks noGrp="1"/>
          </p:cNvSpPr>
          <p:nvPr>
            <p:ph sz="quarter" idx="4"/>
          </p:nvPr>
        </p:nvSpPr>
        <p:spPr>
          <a:xfrm>
            <a:off x="6169023" y="2093119"/>
            <a:ext cx="5183188" cy="3684588"/>
          </a:xfrm>
        </p:spPr>
        <p:txBody>
          <a:bodyPr>
            <a:normAutofit/>
          </a:bodyPr>
          <a:lstStyle/>
          <a:p>
            <a:r>
              <a:rPr lang="en-US" sz="3200" dirty="0">
                <a:latin typeface="+mn-lt"/>
              </a:rPr>
              <a:t>BVA Denied claim</a:t>
            </a:r>
          </a:p>
          <a:p>
            <a:pPr lvl="1"/>
            <a:r>
              <a:rPr lang="en-US" sz="2400" dirty="0">
                <a:latin typeface="+mn-lt"/>
              </a:rPr>
              <a:t>finding no “diagnosed” neck condition</a:t>
            </a:r>
          </a:p>
        </p:txBody>
      </p:sp>
    </p:spTree>
    <p:extLst>
      <p:ext uri="{BB962C8B-B14F-4D97-AF65-F5344CB8AC3E}">
        <p14:creationId xmlns:p14="http://schemas.microsoft.com/office/powerpoint/2010/main" val="354337054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700AE-DB9B-3D45-AF7A-B99E0B2296BA}"/>
              </a:ext>
            </a:extLst>
          </p:cNvPr>
          <p:cNvSpPr>
            <a:spLocks noGrp="1"/>
          </p:cNvSpPr>
          <p:nvPr>
            <p:ph type="title"/>
          </p:nvPr>
        </p:nvSpPr>
        <p:spPr/>
        <p:txBody>
          <a:bodyPr>
            <a:normAutofit/>
          </a:bodyPr>
          <a:lstStyle/>
          <a:p>
            <a:pPr algn="ctr"/>
            <a:r>
              <a:rPr lang="en-US" sz="3600" b="0" i="1" dirty="0">
                <a:latin typeface="Calibri" panose="020F0502020204030204" pitchFamily="34" charset="0"/>
                <a:cs typeface="Calibri" panose="020F0502020204030204" pitchFamily="34" charset="0"/>
              </a:rPr>
              <a:t>Joyner v. McDonald</a:t>
            </a:r>
            <a:r>
              <a:rPr lang="en-US" sz="3600" b="0" dirty="0">
                <a:latin typeface="Calibri" panose="020F0502020204030204" pitchFamily="34" charset="0"/>
                <a:cs typeface="Calibri" panose="020F0502020204030204" pitchFamily="34" charset="0"/>
              </a:rPr>
              <a:t>, 766 F.3d 1393 (Fed. Cir. 2014)</a:t>
            </a:r>
            <a:endParaRPr lang="en-US" sz="3200" dirty="0">
              <a:latin typeface="Calibri" panose="020F0502020204030204" pitchFamily="34" charset="0"/>
              <a:cs typeface="Calibri" panose="020F0502020204030204" pitchFamily="34" charset="0"/>
            </a:endParaRPr>
          </a:p>
        </p:txBody>
      </p:sp>
      <p:sp>
        <p:nvSpPr>
          <p:cNvPr id="7" name="Content Placeholder 6">
            <a:extLst>
              <a:ext uri="{FF2B5EF4-FFF2-40B4-BE49-F238E27FC236}">
                <a16:creationId xmlns:a16="http://schemas.microsoft.com/office/drawing/2014/main" id="{4A641BB5-E420-7949-8E0A-4F1ED2D0AC3F}"/>
              </a:ext>
            </a:extLst>
          </p:cNvPr>
          <p:cNvSpPr>
            <a:spLocks noGrp="1"/>
          </p:cNvSpPr>
          <p:nvPr>
            <p:ph idx="1"/>
          </p:nvPr>
        </p:nvSpPr>
        <p:spPr/>
        <p:txBody>
          <a:bodyPr>
            <a:normAutofit/>
          </a:bodyPr>
          <a:lstStyle/>
          <a:p>
            <a:pPr marL="0" indent="0">
              <a:buNone/>
            </a:pPr>
            <a:r>
              <a:rPr lang="en-US" sz="2400" dirty="0">
                <a:latin typeface="Calibri" panose="020F0502020204030204" pitchFamily="34" charset="0"/>
                <a:cs typeface="Calibri" panose="020F0502020204030204" pitchFamily="34" charset="0"/>
              </a:rPr>
              <a:t>ISSUE: </a:t>
            </a:r>
          </a:p>
          <a:p>
            <a:pPr marL="342900" lvl="1" indent="0">
              <a:buNone/>
            </a:pPr>
            <a:r>
              <a:rPr lang="en-US" sz="2100" dirty="0">
                <a:latin typeface="Calibri" panose="020F0502020204030204" pitchFamily="34" charset="0"/>
                <a:cs typeface="Calibri" panose="020F0502020204030204" pitchFamily="34" charset="0"/>
              </a:rPr>
              <a:t>Does pain (e.g. muscle/joint pain) qualify as an undiagnosed illness under 38 U.S.C. 1118(a)?</a:t>
            </a:r>
          </a:p>
          <a:p>
            <a:pPr lvl="1"/>
            <a:endParaRPr lang="en-US" sz="2100" dirty="0">
              <a:latin typeface="Calibri" panose="020F0502020204030204" pitchFamily="34" charset="0"/>
              <a:cs typeface="Calibri" panose="020F0502020204030204" pitchFamily="34" charset="0"/>
            </a:endParaRPr>
          </a:p>
          <a:p>
            <a:pPr marL="342900" lvl="1" indent="0">
              <a:buNone/>
            </a:pPr>
            <a:r>
              <a:rPr lang="en-US" sz="2100" dirty="0">
                <a:latin typeface="Calibri" panose="020F0502020204030204" pitchFamily="34" charset="0"/>
                <a:cs typeface="Calibri" panose="020F0502020204030204" pitchFamily="34" charset="0"/>
              </a:rPr>
              <a:t>Does an “undiagnosed illness” require a doctor to rule out all possible medical diagnoses?</a:t>
            </a:r>
          </a:p>
          <a:p>
            <a:endParaRPr lang="en-US" sz="2400" dirty="0">
              <a:latin typeface="Calibri" panose="020F0502020204030204" pitchFamily="34" charset="0"/>
              <a:cs typeface="Calibri" panose="020F0502020204030204" pitchFamily="34" charset="0"/>
            </a:endParaRPr>
          </a:p>
          <a:p>
            <a:pPr marL="0" indent="0">
              <a:buNone/>
            </a:pPr>
            <a:r>
              <a:rPr lang="en-US" sz="2400" dirty="0">
                <a:latin typeface="Calibri" panose="020F0502020204030204" pitchFamily="34" charset="0"/>
                <a:cs typeface="Calibri" panose="020F0502020204030204" pitchFamily="34" charset="0"/>
              </a:rPr>
              <a:t>HOLDINGS:</a:t>
            </a:r>
          </a:p>
          <a:p>
            <a:pPr marL="342900" lvl="1" indent="0">
              <a:buNone/>
            </a:pPr>
            <a:r>
              <a:rPr lang="en-US" sz="2100" b="1" dirty="0">
                <a:latin typeface="Calibri" panose="020F0502020204030204" pitchFamily="34" charset="0"/>
                <a:cs typeface="Calibri" panose="020F0502020204030204" pitchFamily="34" charset="0"/>
              </a:rPr>
              <a:t>Yes, pain alone may constitute an undiagnosed illness.</a:t>
            </a:r>
          </a:p>
          <a:p>
            <a:pPr lvl="1"/>
            <a:endParaRPr lang="en-US" sz="2100" b="1" dirty="0">
              <a:latin typeface="Calibri" panose="020F0502020204030204" pitchFamily="34" charset="0"/>
              <a:cs typeface="Calibri" panose="020F0502020204030204" pitchFamily="34" charset="0"/>
            </a:endParaRPr>
          </a:p>
          <a:p>
            <a:pPr marL="342900" lvl="1" indent="0">
              <a:buNone/>
            </a:pPr>
            <a:r>
              <a:rPr lang="en-US" sz="2100" b="1" dirty="0">
                <a:latin typeface="Calibri" panose="020F0502020204030204" pitchFamily="34" charset="0"/>
                <a:cs typeface="Calibri" panose="020F0502020204030204" pitchFamily="34" charset="0"/>
              </a:rPr>
              <a:t>No, a veteran does not have to be subjected to all possible medical testing to rule out all diagnoses before qualifying for undiagnosed illness presumption.  </a:t>
            </a:r>
          </a:p>
        </p:txBody>
      </p:sp>
    </p:spTree>
    <p:extLst>
      <p:ext uri="{BB962C8B-B14F-4D97-AF65-F5344CB8AC3E}">
        <p14:creationId xmlns:p14="http://schemas.microsoft.com/office/powerpoint/2010/main" val="13713834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1B0A53-CF2E-CD48-8F5F-FE059D49040D}"/>
              </a:ext>
            </a:extLst>
          </p:cNvPr>
          <p:cNvSpPr>
            <a:spLocks noGrp="1"/>
          </p:cNvSpPr>
          <p:nvPr>
            <p:ph type="title"/>
          </p:nvPr>
        </p:nvSpPr>
        <p:spPr/>
        <p:txBody>
          <a:bodyPr>
            <a:normAutofit/>
          </a:bodyPr>
          <a:lstStyle/>
          <a:p>
            <a:pPr algn="ctr"/>
            <a:r>
              <a:rPr lang="en-US" sz="3600" b="0" i="1" dirty="0">
                <a:latin typeface="Calibri" panose="020F0502020204030204" pitchFamily="34" charset="0"/>
                <a:cs typeface="Calibri" panose="020F0502020204030204" pitchFamily="34" charset="0"/>
              </a:rPr>
              <a:t>Stankevich v. Nicholson</a:t>
            </a:r>
            <a:r>
              <a:rPr lang="en-US" sz="3600" b="0" dirty="0">
                <a:latin typeface="Calibri" panose="020F0502020204030204" pitchFamily="34" charset="0"/>
                <a:cs typeface="Calibri" panose="020F0502020204030204" pitchFamily="34" charset="0"/>
              </a:rPr>
              <a:t>, 19 Vet. App. 470 (2006)</a:t>
            </a:r>
            <a:endParaRPr lang="en-US" sz="3200" dirty="0">
              <a:latin typeface="Calibri" panose="020F0502020204030204" pitchFamily="34" charset="0"/>
              <a:cs typeface="Calibri" panose="020F0502020204030204" pitchFamily="34" charset="0"/>
            </a:endParaRPr>
          </a:p>
        </p:txBody>
      </p:sp>
      <p:sp>
        <p:nvSpPr>
          <p:cNvPr id="4" name="Content Placeholder 3">
            <a:extLst>
              <a:ext uri="{FF2B5EF4-FFF2-40B4-BE49-F238E27FC236}">
                <a16:creationId xmlns:a16="http://schemas.microsoft.com/office/drawing/2014/main" id="{5B166BC0-ED29-A940-9969-494043CEEA4D}"/>
              </a:ext>
            </a:extLst>
          </p:cNvPr>
          <p:cNvSpPr>
            <a:spLocks noGrp="1"/>
          </p:cNvSpPr>
          <p:nvPr>
            <p:ph sz="half" idx="2"/>
          </p:nvPr>
        </p:nvSpPr>
        <p:spPr>
          <a:xfrm>
            <a:off x="836610" y="1825453"/>
            <a:ext cx="5157787" cy="3684588"/>
          </a:xfrm>
        </p:spPr>
        <p:txBody>
          <a:bodyPr/>
          <a:lstStyle/>
          <a:p>
            <a:r>
              <a:rPr lang="en-US" dirty="0">
                <a:latin typeface="Calibri" panose="020F0502020204030204" pitchFamily="34" charset="0"/>
                <a:cs typeface="Calibri" panose="020F0502020204030204" pitchFamily="34" charset="0"/>
              </a:rPr>
              <a:t>1987 – 1981</a:t>
            </a:r>
          </a:p>
          <a:p>
            <a:pPr lvl="1"/>
            <a:r>
              <a:rPr lang="en-US" dirty="0">
                <a:latin typeface="Calibri" panose="020F0502020204030204" pitchFamily="34" charset="0"/>
                <a:cs typeface="Calibri" panose="020F0502020204030204" pitchFamily="34" charset="0"/>
              </a:rPr>
              <a:t>Service in Army</a:t>
            </a:r>
          </a:p>
          <a:p>
            <a:pPr lvl="1"/>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1995</a:t>
            </a:r>
          </a:p>
          <a:p>
            <a:pPr lvl="1"/>
            <a:r>
              <a:rPr lang="en-US" dirty="0">
                <a:latin typeface="Calibri" panose="020F0502020204030204" pitchFamily="34" charset="0"/>
                <a:cs typeface="Calibri" panose="020F0502020204030204" pitchFamily="34" charset="0"/>
              </a:rPr>
              <a:t>Files claim for “Gulf War Syndrome”</a:t>
            </a:r>
          </a:p>
          <a:p>
            <a:pPr lvl="2"/>
            <a:r>
              <a:rPr lang="en-US" dirty="0">
                <a:latin typeface="Calibri" panose="020F0502020204030204" pitchFamily="34" charset="0"/>
                <a:cs typeface="Calibri" panose="020F0502020204030204" pitchFamily="34" charset="0"/>
              </a:rPr>
              <a:t>pain throughout his body including:</a:t>
            </a:r>
          </a:p>
          <a:p>
            <a:pPr lvl="3"/>
            <a:r>
              <a:rPr lang="en-US" dirty="0">
                <a:latin typeface="Calibri" panose="020F0502020204030204" pitchFamily="34" charset="0"/>
                <a:cs typeface="Calibri" panose="020F0502020204030204" pitchFamily="34" charset="0"/>
              </a:rPr>
              <a:t>both his left and right shoulders, elbows, wrists, hands, hips, knees, lower legs, and ankles, ribs, and upper/lower back</a:t>
            </a:r>
          </a:p>
        </p:txBody>
      </p:sp>
      <p:sp>
        <p:nvSpPr>
          <p:cNvPr id="6" name="Content Placeholder 5">
            <a:extLst>
              <a:ext uri="{FF2B5EF4-FFF2-40B4-BE49-F238E27FC236}">
                <a16:creationId xmlns:a16="http://schemas.microsoft.com/office/drawing/2014/main" id="{592E0B44-371C-4F41-8530-0069C3E9997D}"/>
              </a:ext>
            </a:extLst>
          </p:cNvPr>
          <p:cNvSpPr>
            <a:spLocks noGrp="1"/>
          </p:cNvSpPr>
          <p:nvPr>
            <p:ph sz="quarter" idx="4"/>
          </p:nvPr>
        </p:nvSpPr>
        <p:spPr>
          <a:xfrm>
            <a:off x="6169024" y="1586706"/>
            <a:ext cx="5183188" cy="3684588"/>
          </a:xfrm>
        </p:spPr>
        <p:txBody>
          <a:bodyPr/>
          <a:lstStyle/>
          <a:p>
            <a:r>
              <a:rPr lang="en-US" dirty="0">
                <a:latin typeface="Calibri" panose="020F0502020204030204" pitchFamily="34" charset="0"/>
                <a:cs typeface="Calibri" panose="020F0502020204030204" pitchFamily="34" charset="0"/>
              </a:rPr>
              <a:t>BVA denies claim</a:t>
            </a:r>
          </a:p>
          <a:p>
            <a:pPr lvl="1"/>
            <a:r>
              <a:rPr lang="en-US" dirty="0">
                <a:latin typeface="Calibri" panose="020F0502020204030204" pitchFamily="34" charset="0"/>
                <a:cs typeface="Calibri" panose="020F0502020204030204" pitchFamily="34" charset="0"/>
              </a:rPr>
              <a:t>No Diagnostic code matched Stankevich’s symptoms</a:t>
            </a:r>
          </a:p>
          <a:p>
            <a:pPr marL="342900" lvl="1" indent="0">
              <a:buNone/>
            </a:pP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Thus, BVA rated via analogous code </a:t>
            </a:r>
          </a:p>
          <a:p>
            <a:pPr marL="342900" lvl="1" indent="0">
              <a:buNone/>
            </a:pP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Applied Diagnostic Code 5003 (arthritis) without an explanation for this choice</a:t>
            </a:r>
          </a:p>
          <a:p>
            <a:pPr marL="342900" lvl="1" indent="0">
              <a:buNone/>
            </a:pPr>
            <a:endParaRPr lang="en-US" dirty="0">
              <a:latin typeface="Calibri" panose="020F0502020204030204" pitchFamily="34" charset="0"/>
              <a:cs typeface="Calibri" panose="020F0502020204030204" pitchFamily="34" charset="0"/>
            </a:endParaRPr>
          </a:p>
          <a:p>
            <a:pPr lvl="1"/>
            <a:r>
              <a:rPr lang="en-US" dirty="0">
                <a:latin typeface="Calibri" panose="020F0502020204030204" pitchFamily="34" charset="0"/>
                <a:cs typeface="Calibri" panose="020F0502020204030204" pitchFamily="34" charset="0"/>
              </a:rPr>
              <a:t>Consequently, Stankevich did not reach a 10% rating as required by 38 U.S.C. 1117 </a:t>
            </a:r>
          </a:p>
        </p:txBody>
      </p:sp>
    </p:spTree>
    <p:extLst>
      <p:ext uri="{BB962C8B-B14F-4D97-AF65-F5344CB8AC3E}">
        <p14:creationId xmlns:p14="http://schemas.microsoft.com/office/powerpoint/2010/main" val="3077691752"/>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521</TotalTime>
  <Words>1605</Words>
  <Application>Microsoft Macintosh PowerPoint</Application>
  <PresentationFormat>Widescreen</PresentationFormat>
  <Paragraphs>184</Paragraphs>
  <Slides>16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16</vt:i4>
      </vt:variant>
    </vt:vector>
  </HeadingPairs>
  <TitlesOfParts>
    <vt:vector size="19" baseType="lpstr">
      <vt:lpstr>Arial</vt:lpstr>
      <vt:lpstr>Calibri</vt:lpstr>
      <vt:lpstr>1_Office Theme</vt:lpstr>
      <vt:lpstr>Cox v. McDonald, 28 Vet. App. 318 (2016) Gutierrez v. Wilkie, 19 Vet. App. 1 (2004) Joyner v. McDonald, 766 F.3d 1393 (Fed. Cir. 2014) Stankevich v. Nicholson, 19 Vet. App. 470 (2006) Stewart v. Wilkie, 30 Vet. App 383 (2018) Goodman v. Shulkin, 870 F.3d 1383 (Fed. Cir. 2017) Atencio v. O’Rourke, 30 Vet. App. 74 (2018)   Presenter: Amy Odom</vt:lpstr>
      <vt:lpstr>38 U.S.C. § 1117 and 38 C.F.R. § 3.317</vt:lpstr>
      <vt:lpstr>Cox v. McDonald, 28 Vet. App. 318 (2016)</vt:lpstr>
      <vt:lpstr>Cox v. McDonald, 28 Vet. App. 318 (2016)</vt:lpstr>
      <vt:lpstr>Gutierrez v. Willkie, 19 Vet. App. 1 (2004)</vt:lpstr>
      <vt:lpstr>Gutierrez v. Wilkie, 19 Vet. App. 1 (2004)</vt:lpstr>
      <vt:lpstr>Joyner v. McDonald, 766 F.3d 1393 (Fed. Cir. 2014)</vt:lpstr>
      <vt:lpstr>Joyner v. McDonald, 766 F.3d 1393 (Fed. Cir. 2014)</vt:lpstr>
      <vt:lpstr>Stankevich v. Nicholson, 19 Vet. App. 470 (2006)</vt:lpstr>
      <vt:lpstr>Stankevich v. Nicholson, 19 Vet. App. 470 (2006)</vt:lpstr>
      <vt:lpstr>Stewart v. Wilkie, 30 Vet. App 383 (2018) </vt:lpstr>
      <vt:lpstr>Stewart v. Wilkie, 30 Vet. App 383 (2018) </vt:lpstr>
      <vt:lpstr>Goodman v. Shulkin, 870 F.3d 1383 (Fed. Cir. 2017)</vt:lpstr>
      <vt:lpstr>Goodman v. Shulkin, 870 F.3d 1383 (Fed. Cir. 2017)</vt:lpstr>
      <vt:lpstr>Atencio v. O’Rourke, 30 Vet. App. 74 (2018)</vt:lpstr>
      <vt:lpstr>Atencio v. O’Rourke, 30 Vet. App. 74 (2018)</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Gutierrez – 19 Vet. App. 1 (Undiagnosed Illness) Cox 28 Vet. App. 318 (Afghanistan is not Gulf) Atencio 30 Vet. App. 74 (Structural GERD is not a MUCMI) Stewart 30 Vet. App 383 (2018)  (only need either no etiology or no pathology not both)  </dc:title>
  <dc:creator>Miller, Emily J (MU-Student)</dc:creator>
  <cp:lastModifiedBy>Miller, Emily J (MU-Student)</cp:lastModifiedBy>
  <cp:revision>49</cp:revision>
  <dcterms:created xsi:type="dcterms:W3CDTF">2020-09-18T01:16:52Z</dcterms:created>
  <dcterms:modified xsi:type="dcterms:W3CDTF">2020-10-15T19:47:20Z</dcterms:modified>
</cp:coreProperties>
</file>