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66" r:id="rId3"/>
    <p:sldId id="265" r:id="rId4"/>
    <p:sldId id="267" r:id="rId5"/>
    <p:sldId id="270" r:id="rId6"/>
    <p:sldId id="268" r:id="rId7"/>
    <p:sldId id="275" r:id="rId8"/>
    <p:sldId id="277" r:id="rId9"/>
    <p:sldId id="273" r:id="rId10"/>
    <p:sldId id="405" r:id="rId11"/>
    <p:sldId id="272" r:id="rId12"/>
    <p:sldId id="40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E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74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12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2B7C1-901D-4B2D-961D-3101177B9A7E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4495-730C-420A-94AF-10C07A902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2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3AD2F-FF40-438C-AD49-0FDA310B04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sym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41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04815" indent="0" algn="ctr">
              <a:buNone/>
              <a:defRPr/>
            </a:lvl2pPr>
            <a:lvl3pPr marL="609630" indent="0" algn="ctr">
              <a:buNone/>
              <a:defRPr/>
            </a:lvl3pPr>
            <a:lvl4pPr marL="914446" indent="0" algn="ctr">
              <a:buNone/>
              <a:defRPr/>
            </a:lvl4pPr>
            <a:lvl5pPr marL="1219261" indent="0" algn="ctr">
              <a:buNone/>
              <a:defRPr/>
            </a:lvl5pPr>
            <a:lvl6pPr marL="1524076" indent="0" algn="ctr">
              <a:buNone/>
              <a:defRPr/>
            </a:lvl6pPr>
            <a:lvl7pPr marL="1828891" indent="0" algn="ctr">
              <a:buNone/>
              <a:defRPr/>
            </a:lvl7pPr>
            <a:lvl8pPr marL="2133707" indent="0" algn="ctr">
              <a:buNone/>
              <a:defRPr/>
            </a:lvl8pPr>
            <a:lvl9pPr marL="24385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3AD7F-9749-4F0A-A45D-F43A7938B7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199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95355-C91B-456B-8FE6-BF2A44397A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580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3133"/>
            <a:ext cx="2743200" cy="67648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3133"/>
            <a:ext cx="8128000" cy="67648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DE46E-8F29-486A-AE19-8432CE22E4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946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68546-AEF1-408F-8BAB-786E8BF30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C4BA26-E1C0-4BF9-A4A8-756C4E3BF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B45FCC-97DF-44BC-95E1-B620E5C1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6BEA2-57EF-4504-A7F7-B8C16E10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9579-2544-48A8-9DD3-3D2046E3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2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C3DF-AC01-4122-9317-A0EA94ED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4766-E92F-4E57-ABE2-1E7CB392D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D4C07-5245-4514-8957-0C09A6F73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1EAD-A0E5-4E2C-93C3-751496D43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1E49D-45DB-49F9-B4CF-DA994FD9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51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B7227-3691-4227-A1F8-AC6295FA4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D3BF4-B221-465F-A5C6-639DAFA728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1DB12-A216-46A9-93D1-117B515BE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CD43AF-97A2-4397-85DE-64431B396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49A57-2721-4D6E-9F6A-AB8B42096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6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94A2-FB1E-44AE-8498-643C96BF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F74D-9264-43BE-BD59-B9DC50E16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AE6AB-0AB3-4B32-8143-176A5314C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5BCB4-138A-46A4-8553-A4A92DC09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B557A-16A7-4D74-B491-D8E76922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D2D90-6223-41F2-B53B-08D7AE15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5E98-97E8-4345-B745-047D2C91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9B471-0597-464A-97E8-E250645D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99B99-F226-432C-9D66-A2CFF79A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F6A9E0-C4D2-4057-B46F-5064F5169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2F8B2-91F7-482B-A4CF-9B2DDF637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3B348-349D-4799-A023-6E28504AA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328ACA-6F11-4165-A19E-FB123296B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AF11B-2E33-471E-8309-35CF52BD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5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A7FFF-8EA5-49E1-B0BC-F96A78E6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721A57-674B-48F1-851F-33716721B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C7AD3-5AEE-4793-9F66-0DBFF3928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A8E1A-9DE1-4C8B-BA49-A87F21E5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0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947F76-DB03-4B39-AC47-50BA91B15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63D05-0A17-4E16-A4D5-43679132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EF654-99F7-4A16-B5D2-A2AEAB1FE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5BF5-CC03-4858-8DB3-51A492C9B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22EB0-0728-44C9-927E-5E948441D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445E-B9AB-4BA4-81FA-A8D370B60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20C85-D248-4B46-9D48-86DE8B9C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DD699-49D8-4A86-9EDE-DE6CA8BBE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352CB2-8EBD-40D6-A634-350F4F56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39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777F2-9646-485D-BA7B-CEC47F6D1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6992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97A4-835F-4DFD-A8A5-28274F3B1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F69F7-CFE4-44BF-BA30-B2AEAF2614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DDA30-DAF1-4E35-AE16-37CB10FA8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3445F-5189-4AF3-AA1F-26FF4EBBD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FDE7B-D407-49B5-8E31-05556B41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DC972-0ACC-4F70-80CB-C11E276B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5DB21-62F0-4B7B-A33B-22D0FF17A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17C92-687F-4880-9CCF-09A4A2CD2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73466-894D-44CE-AF79-3B8E7E763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BD273-E584-488B-A99D-10D794D22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70904-9F2C-48F9-9E92-AD5D1D02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29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2733D-1DD6-4C91-9EEA-A4A95640A6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4C24E-EA3F-46CB-83DC-3508B80FE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2726C-1E2F-4250-819D-961C0C9C2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9E1A-9EF3-453C-9FB1-05F2D60CB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D7762-ED77-4CC6-8ABD-51B9BB28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5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243"/>
            <a:ext cx="10363200" cy="1499658"/>
          </a:xfrm>
        </p:spPr>
        <p:txBody>
          <a:bodyPr anchor="b"/>
          <a:lstStyle>
            <a:lvl1pPr marL="0" indent="0">
              <a:buNone/>
              <a:defRPr sz="1333"/>
            </a:lvl1pPr>
            <a:lvl2pPr marL="304815" indent="0">
              <a:buNone/>
              <a:defRPr sz="1200"/>
            </a:lvl2pPr>
            <a:lvl3pPr marL="609630" indent="0">
              <a:buNone/>
              <a:defRPr sz="1067"/>
            </a:lvl3pPr>
            <a:lvl4pPr marL="914446" indent="0">
              <a:buNone/>
              <a:defRPr sz="933"/>
            </a:lvl4pPr>
            <a:lvl5pPr marL="1219261" indent="0">
              <a:buNone/>
              <a:defRPr sz="933"/>
            </a:lvl5pPr>
            <a:lvl6pPr marL="1524076" indent="0">
              <a:buNone/>
              <a:defRPr sz="933"/>
            </a:lvl6pPr>
            <a:lvl7pPr marL="1828891" indent="0">
              <a:buNone/>
              <a:defRPr sz="933"/>
            </a:lvl7pPr>
            <a:lvl8pPr marL="2133707" indent="0">
              <a:buNone/>
              <a:defRPr sz="933"/>
            </a:lvl8pPr>
            <a:lvl9pPr marL="2438522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965D2-F838-46BD-9BBC-2D5B40B875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9295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35600" cy="52578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600200"/>
            <a:ext cx="5435600" cy="5257800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6FE12-E64A-430C-B079-98F51E88B2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242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642"/>
            <a:ext cx="5386916" cy="63923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6"/>
            <a:ext cx="5386916" cy="3951817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642"/>
            <a:ext cx="5389034" cy="63923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4" cy="3951817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FFFAD-CB85-4056-9157-767113A40E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5259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D9BE2-5C91-408B-9D97-EAB5C6730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6486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A3C3-9F0C-4F55-959E-DE5459CA5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0002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4011084" cy="116205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642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592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9C9A-A385-41A6-A363-F0DC822E5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254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200" cy="567267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200" cy="41148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pPr lvl="0"/>
            <a:r>
              <a:rPr lang="en-US" noProof="0" dirty="0">
                <a:sym typeface="Lucida Grande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6" y="5367867"/>
            <a:ext cx="7315200" cy="804333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D5E6C-4CFC-44EC-93A2-DD1AB0438C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757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3133"/>
            <a:ext cx="10972800" cy="15070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182880" bIns="101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1600" tIns="101600" rIns="182880" bIns="101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Lucida Grande"/>
              </a:rPr>
              <a:t>Click to edit Master text styles</a:t>
            </a:r>
          </a:p>
          <a:p>
            <a:pPr lvl="1"/>
            <a:r>
              <a:rPr lang="en-US">
                <a:sym typeface="Lucida Grande"/>
              </a:rPr>
              <a:t>Second level</a:t>
            </a:r>
          </a:p>
          <a:p>
            <a:pPr lvl="2"/>
            <a:r>
              <a:rPr lang="en-US">
                <a:sym typeface="Lucida Grande"/>
              </a:rPr>
              <a:t>Third level</a:t>
            </a:r>
          </a:p>
          <a:p>
            <a:pPr lvl="3"/>
            <a:r>
              <a:rPr lang="en-US">
                <a:sym typeface="Lucida Grande"/>
              </a:rPr>
              <a:t>Fourth level</a:t>
            </a:r>
          </a:p>
          <a:p>
            <a:pPr lvl="4"/>
            <a:r>
              <a:rPr lang="en-US">
                <a:sym typeface="Lucida Grande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9965268" y="6360583"/>
            <a:ext cx="384175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  <a:latin typeface="+mn-lt"/>
                <a:ea typeface="Lucida Grande" charset="0"/>
                <a:cs typeface="Lucida Grande" charset="0"/>
                <a:sym typeface="Lucida Grande" charset="0"/>
              </a:defRPr>
            </a:lvl1pPr>
          </a:lstStyle>
          <a:p>
            <a:pPr>
              <a:defRPr/>
            </a:pPr>
            <a:fld id="{EEBC7938-269D-4B6E-B684-55A8FC285F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1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  <a:sym typeface="Lucida Grande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/>
        </a:defRPr>
      </a:lvl5pPr>
      <a:lvl6pPr marL="30481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 charset="0"/>
        </a:defRPr>
      </a:lvl6pPr>
      <a:lvl7pPr marL="60963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 charset="0"/>
        </a:defRPr>
      </a:lvl7pPr>
      <a:lvl8pPr marL="914446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 charset="0"/>
        </a:defRPr>
      </a:lvl8pPr>
      <a:lvl9pPr marL="1219261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Lucida Grande" charset="0"/>
          <a:ea typeface="ヒラギノ角ゴ Pro W3" charset="0"/>
          <a:cs typeface="ヒラギノ角ゴ Pro W3" charset="0"/>
          <a:sym typeface="Lucida Grande" charset="0"/>
        </a:defRPr>
      </a:lvl9pPr>
    </p:titleStyle>
    <p:bodyStyle>
      <a:lvl1pPr marL="510142" indent="-457223" algn="l" rtl="0" eaLnBrk="1" fontAlgn="base" hangingPunct="1">
        <a:spcBef>
          <a:spcPts val="10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4267">
          <a:solidFill>
            <a:schemeClr val="tx1"/>
          </a:solidFill>
          <a:latin typeface="+mn-lt"/>
          <a:ea typeface="+mn-ea"/>
          <a:cs typeface="+mn-cs"/>
          <a:sym typeface="Lucida Grande"/>
        </a:defRPr>
      </a:lvl1pPr>
      <a:lvl2pPr marL="840359" indent="-381019" algn="l" rtl="0" eaLnBrk="1" fontAlgn="base" hangingPunct="1">
        <a:spcBef>
          <a:spcPts val="933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3734">
          <a:solidFill>
            <a:schemeClr val="tx1"/>
          </a:solidFill>
          <a:latin typeface="+mn-lt"/>
          <a:ea typeface="+mn-ea"/>
          <a:cs typeface="+mn-cs"/>
          <a:sym typeface="Lucida Grande"/>
        </a:defRPr>
      </a:lvl2pPr>
      <a:lvl3pPr marL="1373785" indent="-304815" algn="l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Lucida Grande"/>
        </a:defRPr>
      </a:lvl3pPr>
      <a:lvl4pPr marL="1983416" indent="-304815" algn="l" rtl="0" eaLnBrk="1" fontAlgn="base" hangingPunct="1"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–"/>
        <a:defRPr sz="2667">
          <a:solidFill>
            <a:schemeClr val="tx1"/>
          </a:solidFill>
          <a:latin typeface="+mn-lt"/>
          <a:ea typeface="+mn-ea"/>
          <a:cs typeface="+mn-cs"/>
          <a:sym typeface="Lucida Grande"/>
        </a:defRPr>
      </a:lvl4pPr>
      <a:lvl5pPr marL="2593046" indent="-304815" algn="l" rtl="0" eaLnBrk="1" fontAlgn="base" hangingPunct="1"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2667">
          <a:solidFill>
            <a:schemeClr val="tx1"/>
          </a:solidFill>
          <a:latin typeface="+mn-lt"/>
          <a:ea typeface="+mn-ea"/>
          <a:cs typeface="+mn-cs"/>
          <a:sym typeface="Lucida Grande"/>
        </a:defRPr>
      </a:lvl5pPr>
      <a:lvl6pPr marL="2897862" indent="-304815" algn="l" rtl="0" eaLnBrk="1" fontAlgn="base" hangingPunct="1"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667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6pPr>
      <a:lvl7pPr marL="3202677" indent="-304815" algn="l" rtl="0" eaLnBrk="1" fontAlgn="base" hangingPunct="1"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667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7pPr>
      <a:lvl8pPr marL="3507492" indent="-304815" algn="l" rtl="0" eaLnBrk="1" fontAlgn="base" hangingPunct="1"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667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8pPr>
      <a:lvl9pPr marL="3812307" indent="-304815" algn="l" rtl="0" eaLnBrk="1" fontAlgn="base" hangingPunct="1">
        <a:spcBef>
          <a:spcPts val="667"/>
        </a:spcBef>
        <a:spcAft>
          <a:spcPct val="0"/>
        </a:spcAft>
        <a:buClr>
          <a:srgbClr val="000000"/>
        </a:buClr>
        <a:buSzPct val="100000"/>
        <a:buFont typeface="Arial" charset="0"/>
        <a:buChar char="»"/>
        <a:defRPr sz="2667">
          <a:solidFill>
            <a:schemeClr val="tx1"/>
          </a:solidFill>
          <a:latin typeface="+mn-lt"/>
          <a:ea typeface="+mn-ea"/>
          <a:cs typeface="+mn-cs"/>
          <a:sym typeface="Lucida Grande" charset="0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40AE-E54E-4F61-8AF2-33FBBA32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4F648-5B4E-4E61-A713-9B089CFCA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16BB-2D83-4A92-AF50-5C369C3282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1AE8D-27CF-494A-AB8E-ADA63082F54A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093AE-CBC1-4FA7-AB14-DEEB370B4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E1475-E3F4-4ABC-9952-4539992A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2A588-3C24-4450-91A4-AA315CB7DA3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448238-EC38-45E7-8DBC-E2755641637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91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42" y="0"/>
            <a:ext cx="54609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5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995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The 24</a:t>
            </a:r>
            <a:r>
              <a:rPr lang="en-US" sz="3200" b="1" baseline="30000" dirty="0"/>
              <a:t>th</a:t>
            </a:r>
            <a:r>
              <a:rPr lang="en-US" sz="3200" b="1" dirty="0"/>
              <a:t> Infantry Division (</a:t>
            </a:r>
            <a:r>
              <a:rPr lang="en-US" sz="3200" b="1" dirty="0" err="1"/>
              <a:t>Mech</a:t>
            </a:r>
            <a:r>
              <a:rPr lang="en-US" sz="3200" b="1" dirty="0"/>
              <a:t>) in Desert Storm</a:t>
            </a:r>
            <a:br>
              <a:rPr lang="en-US" sz="3200" b="1" dirty="0"/>
            </a:br>
            <a:r>
              <a:rPr lang="en-US" sz="3200" i="1" dirty="0"/>
              <a:t>“Violence…Protect Your Honor…Pray”</a:t>
            </a:r>
            <a:br>
              <a:rPr lang="en-US" sz="3200" i="1" dirty="0"/>
            </a:br>
            <a:r>
              <a:rPr lang="en-US" sz="3200" dirty="0"/>
              <a:t>Greg Bier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907" y="2188312"/>
            <a:ext cx="7910619" cy="4351338"/>
          </a:xfrm>
        </p:spPr>
        <p:txBody>
          <a:bodyPr/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From the Mohave’ Desert to the Saudi &amp; Iraqi Desert</a:t>
            </a:r>
          </a:p>
          <a:p>
            <a:r>
              <a:rPr lang="en-US" sz="2400" dirty="0"/>
              <a:t>Began the deployment to Saudi Arabia with the 24</a:t>
            </a:r>
            <a:r>
              <a:rPr lang="en-US" sz="2400" baseline="30000" dirty="0"/>
              <a:t>th</a:t>
            </a:r>
            <a:r>
              <a:rPr lang="en-US" sz="2400" dirty="0"/>
              <a:t> Infantry six days after Iraq invaded Kuwait in August 1990.</a:t>
            </a:r>
          </a:p>
          <a:p>
            <a:r>
              <a:rPr lang="en-US" sz="2400" dirty="0"/>
              <a:t>Over the course of a few weeks the 24</a:t>
            </a:r>
            <a:r>
              <a:rPr lang="en-US" sz="2400" baseline="30000" dirty="0"/>
              <a:t>th</a:t>
            </a:r>
            <a:r>
              <a:rPr lang="en-US" sz="2400" dirty="0"/>
              <a:t> Infantry moved 1,600 armored vehicles, 3,500 wheeled vehicles, 90 helicopters, and 18,000 soldiers over 8,000 miles into the desert of Saudi Arabia.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784" y="2172793"/>
            <a:ext cx="3184691" cy="4239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B33E87-5089-4FAD-883A-0D105F9D2301}"/>
              </a:ext>
            </a:extLst>
          </p:cNvPr>
          <p:cNvSpPr txBox="1"/>
          <p:nvPr/>
        </p:nvSpPr>
        <p:spPr>
          <a:xfrm>
            <a:off x="9098755" y="1135168"/>
            <a:ext cx="1662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Maj Gen Barry McCaffrey</a:t>
            </a:r>
          </a:p>
        </p:txBody>
      </p:sp>
    </p:spTree>
    <p:extLst>
      <p:ext uri="{BB962C8B-B14F-4D97-AF65-F5344CB8AC3E}">
        <p14:creationId xmlns:p14="http://schemas.microsoft.com/office/powerpoint/2010/main" val="6126640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127293"/>
            <a:ext cx="10515600" cy="1325563"/>
          </a:xfrm>
        </p:spPr>
        <p:txBody>
          <a:bodyPr/>
          <a:lstStyle/>
          <a:p>
            <a:r>
              <a:rPr lang="en-US" sz="4000" dirty="0"/>
              <a:t>Dirt, Dust, Sand, and Charcoal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38" y="1360492"/>
            <a:ext cx="4325121" cy="2935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503" y="1366785"/>
            <a:ext cx="4528457" cy="5857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40" y="4524233"/>
            <a:ext cx="4316919" cy="239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01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6575E7A-98FA-4E73-8F15-6B6F57972A99}"/>
              </a:ext>
            </a:extLst>
          </p:cNvPr>
          <p:cNvSpPr txBox="1"/>
          <p:nvPr/>
        </p:nvSpPr>
        <p:spPr>
          <a:xfrm>
            <a:off x="543208" y="177800"/>
            <a:ext cx="7533992" cy="672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Depleted Uranium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Used in Military Ordnance 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9 Infectious Diseases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Smoke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 - Oil Well Fires After The Ground War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Pyridostigmine Bromide (PB) -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Prophylactic Drug for Nerve Agent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Heat Injuries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Burn Pits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Airborne Hazards and Open Burn Pits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Khamisiyah Demolition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Chemical &amp; Biological Weapons Agents 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Experimental Vaccinatio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ns - Anthrax and Botulinum Toxoid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Chem Agent Resistant Coating (CARC) 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Military Vehicle Paint 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Concussive Forces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Shooting, Artillery, Cannons...TBI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Diesel Fuel 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Contamination Everywhere!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Noise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 - Gunfire, Artillery, Demolitions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Developing World (Effective) Pesticides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Zipp!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Toxic Embedded Fragments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Uranium, Tungsten, Lead, Zircon</a:t>
            </a:r>
          </a:p>
          <a:p>
            <a:pPr marL="190510" indent="-190510" defTabSz="609630" fontAlgn="base">
              <a:spcBef>
                <a:spcPts val="667"/>
              </a:spcBef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itchFamily="34" charset="0"/>
                <a:sym typeface="Arial" pitchFamily="34" charset="0"/>
              </a:rPr>
              <a:t>Occupational Hazards </a:t>
            </a:r>
            <a:r>
              <a:rPr lang="en-US" sz="1600" dirty="0">
                <a:latin typeface="Arial" pitchFamily="34" charset="0"/>
                <a:sym typeface="Arial" pitchFamily="34" charset="0"/>
              </a:rPr>
              <a:t>- Lots of Dangerous Jobs </a:t>
            </a:r>
          </a:p>
          <a:p>
            <a:pPr defTabSz="609630" fontAlgn="base">
              <a:spcBef>
                <a:spcPts val="667"/>
              </a:spcBef>
              <a:spcAft>
                <a:spcPts val="667"/>
              </a:spcAft>
            </a:pPr>
            <a:endParaRPr lang="en-US" sz="1600" dirty="0">
              <a:latin typeface="Arial" pitchFamily="34" charset="0"/>
              <a:sym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62323F-E31B-4E76-9D91-D6019E1FCF59}"/>
              </a:ext>
            </a:extLst>
          </p:cNvPr>
          <p:cNvSpPr txBox="1"/>
          <p:nvPr/>
        </p:nvSpPr>
        <p:spPr>
          <a:xfrm>
            <a:off x="8228892" y="1726516"/>
            <a:ext cx="3291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3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000000"/>
                </a:solidFill>
                <a:latin typeface="Arial" pitchFamily="34" charset="0"/>
                <a:sym typeface="Arial" pitchFamily="34" charset="0"/>
              </a:rPr>
              <a:t>Gulf War Exposures</a:t>
            </a:r>
          </a:p>
        </p:txBody>
      </p:sp>
    </p:spTree>
    <p:extLst>
      <p:ext uri="{BB962C8B-B14F-4D97-AF65-F5344CB8AC3E}">
        <p14:creationId xmlns:p14="http://schemas.microsoft.com/office/powerpoint/2010/main" val="14165874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26378" y="-117082"/>
            <a:ext cx="10888345" cy="1325563"/>
          </a:xfrm>
        </p:spPr>
        <p:txBody>
          <a:bodyPr/>
          <a:lstStyle/>
          <a:p>
            <a:r>
              <a:rPr lang="en-US" sz="4000" dirty="0"/>
              <a:t>24</a:t>
            </a:r>
            <a:r>
              <a:rPr lang="en-US" sz="4000" baseline="30000" dirty="0"/>
              <a:t>th</a:t>
            </a:r>
            <a:r>
              <a:rPr lang="en-US" sz="4000" dirty="0"/>
              <a:t> Infantry Area of Operations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267112" y="1769623"/>
            <a:ext cx="5183188" cy="3684588"/>
          </a:xfrm>
        </p:spPr>
        <p:txBody>
          <a:bodyPr>
            <a:normAutofit/>
          </a:bodyPr>
          <a:lstStyle/>
          <a:p>
            <a:r>
              <a:rPr lang="en-US" sz="2000" dirty="0"/>
              <a:t>No water</a:t>
            </a:r>
          </a:p>
          <a:p>
            <a:r>
              <a:rPr lang="en-US" sz="2000" dirty="0"/>
              <a:t>No electric</a:t>
            </a:r>
          </a:p>
          <a:p>
            <a:r>
              <a:rPr lang="en-US" sz="2000" dirty="0"/>
              <a:t>No shelter</a:t>
            </a:r>
          </a:p>
          <a:p>
            <a:r>
              <a:rPr lang="en-US" sz="2000" dirty="0"/>
              <a:t>No bathrooms</a:t>
            </a:r>
          </a:p>
          <a:p>
            <a:r>
              <a:rPr lang="en-US" sz="2000" dirty="0"/>
              <a:t>No showers</a:t>
            </a:r>
          </a:p>
          <a:p>
            <a:r>
              <a:rPr lang="en-US" sz="2000" dirty="0"/>
              <a:t>No A/C</a:t>
            </a:r>
          </a:p>
          <a:p>
            <a:r>
              <a:rPr lang="en-US" sz="2000" dirty="0"/>
              <a:t>No heat</a:t>
            </a:r>
          </a:p>
          <a:p>
            <a:r>
              <a:rPr lang="en-US" sz="2000" dirty="0"/>
              <a:t>No cable TV, email, or </a:t>
            </a:r>
            <a:r>
              <a:rPr lang="en-US" sz="2000" dirty="0" err="1"/>
              <a:t>WiFi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89" y="1141019"/>
            <a:ext cx="7913082" cy="5608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3091" y="5172465"/>
            <a:ext cx="4142271" cy="954107"/>
          </a:xfrm>
          <a:prstGeom prst="rect">
            <a:avLst/>
          </a:prstGeom>
          <a:solidFill>
            <a:srgbClr val="BBBE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Thriving on HARDSHIP</a:t>
            </a:r>
          </a:p>
          <a:p>
            <a:pPr algn="ctr"/>
            <a:r>
              <a:rPr lang="en-US" sz="2800" dirty="0">
                <a:solidFill>
                  <a:srgbClr val="C00000"/>
                </a:solidFill>
              </a:rPr>
              <a:t>builds mental toughness</a:t>
            </a:r>
          </a:p>
        </p:txBody>
      </p:sp>
    </p:spTree>
    <p:extLst>
      <p:ext uri="{BB962C8B-B14F-4D97-AF65-F5344CB8AC3E}">
        <p14:creationId xmlns:p14="http://schemas.microsoft.com/office/powerpoint/2010/main" val="10418187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8011" y="365125"/>
            <a:ext cx="11373395" cy="1325563"/>
          </a:xfrm>
        </p:spPr>
        <p:txBody>
          <a:bodyPr/>
          <a:lstStyle/>
          <a:p>
            <a:r>
              <a:rPr lang="en-US" sz="4000" dirty="0"/>
              <a:t>EVERYTHING had to be supplied to us (regularly)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Water bottles</a:t>
            </a:r>
          </a:p>
          <a:p>
            <a:r>
              <a:rPr lang="en-US" sz="2000" dirty="0"/>
              <a:t>Fuel/oil</a:t>
            </a:r>
          </a:p>
          <a:p>
            <a:r>
              <a:rPr lang="en-US" sz="2000" dirty="0"/>
              <a:t>Medical supplies</a:t>
            </a:r>
          </a:p>
          <a:p>
            <a:r>
              <a:rPr lang="en-US" sz="2000" dirty="0"/>
              <a:t>Food</a:t>
            </a:r>
          </a:p>
          <a:p>
            <a:r>
              <a:rPr lang="en-US" sz="2000" dirty="0"/>
              <a:t>Ammunition</a:t>
            </a:r>
          </a:p>
          <a:p>
            <a:r>
              <a:rPr lang="en-US" sz="2000" dirty="0"/>
              <a:t>Spare parts</a:t>
            </a:r>
          </a:p>
          <a:p>
            <a:r>
              <a:rPr lang="en-US" sz="2000" dirty="0"/>
              <a:t>Batteries</a:t>
            </a:r>
          </a:p>
          <a:p>
            <a:r>
              <a:rPr lang="en-US" sz="2000" dirty="0"/>
              <a:t>Tires</a:t>
            </a:r>
          </a:p>
          <a:p>
            <a:r>
              <a:rPr lang="en-US" sz="2000" dirty="0"/>
              <a:t>Construction material</a:t>
            </a:r>
          </a:p>
          <a:p>
            <a:r>
              <a:rPr lang="en-US" sz="2000" dirty="0"/>
              <a:t>Care packages from home</a:t>
            </a:r>
          </a:p>
          <a:p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65" y="1825625"/>
            <a:ext cx="5897398" cy="395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572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5394" y="317602"/>
            <a:ext cx="11373395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EVERYTHING resulted in waste products (regularly)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897189" y="1877877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Waste products</a:t>
            </a:r>
          </a:p>
          <a:p>
            <a:pPr lvl="1"/>
            <a:r>
              <a:rPr lang="en-US" sz="2000" dirty="0"/>
              <a:t>Plastic</a:t>
            </a:r>
          </a:p>
          <a:p>
            <a:pPr lvl="1"/>
            <a:r>
              <a:rPr lang="en-US" sz="2000" dirty="0"/>
              <a:t>Tin</a:t>
            </a:r>
          </a:p>
          <a:p>
            <a:pPr lvl="1"/>
            <a:r>
              <a:rPr lang="en-US" sz="2000" dirty="0"/>
              <a:t>Aluminum</a:t>
            </a:r>
          </a:p>
          <a:p>
            <a:pPr lvl="1"/>
            <a:r>
              <a:rPr lang="en-US" sz="2000" dirty="0"/>
              <a:t>Waste oils/lubricants</a:t>
            </a:r>
          </a:p>
          <a:p>
            <a:pPr lvl="1"/>
            <a:r>
              <a:rPr lang="en-US" sz="2000" dirty="0"/>
              <a:t>Old tires</a:t>
            </a:r>
          </a:p>
          <a:p>
            <a:pPr lvl="1"/>
            <a:r>
              <a:rPr lang="en-US" sz="2000" dirty="0"/>
              <a:t>Used medical supplies</a:t>
            </a:r>
          </a:p>
          <a:p>
            <a:pPr lvl="1"/>
            <a:r>
              <a:rPr lang="en-US" sz="2000" dirty="0"/>
              <a:t>Ammunition casings/residue</a:t>
            </a:r>
          </a:p>
          <a:p>
            <a:pPr lvl="1"/>
            <a:r>
              <a:rPr lang="en-US" sz="2000" dirty="0"/>
              <a:t>Used batteries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851" y="1877877"/>
            <a:ext cx="5345448" cy="35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1169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51924" y="1243177"/>
            <a:ext cx="10515600" cy="1325563"/>
          </a:xfrm>
        </p:spPr>
        <p:txBody>
          <a:bodyPr/>
          <a:lstStyle/>
          <a:p>
            <a:r>
              <a:rPr lang="en-US" sz="4000" dirty="0"/>
              <a:t>Why Burn Pits?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333" y="328287"/>
            <a:ext cx="4172281" cy="3125183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59410" y="2506662"/>
            <a:ext cx="7952509" cy="4351338"/>
          </a:xfrm>
        </p:spPr>
        <p:txBody>
          <a:bodyPr/>
          <a:lstStyle/>
          <a:p>
            <a:pPr marL="52919" indent="0">
              <a:buNone/>
            </a:pPr>
            <a:r>
              <a:rPr lang="en-US" sz="2400" dirty="0"/>
              <a:t>No infrastructure to deal with trash</a:t>
            </a:r>
          </a:p>
          <a:p>
            <a:pPr marL="52919" indent="0">
              <a:buNone/>
            </a:pPr>
            <a:r>
              <a:rPr lang="en-US" sz="2400" dirty="0"/>
              <a:t>Guests of Saudi Arabia</a:t>
            </a:r>
          </a:p>
          <a:p>
            <a:pPr marL="52919" indent="0">
              <a:buNone/>
            </a:pPr>
            <a:r>
              <a:rPr lang="en-US" sz="2400" dirty="0"/>
              <a:t>Maintaining an invisible footprint for our “hosts”</a:t>
            </a:r>
          </a:p>
          <a:p>
            <a:pPr marL="52919" indent="0">
              <a:buNone/>
            </a:pPr>
            <a:r>
              <a:rPr lang="en-US" sz="2400" dirty="0"/>
              <a:t>Large scale littering is not an option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333" y="3691632"/>
            <a:ext cx="4172281" cy="302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418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Desert Storm’s Chemical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690689"/>
            <a:ext cx="7982498" cy="4351338"/>
          </a:xfrm>
        </p:spPr>
        <p:txBody>
          <a:bodyPr>
            <a:normAutofit lnSpcReduction="10000"/>
          </a:bodyPr>
          <a:lstStyle/>
          <a:p>
            <a:pPr marL="52919" indent="0">
              <a:buNone/>
            </a:pPr>
            <a:r>
              <a:rPr lang="en-US" sz="2800" dirty="0"/>
              <a:t>“Chemical or biological munition storage bunkers are suspected in the vicinity of </a:t>
            </a:r>
            <a:r>
              <a:rPr lang="en-US" sz="2800" dirty="0" err="1"/>
              <a:t>Talill</a:t>
            </a:r>
            <a:r>
              <a:rPr lang="en-US" sz="2800" dirty="0"/>
              <a:t> Air Base, Battle Positions #101, #102, #103 and near the City of </a:t>
            </a:r>
            <a:r>
              <a:rPr lang="en-US" sz="2800" dirty="0" err="1"/>
              <a:t>Nasiriyah</a:t>
            </a:r>
            <a:r>
              <a:rPr lang="en-US" sz="2800" dirty="0"/>
              <a:t>”</a:t>
            </a:r>
          </a:p>
          <a:p>
            <a:pPr marL="52919" indent="0">
              <a:buNone/>
            </a:pPr>
            <a:r>
              <a:rPr lang="en-US" sz="2800" dirty="0"/>
              <a:t>Iraq had purchased weapons from all over the world, i.e. </a:t>
            </a:r>
            <a:r>
              <a:rPr lang="en-US" sz="2800" i="1" dirty="0"/>
              <a:t>no standardized marking system </a:t>
            </a:r>
            <a:r>
              <a:rPr lang="en-US" sz="2800" dirty="0"/>
              <a:t>for chemical vs conventional ammunition. </a:t>
            </a:r>
          </a:p>
          <a:p>
            <a:pPr marL="52919" indent="0">
              <a:buNone/>
            </a:pPr>
            <a:r>
              <a:rPr lang="en-US" sz="2800" dirty="0"/>
              <a:t>Iraq had been very haphazard in their handling of chemical munitions and stored chemical and conventional munitions together. </a:t>
            </a:r>
          </a:p>
        </p:txBody>
      </p:sp>
      <p:sp>
        <p:nvSpPr>
          <p:cNvPr id="4" name="AutoShape 2" descr="Image result for iraqi chemical muni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Image result for iraqi chemical muni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073" y="1792289"/>
            <a:ext cx="4608638" cy="350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8422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05" y="212666"/>
            <a:ext cx="10903132" cy="6540729"/>
          </a:xfrm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 flipV="1">
            <a:off x="3703147" y="1393297"/>
            <a:ext cx="833342" cy="2850230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4820574" y="1032270"/>
            <a:ext cx="1785727" cy="361027"/>
          </a:xfrm>
          <a:custGeom>
            <a:avLst/>
            <a:gdLst>
              <a:gd name="connsiteX0" fmla="*/ 3981 w 1807340"/>
              <a:gd name="connsiteY0" fmla="*/ 150323 h 361027"/>
              <a:gd name="connsiteX1" fmla="*/ 299256 w 1807340"/>
              <a:gd name="connsiteY1" fmla="*/ 74123 h 361027"/>
              <a:gd name="connsiteX2" fmla="*/ 537381 w 1807340"/>
              <a:gd name="connsiteY2" fmla="*/ 36023 h 361027"/>
              <a:gd name="connsiteX3" fmla="*/ 804081 w 1807340"/>
              <a:gd name="connsiteY3" fmla="*/ 7448 h 361027"/>
              <a:gd name="connsiteX4" fmla="*/ 1070781 w 1807340"/>
              <a:gd name="connsiteY4" fmla="*/ 16973 h 361027"/>
              <a:gd name="connsiteX5" fmla="*/ 1394631 w 1807340"/>
              <a:gd name="connsiteY5" fmla="*/ 93173 h 361027"/>
              <a:gd name="connsiteX6" fmla="*/ 1642281 w 1807340"/>
              <a:gd name="connsiteY6" fmla="*/ 207473 h 361027"/>
              <a:gd name="connsiteX7" fmla="*/ 1804206 w 1807340"/>
              <a:gd name="connsiteY7" fmla="*/ 359873 h 361027"/>
              <a:gd name="connsiteX8" fmla="*/ 1499406 w 1807340"/>
              <a:gd name="connsiteY8" fmla="*/ 121748 h 361027"/>
              <a:gd name="connsiteX9" fmla="*/ 918381 w 1807340"/>
              <a:gd name="connsiteY9" fmla="*/ 7448 h 361027"/>
              <a:gd name="connsiteX10" fmla="*/ 680256 w 1807340"/>
              <a:gd name="connsiteY10" fmla="*/ 16973 h 361027"/>
              <a:gd name="connsiteX11" fmla="*/ 451656 w 1807340"/>
              <a:gd name="connsiteY11" fmla="*/ 64598 h 361027"/>
              <a:gd name="connsiteX12" fmla="*/ 280206 w 1807340"/>
              <a:gd name="connsiteY12" fmla="*/ 83648 h 361027"/>
              <a:gd name="connsiteX13" fmla="*/ 137331 w 1807340"/>
              <a:gd name="connsiteY13" fmla="*/ 140798 h 361027"/>
              <a:gd name="connsiteX14" fmla="*/ 3981 w 1807340"/>
              <a:gd name="connsiteY14" fmla="*/ 150323 h 361027"/>
              <a:gd name="connsiteX0" fmla="*/ 3981 w 1807340"/>
              <a:gd name="connsiteY0" fmla="*/ 150323 h 361027"/>
              <a:gd name="connsiteX1" fmla="*/ 299256 w 1807340"/>
              <a:gd name="connsiteY1" fmla="*/ 74123 h 361027"/>
              <a:gd name="connsiteX2" fmla="*/ 537381 w 1807340"/>
              <a:gd name="connsiteY2" fmla="*/ 36023 h 361027"/>
              <a:gd name="connsiteX3" fmla="*/ 804081 w 1807340"/>
              <a:gd name="connsiteY3" fmla="*/ 7448 h 361027"/>
              <a:gd name="connsiteX4" fmla="*/ 1127931 w 1807340"/>
              <a:gd name="connsiteY4" fmla="*/ 26498 h 361027"/>
              <a:gd name="connsiteX5" fmla="*/ 1394631 w 1807340"/>
              <a:gd name="connsiteY5" fmla="*/ 93173 h 361027"/>
              <a:gd name="connsiteX6" fmla="*/ 1642281 w 1807340"/>
              <a:gd name="connsiteY6" fmla="*/ 207473 h 361027"/>
              <a:gd name="connsiteX7" fmla="*/ 1804206 w 1807340"/>
              <a:gd name="connsiteY7" fmla="*/ 359873 h 361027"/>
              <a:gd name="connsiteX8" fmla="*/ 1499406 w 1807340"/>
              <a:gd name="connsiteY8" fmla="*/ 121748 h 361027"/>
              <a:gd name="connsiteX9" fmla="*/ 918381 w 1807340"/>
              <a:gd name="connsiteY9" fmla="*/ 7448 h 361027"/>
              <a:gd name="connsiteX10" fmla="*/ 680256 w 1807340"/>
              <a:gd name="connsiteY10" fmla="*/ 16973 h 361027"/>
              <a:gd name="connsiteX11" fmla="*/ 451656 w 1807340"/>
              <a:gd name="connsiteY11" fmla="*/ 64598 h 361027"/>
              <a:gd name="connsiteX12" fmla="*/ 280206 w 1807340"/>
              <a:gd name="connsiteY12" fmla="*/ 83648 h 361027"/>
              <a:gd name="connsiteX13" fmla="*/ 137331 w 1807340"/>
              <a:gd name="connsiteY13" fmla="*/ 140798 h 361027"/>
              <a:gd name="connsiteX14" fmla="*/ 3981 w 1807340"/>
              <a:gd name="connsiteY14" fmla="*/ 150323 h 36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7340" h="361027">
                <a:moveTo>
                  <a:pt x="3981" y="150323"/>
                </a:moveTo>
                <a:cubicBezTo>
                  <a:pt x="30968" y="139211"/>
                  <a:pt x="210356" y="93173"/>
                  <a:pt x="299256" y="74123"/>
                </a:cubicBezTo>
                <a:cubicBezTo>
                  <a:pt x="388156" y="55073"/>
                  <a:pt x="453244" y="47135"/>
                  <a:pt x="537381" y="36023"/>
                </a:cubicBezTo>
                <a:cubicBezTo>
                  <a:pt x="621518" y="24911"/>
                  <a:pt x="715181" y="10623"/>
                  <a:pt x="804081" y="7448"/>
                </a:cubicBezTo>
                <a:cubicBezTo>
                  <a:pt x="892981" y="10623"/>
                  <a:pt x="1039031" y="23323"/>
                  <a:pt x="1127931" y="26498"/>
                </a:cubicBezTo>
                <a:cubicBezTo>
                  <a:pt x="1226356" y="40785"/>
                  <a:pt x="1308906" y="63011"/>
                  <a:pt x="1394631" y="93173"/>
                </a:cubicBezTo>
                <a:cubicBezTo>
                  <a:pt x="1480356" y="123336"/>
                  <a:pt x="1574018" y="163023"/>
                  <a:pt x="1642281" y="207473"/>
                </a:cubicBezTo>
                <a:cubicBezTo>
                  <a:pt x="1710544" y="251923"/>
                  <a:pt x="1828018" y="374160"/>
                  <a:pt x="1804206" y="359873"/>
                </a:cubicBezTo>
                <a:cubicBezTo>
                  <a:pt x="1780394" y="345586"/>
                  <a:pt x="1647043" y="180485"/>
                  <a:pt x="1499406" y="121748"/>
                </a:cubicBezTo>
                <a:cubicBezTo>
                  <a:pt x="1351769" y="63011"/>
                  <a:pt x="1054906" y="24910"/>
                  <a:pt x="918381" y="7448"/>
                </a:cubicBezTo>
                <a:cubicBezTo>
                  <a:pt x="781856" y="-10015"/>
                  <a:pt x="758043" y="7448"/>
                  <a:pt x="680256" y="16973"/>
                </a:cubicBezTo>
                <a:cubicBezTo>
                  <a:pt x="602469" y="26498"/>
                  <a:pt x="518331" y="53485"/>
                  <a:pt x="451656" y="64598"/>
                </a:cubicBezTo>
                <a:cubicBezTo>
                  <a:pt x="384981" y="75710"/>
                  <a:pt x="332594" y="70948"/>
                  <a:pt x="280206" y="83648"/>
                </a:cubicBezTo>
                <a:cubicBezTo>
                  <a:pt x="227819" y="96348"/>
                  <a:pt x="180194" y="128098"/>
                  <a:pt x="137331" y="140798"/>
                </a:cubicBezTo>
                <a:cubicBezTo>
                  <a:pt x="94469" y="153498"/>
                  <a:pt x="-23006" y="161435"/>
                  <a:pt x="3981" y="150323"/>
                </a:cubicBezTo>
                <a:close/>
              </a:path>
            </a:pathLst>
          </a:custGeom>
          <a:ln w="127000" cap="sq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8205443">
            <a:off x="6414454" y="1196028"/>
            <a:ext cx="347980" cy="39453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6977848" y="1740024"/>
            <a:ext cx="1854184" cy="185296"/>
          </a:xfrm>
          <a:custGeom>
            <a:avLst/>
            <a:gdLst>
              <a:gd name="connsiteX0" fmla="*/ 0 w 1635760"/>
              <a:gd name="connsiteY0" fmla="*/ 0 h 162560"/>
              <a:gd name="connsiteX1" fmla="*/ 76200 w 1635760"/>
              <a:gd name="connsiteY1" fmla="*/ 5080 h 162560"/>
              <a:gd name="connsiteX2" fmla="*/ 106680 w 1635760"/>
              <a:gd name="connsiteY2" fmla="*/ 20320 h 162560"/>
              <a:gd name="connsiteX3" fmla="*/ 121920 w 1635760"/>
              <a:gd name="connsiteY3" fmla="*/ 25400 h 162560"/>
              <a:gd name="connsiteX4" fmla="*/ 162560 w 1635760"/>
              <a:gd name="connsiteY4" fmla="*/ 35560 h 162560"/>
              <a:gd name="connsiteX5" fmla="*/ 177800 w 1635760"/>
              <a:gd name="connsiteY5" fmla="*/ 40640 h 162560"/>
              <a:gd name="connsiteX6" fmla="*/ 203200 w 1635760"/>
              <a:gd name="connsiteY6" fmla="*/ 45720 h 162560"/>
              <a:gd name="connsiteX7" fmla="*/ 233680 w 1635760"/>
              <a:gd name="connsiteY7" fmla="*/ 55880 h 162560"/>
              <a:gd name="connsiteX8" fmla="*/ 294640 w 1635760"/>
              <a:gd name="connsiteY8" fmla="*/ 76200 h 162560"/>
              <a:gd name="connsiteX9" fmla="*/ 309880 w 1635760"/>
              <a:gd name="connsiteY9" fmla="*/ 81280 h 162560"/>
              <a:gd name="connsiteX10" fmla="*/ 325120 w 1635760"/>
              <a:gd name="connsiteY10" fmla="*/ 86360 h 162560"/>
              <a:gd name="connsiteX11" fmla="*/ 355600 w 1635760"/>
              <a:gd name="connsiteY11" fmla="*/ 91440 h 162560"/>
              <a:gd name="connsiteX12" fmla="*/ 370840 w 1635760"/>
              <a:gd name="connsiteY12" fmla="*/ 96520 h 162560"/>
              <a:gd name="connsiteX13" fmla="*/ 391160 w 1635760"/>
              <a:gd name="connsiteY13" fmla="*/ 101600 h 162560"/>
              <a:gd name="connsiteX14" fmla="*/ 447040 w 1635760"/>
              <a:gd name="connsiteY14" fmla="*/ 111760 h 162560"/>
              <a:gd name="connsiteX15" fmla="*/ 467360 w 1635760"/>
              <a:gd name="connsiteY15" fmla="*/ 116840 h 162560"/>
              <a:gd name="connsiteX16" fmla="*/ 508000 w 1635760"/>
              <a:gd name="connsiteY16" fmla="*/ 121920 h 162560"/>
              <a:gd name="connsiteX17" fmla="*/ 528320 w 1635760"/>
              <a:gd name="connsiteY17" fmla="*/ 127000 h 162560"/>
              <a:gd name="connsiteX18" fmla="*/ 563880 w 1635760"/>
              <a:gd name="connsiteY18" fmla="*/ 132080 h 162560"/>
              <a:gd name="connsiteX19" fmla="*/ 640080 w 1635760"/>
              <a:gd name="connsiteY19" fmla="*/ 147320 h 162560"/>
              <a:gd name="connsiteX20" fmla="*/ 660400 w 1635760"/>
              <a:gd name="connsiteY20" fmla="*/ 152400 h 162560"/>
              <a:gd name="connsiteX21" fmla="*/ 711200 w 1635760"/>
              <a:gd name="connsiteY21" fmla="*/ 157480 h 162560"/>
              <a:gd name="connsiteX22" fmla="*/ 756920 w 1635760"/>
              <a:gd name="connsiteY22" fmla="*/ 162560 h 162560"/>
              <a:gd name="connsiteX23" fmla="*/ 1153160 w 1635760"/>
              <a:gd name="connsiteY23" fmla="*/ 157480 h 162560"/>
              <a:gd name="connsiteX24" fmla="*/ 1214120 w 1635760"/>
              <a:gd name="connsiteY24" fmla="*/ 152400 h 162560"/>
              <a:gd name="connsiteX25" fmla="*/ 1239520 w 1635760"/>
              <a:gd name="connsiteY25" fmla="*/ 147320 h 162560"/>
              <a:gd name="connsiteX26" fmla="*/ 1254760 w 1635760"/>
              <a:gd name="connsiteY26" fmla="*/ 142240 h 162560"/>
              <a:gd name="connsiteX27" fmla="*/ 1417320 w 1635760"/>
              <a:gd name="connsiteY27" fmla="*/ 137160 h 162560"/>
              <a:gd name="connsiteX28" fmla="*/ 1564640 w 1635760"/>
              <a:gd name="connsiteY28" fmla="*/ 127000 h 162560"/>
              <a:gd name="connsiteX29" fmla="*/ 1600200 w 1635760"/>
              <a:gd name="connsiteY29" fmla="*/ 116840 h 162560"/>
              <a:gd name="connsiteX30" fmla="*/ 1635760 w 1635760"/>
              <a:gd name="connsiteY30" fmla="*/ 96520 h 16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635760" h="162560">
                <a:moveTo>
                  <a:pt x="0" y="0"/>
                </a:moveTo>
                <a:cubicBezTo>
                  <a:pt x="25400" y="1693"/>
                  <a:pt x="50899" y="2269"/>
                  <a:pt x="76200" y="5080"/>
                </a:cubicBezTo>
                <a:cubicBezTo>
                  <a:pt x="92617" y="6904"/>
                  <a:pt x="92247" y="13103"/>
                  <a:pt x="106680" y="20320"/>
                </a:cubicBezTo>
                <a:cubicBezTo>
                  <a:pt x="111469" y="22715"/>
                  <a:pt x="116754" y="23991"/>
                  <a:pt x="121920" y="25400"/>
                </a:cubicBezTo>
                <a:cubicBezTo>
                  <a:pt x="135392" y="29074"/>
                  <a:pt x="149313" y="31144"/>
                  <a:pt x="162560" y="35560"/>
                </a:cubicBezTo>
                <a:cubicBezTo>
                  <a:pt x="167640" y="37253"/>
                  <a:pt x="172605" y="39341"/>
                  <a:pt x="177800" y="40640"/>
                </a:cubicBezTo>
                <a:cubicBezTo>
                  <a:pt x="186177" y="42734"/>
                  <a:pt x="194870" y="43448"/>
                  <a:pt x="203200" y="45720"/>
                </a:cubicBezTo>
                <a:cubicBezTo>
                  <a:pt x="213532" y="48538"/>
                  <a:pt x="223520" y="52493"/>
                  <a:pt x="233680" y="55880"/>
                </a:cubicBezTo>
                <a:lnTo>
                  <a:pt x="294640" y="76200"/>
                </a:lnTo>
                <a:lnTo>
                  <a:pt x="309880" y="81280"/>
                </a:lnTo>
                <a:cubicBezTo>
                  <a:pt x="314960" y="82973"/>
                  <a:pt x="319838" y="85480"/>
                  <a:pt x="325120" y="86360"/>
                </a:cubicBezTo>
                <a:cubicBezTo>
                  <a:pt x="335280" y="88053"/>
                  <a:pt x="345545" y="89206"/>
                  <a:pt x="355600" y="91440"/>
                </a:cubicBezTo>
                <a:cubicBezTo>
                  <a:pt x="360827" y="92602"/>
                  <a:pt x="365691" y="95049"/>
                  <a:pt x="370840" y="96520"/>
                </a:cubicBezTo>
                <a:cubicBezTo>
                  <a:pt x="377553" y="98438"/>
                  <a:pt x="384314" y="100231"/>
                  <a:pt x="391160" y="101600"/>
                </a:cubicBezTo>
                <a:cubicBezTo>
                  <a:pt x="446303" y="112629"/>
                  <a:pt x="398005" y="100863"/>
                  <a:pt x="447040" y="111760"/>
                </a:cubicBezTo>
                <a:cubicBezTo>
                  <a:pt x="453856" y="113275"/>
                  <a:pt x="460473" y="115692"/>
                  <a:pt x="467360" y="116840"/>
                </a:cubicBezTo>
                <a:cubicBezTo>
                  <a:pt x="480826" y="119084"/>
                  <a:pt x="494534" y="119676"/>
                  <a:pt x="508000" y="121920"/>
                </a:cubicBezTo>
                <a:cubicBezTo>
                  <a:pt x="514887" y="123068"/>
                  <a:pt x="521451" y="125751"/>
                  <a:pt x="528320" y="127000"/>
                </a:cubicBezTo>
                <a:cubicBezTo>
                  <a:pt x="540101" y="129142"/>
                  <a:pt x="552027" y="130387"/>
                  <a:pt x="563880" y="132080"/>
                </a:cubicBezTo>
                <a:cubicBezTo>
                  <a:pt x="608907" y="147089"/>
                  <a:pt x="583716" y="141057"/>
                  <a:pt x="640080" y="147320"/>
                </a:cubicBezTo>
                <a:cubicBezTo>
                  <a:pt x="646853" y="149013"/>
                  <a:pt x="653488" y="151413"/>
                  <a:pt x="660400" y="152400"/>
                </a:cubicBezTo>
                <a:cubicBezTo>
                  <a:pt x="677247" y="154807"/>
                  <a:pt x="694276" y="155698"/>
                  <a:pt x="711200" y="157480"/>
                </a:cubicBezTo>
                <a:lnTo>
                  <a:pt x="756920" y="162560"/>
                </a:lnTo>
                <a:lnTo>
                  <a:pt x="1153160" y="157480"/>
                </a:lnTo>
                <a:cubicBezTo>
                  <a:pt x="1173545" y="157027"/>
                  <a:pt x="1193869" y="154782"/>
                  <a:pt x="1214120" y="152400"/>
                </a:cubicBezTo>
                <a:cubicBezTo>
                  <a:pt x="1222695" y="151391"/>
                  <a:pt x="1231143" y="149414"/>
                  <a:pt x="1239520" y="147320"/>
                </a:cubicBezTo>
                <a:cubicBezTo>
                  <a:pt x="1244715" y="146021"/>
                  <a:pt x="1249414" y="142545"/>
                  <a:pt x="1254760" y="142240"/>
                </a:cubicBezTo>
                <a:cubicBezTo>
                  <a:pt x="1308885" y="139147"/>
                  <a:pt x="1363133" y="138853"/>
                  <a:pt x="1417320" y="137160"/>
                </a:cubicBezTo>
                <a:cubicBezTo>
                  <a:pt x="1466427" y="133773"/>
                  <a:pt x="1517943" y="142566"/>
                  <a:pt x="1564640" y="127000"/>
                </a:cubicBezTo>
                <a:cubicBezTo>
                  <a:pt x="1586504" y="119712"/>
                  <a:pt x="1574685" y="123219"/>
                  <a:pt x="1600200" y="116840"/>
                </a:cubicBezTo>
                <a:cubicBezTo>
                  <a:pt x="1632089" y="95581"/>
                  <a:pt x="1618469" y="96520"/>
                  <a:pt x="1635760" y="96520"/>
                </a:cubicBezTo>
              </a:path>
            </a:pathLst>
          </a:custGeom>
          <a:noFill/>
          <a:ln w="127000">
            <a:solidFill>
              <a:srgbClr val="FF0000"/>
            </a:solidFill>
            <a:headEnd w="lg" len="lg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loud 1"/>
          <p:cNvSpPr/>
          <p:nvPr/>
        </p:nvSpPr>
        <p:spPr>
          <a:xfrm rot="1538849">
            <a:off x="5445600" y="1028246"/>
            <a:ext cx="2080466" cy="730102"/>
          </a:xfrm>
          <a:prstGeom prst="cloud">
            <a:avLst/>
          </a:prstGeom>
          <a:solidFill>
            <a:srgbClr val="FFFF00">
              <a:alpha val="49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70DAEA-711B-4493-B931-62A5C9F70BA0}"/>
              </a:ext>
            </a:extLst>
          </p:cNvPr>
          <p:cNvSpPr txBox="1"/>
          <p:nvPr/>
        </p:nvSpPr>
        <p:spPr>
          <a:xfrm>
            <a:off x="552305" y="212666"/>
            <a:ext cx="3587329" cy="461665"/>
          </a:xfrm>
          <a:prstGeom prst="rect">
            <a:avLst/>
          </a:prstGeom>
          <a:solidFill>
            <a:srgbClr val="BBBEA8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The 24</a:t>
            </a:r>
            <a:r>
              <a:rPr lang="en-US" sz="2400" baseline="30000" dirty="0"/>
              <a:t>th</a:t>
            </a:r>
            <a:r>
              <a:rPr lang="en-US" sz="2400" dirty="0"/>
              <a:t> Infantry 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12785F-4776-4753-ABDE-68743B885545}"/>
              </a:ext>
            </a:extLst>
          </p:cNvPr>
          <p:cNvSpPr txBox="1"/>
          <p:nvPr/>
        </p:nvSpPr>
        <p:spPr>
          <a:xfrm>
            <a:off x="7067097" y="1073822"/>
            <a:ext cx="3330271" cy="400110"/>
          </a:xfrm>
          <a:prstGeom prst="rect">
            <a:avLst/>
          </a:prstGeom>
          <a:solidFill>
            <a:srgbClr val="BBBEA8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Plume of chemical weapons</a:t>
            </a:r>
          </a:p>
        </p:txBody>
      </p:sp>
    </p:spTree>
    <p:extLst>
      <p:ext uri="{BB962C8B-B14F-4D97-AF65-F5344CB8AC3E}">
        <p14:creationId xmlns:p14="http://schemas.microsoft.com/office/powerpoint/2010/main" val="33578530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6" y="626382"/>
            <a:ext cx="11674593" cy="1325563"/>
          </a:xfrm>
        </p:spPr>
        <p:txBody>
          <a:bodyPr>
            <a:noAutofit/>
          </a:bodyPr>
          <a:lstStyle/>
          <a:p>
            <a:r>
              <a:rPr lang="en-US" sz="3600" dirty="0"/>
              <a:t>The destruction of munitions that </a:t>
            </a:r>
            <a:r>
              <a:rPr lang="en-US" sz="3200" dirty="0"/>
              <a:t>unknowingly</a:t>
            </a:r>
            <a:r>
              <a:rPr lang="en-US" sz="3600" dirty="0"/>
              <a:t> included Sarin and </a:t>
            </a:r>
            <a:r>
              <a:rPr lang="en-US" sz="3600" dirty="0" err="1"/>
              <a:t>Cyclosarin</a:t>
            </a:r>
            <a:r>
              <a:rPr lang="en-US" sz="3600" dirty="0"/>
              <a:t> gas near </a:t>
            </a:r>
            <a:r>
              <a:rPr lang="en-US" sz="3600" dirty="0" err="1"/>
              <a:t>Khamisiyah</a:t>
            </a:r>
            <a:r>
              <a:rPr lang="en-US" sz="3600" dirty="0"/>
              <a:t>, Iraq.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13" y="2203156"/>
            <a:ext cx="2967228" cy="34107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4274272"/>
            <a:ext cx="4247388" cy="2679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937" y="2203156"/>
            <a:ext cx="4247388" cy="196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97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13EEF-9B6D-4BB9-937D-9CF803628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8777F2-9646-485D-BA7B-CEC47F6D1B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B4482-4F33-422D-94EF-644E4792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FDDF06-1F2A-4D3C-BE22-430B4ECE0092}"/>
              </a:ext>
            </a:extLst>
          </p:cNvPr>
          <p:cNvSpPr/>
          <p:nvPr/>
        </p:nvSpPr>
        <p:spPr bwMode="auto">
          <a:xfrm>
            <a:off x="2272420" y="5069941"/>
            <a:ext cx="6310265" cy="1455146"/>
          </a:xfrm>
          <a:prstGeom prst="rect">
            <a:avLst/>
          </a:prstGeom>
          <a:solidFill>
            <a:srgbClr val="FFC000">
              <a:alpha val="14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ヒラギノ角ゴ Pro W3" charset="0"/>
              <a:cs typeface="ヒラギノ角ゴ Pro W3" charset="0"/>
              <a:sym typeface="Arial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826E53C-1D01-44EB-8F3E-FB6B873C8864}"/>
              </a:ext>
            </a:extLst>
          </p:cNvPr>
          <p:cNvCxnSpPr/>
          <p:nvPr/>
        </p:nvCxnSpPr>
        <p:spPr bwMode="auto">
          <a:xfrm>
            <a:off x="6667129" y="5513033"/>
            <a:ext cx="1371600" cy="0"/>
          </a:xfrm>
          <a:prstGeom prst="line">
            <a:avLst/>
          </a:prstGeom>
          <a:solidFill>
            <a:srgbClr val="4F81BD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15772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F81BD"/>
      </a:accent1>
      <a:accent2>
        <a:srgbClr val="333399"/>
      </a:accent2>
      <a:accent3>
        <a:srgbClr val="FFFFFF"/>
      </a:accent3>
      <a:accent4>
        <a:srgbClr val="000000"/>
      </a:accent4>
      <a:accent5>
        <a:srgbClr val="B2C1DB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Lucida Grande"/>
        <a:ea typeface="ヒラギノ角ゴ Pro W3"/>
        <a:cs typeface="ヒラギノ角ゴ Pro W3"/>
      </a:majorFont>
      <a:minorFont>
        <a:latin typeface="Lucida Grande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F81BD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  <a:sym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24348</TotalTime>
  <Words>450</Words>
  <Application>Microsoft Macintosh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Lucida Grande</vt:lpstr>
      <vt:lpstr>1_Office Theme</vt:lpstr>
      <vt:lpstr>Custom Design</vt:lpstr>
      <vt:lpstr>The 24th Infantry Division (Mech) in Desert Storm “Violence…Protect Your Honor…Pray” Greg Bier</vt:lpstr>
      <vt:lpstr>24th Infantry Area of Operations</vt:lpstr>
      <vt:lpstr>EVERYTHING had to be supplied to us (regularly)</vt:lpstr>
      <vt:lpstr>EVERYTHING resulted in waste products (regularly)</vt:lpstr>
      <vt:lpstr>Why Burn Pits?</vt:lpstr>
      <vt:lpstr>Desert Storm’s Chemical Threat</vt:lpstr>
      <vt:lpstr>PowerPoint Presentation</vt:lpstr>
      <vt:lpstr>The destruction of munitions that unknowingly included Sarin and Cyclosarin gas near Khamisiyah, Iraq. </vt:lpstr>
      <vt:lpstr>PowerPoint Presentation</vt:lpstr>
      <vt:lpstr>Dirt, Dust, Sand, and Charcoal</vt:lpstr>
      <vt:lpstr>PowerPoint Presentation</vt:lpstr>
    </vt:vector>
  </TitlesOfParts>
  <Company>MU - Trulaske College of Business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Bier, Gregory L.</dc:creator>
  <cp:lastModifiedBy>Miller, Emily J (MU-Student)</cp:lastModifiedBy>
  <cp:revision>58</cp:revision>
  <dcterms:created xsi:type="dcterms:W3CDTF">2017-09-18T14:34:51Z</dcterms:created>
  <dcterms:modified xsi:type="dcterms:W3CDTF">2020-10-15T01:23:23Z</dcterms:modified>
</cp:coreProperties>
</file>