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4" r:id="rId2"/>
    <p:sldId id="300" r:id="rId3"/>
    <p:sldId id="291" r:id="rId4"/>
    <p:sldId id="306" r:id="rId5"/>
    <p:sldId id="270" r:id="rId6"/>
    <p:sldId id="324" r:id="rId7"/>
    <p:sldId id="283" r:id="rId8"/>
    <p:sldId id="274" r:id="rId9"/>
    <p:sldId id="294" r:id="rId10"/>
    <p:sldId id="314" r:id="rId11"/>
    <p:sldId id="308" r:id="rId12"/>
    <p:sldId id="325"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akdrake drak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1F66A1"/>
    <a:srgbClr val="256E9B"/>
    <a:srgbClr val="666666"/>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28B238-C19A-47A4-B82B-2812F2E73FB8}" v="51" dt="2020-02-24T05:26:11.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8" autoAdjust="0"/>
    <p:restoredTop sz="94665"/>
  </p:normalViewPr>
  <p:slideViewPr>
    <p:cSldViewPr snapToGrid="0" snapToObjects="1">
      <p:cViewPr varScale="1">
        <p:scale>
          <a:sx n="108" d="100"/>
          <a:sy n="108" d="100"/>
        </p:scale>
        <p:origin x="1560" y="108"/>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ell Kuttenkuler" userId="5dbc8d976a64b1ef" providerId="LiveId" clId="{9B28B238-C19A-47A4-B82B-2812F2E73FB8}"/>
    <pc:docChg chg="undo custSel modSld">
      <pc:chgData name="Jorell Kuttenkuler" userId="5dbc8d976a64b1ef" providerId="LiveId" clId="{9B28B238-C19A-47A4-B82B-2812F2E73FB8}" dt="2020-02-24T05:29:01.238" v="92" actId="20577"/>
      <pc:docMkLst>
        <pc:docMk/>
      </pc:docMkLst>
      <pc:sldChg chg="modSp">
        <pc:chgData name="Jorell Kuttenkuler" userId="5dbc8d976a64b1ef" providerId="LiveId" clId="{9B28B238-C19A-47A4-B82B-2812F2E73FB8}" dt="2020-02-24T05:26:11.171" v="73" actId="14100"/>
        <pc:sldMkLst>
          <pc:docMk/>
          <pc:sldMk cId="4167545121" sldId="318"/>
        </pc:sldMkLst>
        <pc:spChg chg="mod">
          <ac:chgData name="Jorell Kuttenkuler" userId="5dbc8d976a64b1ef" providerId="LiveId" clId="{9B28B238-C19A-47A4-B82B-2812F2E73FB8}" dt="2020-02-24T05:25:54.609" v="71" actId="1035"/>
          <ac:spMkLst>
            <pc:docMk/>
            <pc:sldMk cId="4167545121" sldId="318"/>
            <ac:spMk id="7" creationId="{00000000-0000-0000-0000-000000000000}"/>
          </ac:spMkLst>
        </pc:spChg>
        <pc:picChg chg="mod">
          <ac:chgData name="Jorell Kuttenkuler" userId="5dbc8d976a64b1ef" providerId="LiveId" clId="{9B28B238-C19A-47A4-B82B-2812F2E73FB8}" dt="2020-02-24T05:26:11.171" v="73" actId="14100"/>
          <ac:picMkLst>
            <pc:docMk/>
            <pc:sldMk cId="4167545121" sldId="318"/>
            <ac:picMk id="1026" creationId="{84DF058A-5B64-4519-A8E4-F9E34B60869E}"/>
          </ac:picMkLst>
        </pc:picChg>
        <pc:picChg chg="mod">
          <ac:chgData name="Jorell Kuttenkuler" userId="5dbc8d976a64b1ef" providerId="LiveId" clId="{9B28B238-C19A-47A4-B82B-2812F2E73FB8}" dt="2020-02-24T05:26:02.992" v="72" actId="14100"/>
          <ac:picMkLst>
            <pc:docMk/>
            <pc:sldMk cId="4167545121" sldId="318"/>
            <ac:picMk id="1030" creationId="{0B084D8A-4A60-4FD7-B0A2-11988A7E6D11}"/>
          </ac:picMkLst>
        </pc:picChg>
      </pc:sldChg>
      <pc:sldChg chg="addSp delSp modSp">
        <pc:chgData name="Jorell Kuttenkuler" userId="5dbc8d976a64b1ef" providerId="LiveId" clId="{9B28B238-C19A-47A4-B82B-2812F2E73FB8}" dt="2020-02-24T05:26:36.115" v="75" actId="1076"/>
        <pc:sldMkLst>
          <pc:docMk/>
          <pc:sldMk cId="865907495" sldId="319"/>
        </pc:sldMkLst>
        <pc:spChg chg="mod">
          <ac:chgData name="Jorell Kuttenkuler" userId="5dbc8d976a64b1ef" providerId="LiveId" clId="{9B28B238-C19A-47A4-B82B-2812F2E73FB8}" dt="2020-02-24T05:22:22.010" v="38" actId="1076"/>
          <ac:spMkLst>
            <pc:docMk/>
            <pc:sldMk cId="865907495" sldId="319"/>
            <ac:spMk id="3" creationId="{1AC3F4DF-3770-4393-AFC0-D71F0362959C}"/>
          </ac:spMkLst>
        </pc:spChg>
        <pc:graphicFrameChg chg="del">
          <ac:chgData name="Jorell Kuttenkuler" userId="5dbc8d976a64b1ef" providerId="LiveId" clId="{9B28B238-C19A-47A4-B82B-2812F2E73FB8}" dt="2020-02-24T05:18:23.362" v="4" actId="478"/>
          <ac:graphicFrameMkLst>
            <pc:docMk/>
            <pc:sldMk cId="865907495" sldId="319"/>
            <ac:graphicFrameMk id="2" creationId="{00000000-0000-0000-0000-000000000000}"/>
          </ac:graphicFrameMkLst>
        </pc:graphicFrameChg>
        <pc:graphicFrameChg chg="add">
          <ac:chgData name="Jorell Kuttenkuler" userId="5dbc8d976a64b1ef" providerId="LiveId" clId="{9B28B238-C19A-47A4-B82B-2812F2E73FB8}" dt="2020-02-24T05:18:24.656" v="5"/>
          <ac:graphicFrameMkLst>
            <pc:docMk/>
            <pc:sldMk cId="865907495" sldId="319"/>
            <ac:graphicFrameMk id="7" creationId="{9486BE07-CEFA-4860-9802-701DBF785330}"/>
          </ac:graphicFrameMkLst>
        </pc:graphicFrameChg>
        <pc:graphicFrameChg chg="add mod">
          <ac:chgData name="Jorell Kuttenkuler" userId="5dbc8d976a64b1ef" providerId="LiveId" clId="{9B28B238-C19A-47A4-B82B-2812F2E73FB8}" dt="2020-02-24T05:26:36.115" v="75" actId="1076"/>
          <ac:graphicFrameMkLst>
            <pc:docMk/>
            <pc:sldMk cId="865907495" sldId="319"/>
            <ac:graphicFrameMk id="8" creationId="{D91BDFFE-7B5F-4A53-A3CA-AA05D4042B82}"/>
          </ac:graphicFrameMkLst>
        </pc:graphicFrameChg>
        <pc:picChg chg="mod">
          <ac:chgData name="Jorell Kuttenkuler" userId="5dbc8d976a64b1ef" providerId="LiveId" clId="{9B28B238-C19A-47A4-B82B-2812F2E73FB8}" dt="2020-02-24T05:20:12.298" v="26" actId="1076"/>
          <ac:picMkLst>
            <pc:docMk/>
            <pc:sldMk cId="865907495" sldId="319"/>
            <ac:picMk id="6" creationId="{00000000-0000-0000-0000-000000000000}"/>
          </ac:picMkLst>
        </pc:picChg>
        <pc:picChg chg="del">
          <ac:chgData name="Jorell Kuttenkuler" userId="5dbc8d976a64b1ef" providerId="LiveId" clId="{9B28B238-C19A-47A4-B82B-2812F2E73FB8}" dt="2020-02-24T05:18:38.364" v="9" actId="478"/>
          <ac:picMkLst>
            <pc:docMk/>
            <pc:sldMk cId="865907495" sldId="319"/>
            <ac:picMk id="1026" creationId="{807872FF-5F78-4D6F-932F-37C15ACAAF65}"/>
          </ac:picMkLst>
        </pc:picChg>
      </pc:sldChg>
      <pc:sldChg chg="modSp setBg">
        <pc:chgData name="Jorell Kuttenkuler" userId="5dbc8d976a64b1ef" providerId="LiveId" clId="{9B28B238-C19A-47A4-B82B-2812F2E73FB8}" dt="2020-02-24T05:29:01.238" v="92" actId="20577"/>
        <pc:sldMkLst>
          <pc:docMk/>
          <pc:sldMk cId="253993321" sldId="321"/>
        </pc:sldMkLst>
        <pc:spChg chg="mod">
          <ac:chgData name="Jorell Kuttenkuler" userId="5dbc8d976a64b1ef" providerId="LiveId" clId="{9B28B238-C19A-47A4-B82B-2812F2E73FB8}" dt="2020-02-24T05:29:01.238" v="92" actId="20577"/>
          <ac:spMkLst>
            <pc:docMk/>
            <pc:sldMk cId="253993321" sldId="321"/>
            <ac:spMk id="2" creationId="{00000000-0000-0000-0000-000000000000}"/>
          </ac:spMkLst>
        </pc:spChg>
      </pc:sldChg>
      <pc:sldChg chg="delSp modSp">
        <pc:chgData name="Jorell Kuttenkuler" userId="5dbc8d976a64b1ef" providerId="LiveId" clId="{9B28B238-C19A-47A4-B82B-2812F2E73FB8}" dt="2020-02-24T05:24:03.577" v="54" actId="122"/>
        <pc:sldMkLst>
          <pc:docMk/>
          <pc:sldMk cId="1690154299" sldId="323"/>
        </pc:sldMkLst>
        <pc:spChg chg="mod">
          <ac:chgData name="Jorell Kuttenkuler" userId="5dbc8d976a64b1ef" providerId="LiveId" clId="{9B28B238-C19A-47A4-B82B-2812F2E73FB8}" dt="2020-02-24T05:24:03.577" v="54" actId="122"/>
          <ac:spMkLst>
            <pc:docMk/>
            <pc:sldMk cId="1690154299" sldId="323"/>
            <ac:spMk id="4" creationId="{07051270-74D8-4913-A213-D0E1D990F074}"/>
          </ac:spMkLst>
        </pc:spChg>
        <pc:graphicFrameChg chg="mod">
          <ac:chgData name="Jorell Kuttenkuler" userId="5dbc8d976a64b1ef" providerId="LiveId" clId="{9B28B238-C19A-47A4-B82B-2812F2E73FB8}" dt="2020-02-24T05:23:58.877" v="53" actId="1076"/>
          <ac:graphicFrameMkLst>
            <pc:docMk/>
            <pc:sldMk cId="1690154299" sldId="323"/>
            <ac:graphicFrameMk id="2" creationId="{FC0CD28F-0643-4FE7-B999-5C6041E4FA6A}"/>
          </ac:graphicFrameMkLst>
        </pc:graphicFrameChg>
        <pc:picChg chg="del">
          <ac:chgData name="Jorell Kuttenkuler" userId="5dbc8d976a64b1ef" providerId="LiveId" clId="{9B28B238-C19A-47A4-B82B-2812F2E73FB8}" dt="2020-02-24T05:22:59.216" v="44" actId="478"/>
          <ac:picMkLst>
            <pc:docMk/>
            <pc:sldMk cId="1690154299" sldId="323"/>
            <ac:picMk id="2050" creationId="{793D7A00-3FA2-4D73-BC4F-87B68A01F404}"/>
          </ac:picMkLst>
        </pc:picChg>
      </pc:sldChg>
      <pc:sldChg chg="modSp">
        <pc:chgData name="Jorell Kuttenkuler" userId="5dbc8d976a64b1ef" providerId="LiveId" clId="{9B28B238-C19A-47A4-B82B-2812F2E73FB8}" dt="2020-02-24T05:28:42.676" v="89" actId="1036"/>
        <pc:sldMkLst>
          <pc:docMk/>
          <pc:sldMk cId="1509522184" sldId="324"/>
        </pc:sldMkLst>
        <pc:spChg chg="mod">
          <ac:chgData name="Jorell Kuttenkuler" userId="5dbc8d976a64b1ef" providerId="LiveId" clId="{9B28B238-C19A-47A4-B82B-2812F2E73FB8}" dt="2020-02-24T05:28:42.676" v="89" actId="1036"/>
          <ac:spMkLst>
            <pc:docMk/>
            <pc:sldMk cId="1509522184" sldId="324"/>
            <ac:spMk id="2" creationId="{00000000-0000-0000-0000-000000000000}"/>
          </ac:spMkLst>
        </pc:spChg>
        <pc:spChg chg="mod">
          <ac:chgData name="Jorell Kuttenkuler" userId="5dbc8d976a64b1ef" providerId="LiveId" clId="{9B28B238-C19A-47A4-B82B-2812F2E73FB8}" dt="2020-02-24T05:27:36.494" v="79" actId="2711"/>
          <ac:spMkLst>
            <pc:docMk/>
            <pc:sldMk cId="1509522184" sldId="324"/>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2C84C7-3205-4F78-8ADC-B35391ECCEE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E7856CD-B494-459C-B9AB-B7006D5AC2C5}">
      <dgm:prSet/>
      <dgm:spPr>
        <a:solidFill>
          <a:schemeClr val="bg2"/>
        </a:solidFill>
        <a:ln>
          <a:solidFill>
            <a:schemeClr val="tx1"/>
          </a:solidFill>
        </a:ln>
      </dgm:spPr>
      <dgm:t>
        <a:bodyPr/>
        <a:lstStyle/>
        <a:p>
          <a:pPr rtl="0"/>
          <a:r>
            <a:rPr lang="en-US" dirty="0">
              <a:solidFill>
                <a:schemeClr val="tx1"/>
              </a:solidFill>
              <a:latin typeface="Palatino Linotype" panose="02040502050505030304" pitchFamily="18" charset="0"/>
            </a:rPr>
            <a:t>Why We Do It…</a:t>
          </a:r>
        </a:p>
      </dgm:t>
    </dgm:pt>
    <dgm:pt modelId="{1C2EB1E1-B0BE-4806-8CC2-F5834BF7050F}" type="parTrans" cxnId="{1699E8E1-3FE0-40E6-9B45-5E989B1011C2}">
      <dgm:prSet/>
      <dgm:spPr/>
      <dgm:t>
        <a:bodyPr/>
        <a:lstStyle/>
        <a:p>
          <a:endParaRPr lang="en-US"/>
        </a:p>
      </dgm:t>
    </dgm:pt>
    <dgm:pt modelId="{3B8A73FB-C1FC-4941-B08E-BFF8E29566B5}" type="sibTrans" cxnId="{1699E8E1-3FE0-40E6-9B45-5E989B1011C2}">
      <dgm:prSet/>
      <dgm:spPr>
        <a:solidFill>
          <a:schemeClr val="bg2"/>
        </a:solidFill>
        <a:ln>
          <a:solidFill>
            <a:schemeClr val="tx1"/>
          </a:solidFill>
        </a:ln>
      </dgm:spPr>
      <dgm:t>
        <a:bodyPr/>
        <a:lstStyle/>
        <a:p>
          <a:endParaRPr lang="en-US"/>
        </a:p>
      </dgm:t>
    </dgm:pt>
    <dgm:pt modelId="{53C618AE-1E68-4299-BC71-2B04BD32E780}">
      <dgm:prSet/>
      <dgm:spPr>
        <a:solidFill>
          <a:schemeClr val="bg2"/>
        </a:solidFill>
        <a:ln>
          <a:solidFill>
            <a:schemeClr val="tx1"/>
          </a:solidFill>
        </a:ln>
      </dgm:spPr>
      <dgm:t>
        <a:bodyPr/>
        <a:lstStyle/>
        <a:p>
          <a:pPr rtl="0"/>
          <a:r>
            <a:rPr lang="en-US" dirty="0">
              <a:solidFill>
                <a:schemeClr val="tx1"/>
              </a:solidFill>
              <a:latin typeface="Palatino Linotype" panose="02040502050505030304" pitchFamily="18" charset="0"/>
            </a:rPr>
            <a:t>How We Do It…</a:t>
          </a:r>
        </a:p>
      </dgm:t>
    </dgm:pt>
    <dgm:pt modelId="{D3C8E277-5E23-4893-A796-CE6E800D3779}" type="parTrans" cxnId="{14ACD523-8511-451F-9B95-15D87BB7E9AA}">
      <dgm:prSet/>
      <dgm:spPr/>
      <dgm:t>
        <a:bodyPr/>
        <a:lstStyle/>
        <a:p>
          <a:endParaRPr lang="en-US"/>
        </a:p>
      </dgm:t>
    </dgm:pt>
    <dgm:pt modelId="{073A1550-A1FD-4C72-AC25-1110D17C9838}" type="sibTrans" cxnId="{14ACD523-8511-451F-9B95-15D87BB7E9AA}">
      <dgm:prSet/>
      <dgm:spPr>
        <a:solidFill>
          <a:schemeClr val="bg2"/>
        </a:solidFill>
        <a:ln>
          <a:solidFill>
            <a:schemeClr val="tx1"/>
          </a:solidFill>
        </a:ln>
      </dgm:spPr>
      <dgm:t>
        <a:bodyPr/>
        <a:lstStyle/>
        <a:p>
          <a:endParaRPr lang="en-US"/>
        </a:p>
      </dgm:t>
    </dgm:pt>
    <dgm:pt modelId="{051B6C11-2461-4BEA-A890-596BBF507002}" type="pres">
      <dgm:prSet presAssocID="{A72C84C7-3205-4F78-8ADC-B35391ECCEE1}" presName="Name0" presStyleCnt="0">
        <dgm:presLayoutVars>
          <dgm:dir/>
          <dgm:resizeHandles val="exact"/>
        </dgm:presLayoutVars>
      </dgm:prSet>
      <dgm:spPr/>
    </dgm:pt>
    <dgm:pt modelId="{0FBDFABB-AEBC-42EF-B84A-91967F13C0A8}" type="pres">
      <dgm:prSet presAssocID="{8E7856CD-B494-459C-B9AB-B7006D5AC2C5}" presName="node" presStyleLbl="node1" presStyleIdx="0" presStyleCnt="2" custScaleY="100613" custLinFactNeighborX="4372" custLinFactNeighborY="12131">
        <dgm:presLayoutVars>
          <dgm:bulletEnabled val="1"/>
        </dgm:presLayoutVars>
      </dgm:prSet>
      <dgm:spPr/>
    </dgm:pt>
    <dgm:pt modelId="{936F6D76-AFB7-4ECC-A682-CB01651A5B15}" type="pres">
      <dgm:prSet presAssocID="{3B8A73FB-C1FC-4941-B08E-BFF8E29566B5}" presName="sibTrans" presStyleLbl="sibTrans2D1" presStyleIdx="0" presStyleCnt="1"/>
      <dgm:spPr/>
    </dgm:pt>
    <dgm:pt modelId="{048C78A0-A52D-4329-A562-464CED177F12}" type="pres">
      <dgm:prSet presAssocID="{3B8A73FB-C1FC-4941-B08E-BFF8E29566B5}" presName="connectorText" presStyleLbl="sibTrans2D1" presStyleIdx="0" presStyleCnt="1"/>
      <dgm:spPr/>
    </dgm:pt>
    <dgm:pt modelId="{9007FCA2-152A-402D-BFA3-41FC531D7EBB}" type="pres">
      <dgm:prSet presAssocID="{53C618AE-1E68-4299-BC71-2B04BD32E780}" presName="node" presStyleLbl="node1" presStyleIdx="1" presStyleCnt="2" custLinFactNeighborX="117" custLinFactNeighborY="11825">
        <dgm:presLayoutVars>
          <dgm:bulletEnabled val="1"/>
        </dgm:presLayoutVars>
      </dgm:prSet>
      <dgm:spPr/>
    </dgm:pt>
  </dgm:ptLst>
  <dgm:cxnLst>
    <dgm:cxn modelId="{14ACD523-8511-451F-9B95-15D87BB7E9AA}" srcId="{A72C84C7-3205-4F78-8ADC-B35391ECCEE1}" destId="{53C618AE-1E68-4299-BC71-2B04BD32E780}" srcOrd="1" destOrd="0" parTransId="{D3C8E277-5E23-4893-A796-CE6E800D3779}" sibTransId="{073A1550-A1FD-4C72-AC25-1110D17C9838}"/>
    <dgm:cxn modelId="{0885EE30-0E32-40D7-8E80-01E1C16C845F}" type="presOf" srcId="{3B8A73FB-C1FC-4941-B08E-BFF8E29566B5}" destId="{936F6D76-AFB7-4ECC-A682-CB01651A5B15}" srcOrd="0" destOrd="0" presId="urn:microsoft.com/office/officeart/2005/8/layout/process1"/>
    <dgm:cxn modelId="{D64AE172-67C8-4009-80CC-8DADA1C0C4A7}" type="presOf" srcId="{3B8A73FB-C1FC-4941-B08E-BFF8E29566B5}" destId="{048C78A0-A52D-4329-A562-464CED177F12}" srcOrd="1" destOrd="0" presId="urn:microsoft.com/office/officeart/2005/8/layout/process1"/>
    <dgm:cxn modelId="{E4E3678C-179F-403D-9B23-7C02A9682EE3}" type="presOf" srcId="{53C618AE-1E68-4299-BC71-2B04BD32E780}" destId="{9007FCA2-152A-402D-BFA3-41FC531D7EBB}" srcOrd="0" destOrd="0" presId="urn:microsoft.com/office/officeart/2005/8/layout/process1"/>
    <dgm:cxn modelId="{710E1E8F-0597-4EF9-97D5-2C99D63FAB86}" type="presOf" srcId="{A72C84C7-3205-4F78-8ADC-B35391ECCEE1}" destId="{051B6C11-2461-4BEA-A890-596BBF507002}" srcOrd="0" destOrd="0" presId="urn:microsoft.com/office/officeart/2005/8/layout/process1"/>
    <dgm:cxn modelId="{AEED7ABB-9C15-4B81-AF00-DC4E5E4184CB}" type="presOf" srcId="{8E7856CD-B494-459C-B9AB-B7006D5AC2C5}" destId="{0FBDFABB-AEBC-42EF-B84A-91967F13C0A8}" srcOrd="0" destOrd="0" presId="urn:microsoft.com/office/officeart/2005/8/layout/process1"/>
    <dgm:cxn modelId="{1699E8E1-3FE0-40E6-9B45-5E989B1011C2}" srcId="{A72C84C7-3205-4F78-8ADC-B35391ECCEE1}" destId="{8E7856CD-B494-459C-B9AB-B7006D5AC2C5}" srcOrd="0" destOrd="0" parTransId="{1C2EB1E1-B0BE-4806-8CC2-F5834BF7050F}" sibTransId="{3B8A73FB-C1FC-4941-B08E-BFF8E29566B5}"/>
    <dgm:cxn modelId="{029B1E8F-9F35-4603-8462-86E77D3F1E03}" type="presParOf" srcId="{051B6C11-2461-4BEA-A890-596BBF507002}" destId="{0FBDFABB-AEBC-42EF-B84A-91967F13C0A8}" srcOrd="0" destOrd="0" presId="urn:microsoft.com/office/officeart/2005/8/layout/process1"/>
    <dgm:cxn modelId="{DEF0139D-8DA1-4D26-8C54-1070A781AF7F}" type="presParOf" srcId="{051B6C11-2461-4BEA-A890-596BBF507002}" destId="{936F6D76-AFB7-4ECC-A682-CB01651A5B15}" srcOrd="1" destOrd="0" presId="urn:microsoft.com/office/officeart/2005/8/layout/process1"/>
    <dgm:cxn modelId="{BCA2566A-3EA8-47E5-A2A5-11D2F0173167}" type="presParOf" srcId="{936F6D76-AFB7-4ECC-A682-CB01651A5B15}" destId="{048C78A0-A52D-4329-A562-464CED177F12}" srcOrd="0" destOrd="0" presId="urn:microsoft.com/office/officeart/2005/8/layout/process1"/>
    <dgm:cxn modelId="{FDF31435-5B38-4564-B7C1-5E2F3E7C8198}" type="presParOf" srcId="{051B6C11-2461-4BEA-A890-596BBF507002}" destId="{9007FCA2-152A-402D-BFA3-41FC531D7EB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F2236E-0483-43FC-BFB9-2DCA274F0F9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CA1B0D6-2164-426F-BEE1-554108117BD2}">
      <dgm:prSet/>
      <dgm:spPr>
        <a:solidFill>
          <a:schemeClr val="bg2"/>
        </a:solidFill>
        <a:ln>
          <a:solidFill>
            <a:schemeClr val="tx1"/>
          </a:solidFill>
        </a:ln>
      </dgm:spPr>
      <dgm:t>
        <a:bodyPr/>
        <a:lstStyle/>
        <a:p>
          <a:pPr rtl="0"/>
          <a:r>
            <a:rPr lang="en-US" b="1" dirty="0">
              <a:solidFill>
                <a:schemeClr val="tx1"/>
              </a:solidFill>
              <a:latin typeface="Palatino Linotype" panose="02040502050505030304" pitchFamily="18" charset="0"/>
            </a:rPr>
            <a:t>Why We Do It…</a:t>
          </a:r>
        </a:p>
      </dgm:t>
    </dgm:pt>
    <dgm:pt modelId="{65C6C1CA-AF2A-4CF8-9486-B994EF872948}" type="parTrans" cxnId="{EDD34932-A739-4312-A31F-36C0D18CF4DB}">
      <dgm:prSet/>
      <dgm:spPr/>
      <dgm:t>
        <a:bodyPr/>
        <a:lstStyle/>
        <a:p>
          <a:endParaRPr lang="en-US"/>
        </a:p>
      </dgm:t>
    </dgm:pt>
    <dgm:pt modelId="{929BCE41-6346-4B86-A8B2-9B9CFD83C603}" type="sibTrans" cxnId="{EDD34932-A739-4312-A31F-36C0D18CF4DB}">
      <dgm:prSet/>
      <dgm:spPr/>
      <dgm:t>
        <a:bodyPr/>
        <a:lstStyle/>
        <a:p>
          <a:endParaRPr lang="en-US"/>
        </a:p>
      </dgm:t>
    </dgm:pt>
    <dgm:pt modelId="{447E6A0E-20A9-4A81-BA23-962FC58C5628}" type="pres">
      <dgm:prSet presAssocID="{39F2236E-0483-43FC-BFB9-2DCA274F0F94}" presName="Name0" presStyleCnt="0">
        <dgm:presLayoutVars>
          <dgm:dir/>
          <dgm:resizeHandles val="exact"/>
        </dgm:presLayoutVars>
      </dgm:prSet>
      <dgm:spPr/>
    </dgm:pt>
    <dgm:pt modelId="{CBEC21F3-F769-4F6D-BA23-4B5600698D58}" type="pres">
      <dgm:prSet presAssocID="{0CA1B0D6-2164-426F-BEE1-554108117BD2}" presName="node" presStyleLbl="node1" presStyleIdx="0" presStyleCnt="1" custLinFactNeighborX="49" custLinFactNeighborY="35204">
        <dgm:presLayoutVars>
          <dgm:bulletEnabled val="1"/>
        </dgm:presLayoutVars>
      </dgm:prSet>
      <dgm:spPr/>
    </dgm:pt>
  </dgm:ptLst>
  <dgm:cxnLst>
    <dgm:cxn modelId="{EDD34932-A739-4312-A31F-36C0D18CF4DB}" srcId="{39F2236E-0483-43FC-BFB9-2DCA274F0F94}" destId="{0CA1B0D6-2164-426F-BEE1-554108117BD2}" srcOrd="0" destOrd="0" parTransId="{65C6C1CA-AF2A-4CF8-9486-B994EF872948}" sibTransId="{929BCE41-6346-4B86-A8B2-9B9CFD83C603}"/>
    <dgm:cxn modelId="{3A12B963-9BE3-4646-BD0F-24A69B922B00}" type="presOf" srcId="{0CA1B0D6-2164-426F-BEE1-554108117BD2}" destId="{CBEC21F3-F769-4F6D-BA23-4B5600698D58}" srcOrd="0" destOrd="0" presId="urn:microsoft.com/office/officeart/2005/8/layout/process1"/>
    <dgm:cxn modelId="{9659ABBE-DEE2-456C-BEDA-6C16D0743916}" type="presOf" srcId="{39F2236E-0483-43FC-BFB9-2DCA274F0F94}" destId="{447E6A0E-20A9-4A81-BA23-962FC58C5628}" srcOrd="0" destOrd="0" presId="urn:microsoft.com/office/officeart/2005/8/layout/process1"/>
    <dgm:cxn modelId="{92868E0C-9602-4354-B337-289F3863F1C1}" type="presParOf" srcId="{447E6A0E-20A9-4A81-BA23-962FC58C5628}" destId="{CBEC21F3-F769-4F6D-BA23-4B5600698D58}"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8D73FE-9520-4DC8-82BE-A69A5EE7EA3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012BD70F-20B0-4436-9E81-687521F3EC4A}" type="pres">
      <dgm:prSet presAssocID="{828D73FE-9520-4DC8-82BE-A69A5EE7EA3A}" presName="Name0" presStyleCnt="0">
        <dgm:presLayoutVars>
          <dgm:chMax val="7"/>
          <dgm:dir/>
          <dgm:animLvl val="lvl"/>
          <dgm:resizeHandles val="exact"/>
        </dgm:presLayoutVars>
      </dgm:prSet>
      <dgm:spPr/>
    </dgm:pt>
  </dgm:ptLst>
  <dgm:cxnLst>
    <dgm:cxn modelId="{644F0CF7-31FA-414D-AD0D-021D9B4709D0}" type="presOf" srcId="{828D73FE-9520-4DC8-82BE-A69A5EE7EA3A}" destId="{012BD70F-20B0-4436-9E81-687521F3EC4A}" srcOrd="0"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8489A5-6092-43C9-9F7E-472B0802DC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1CCE93-0F0D-428C-B810-8418F1AE1BAD}">
      <dgm:prSet custT="1"/>
      <dgm:spPr>
        <a:solidFill>
          <a:schemeClr val="bg2"/>
        </a:solidFill>
        <a:ln>
          <a:solidFill>
            <a:schemeClr val="tx1"/>
          </a:solidFill>
        </a:ln>
      </dgm:spPr>
      <dgm:t>
        <a:bodyPr/>
        <a:lstStyle/>
        <a:p>
          <a:pPr algn="ctr" rtl="0"/>
          <a:r>
            <a:rPr lang="en-US" sz="4400" b="1" dirty="0">
              <a:solidFill>
                <a:schemeClr val="tx1"/>
              </a:solidFill>
              <a:latin typeface="Palatino Linotype" panose="02040502050505030304" pitchFamily="18" charset="0"/>
            </a:rPr>
            <a:t>Direct Representation of More than 175 Clients</a:t>
          </a:r>
        </a:p>
      </dgm:t>
    </dgm:pt>
    <dgm:pt modelId="{9286E8FF-74D5-446F-81C1-3AA83C5DA3A1}" type="parTrans" cxnId="{1376A27E-6CD0-48E5-8AAD-896ECAF1AC88}">
      <dgm:prSet/>
      <dgm:spPr/>
      <dgm:t>
        <a:bodyPr/>
        <a:lstStyle/>
        <a:p>
          <a:endParaRPr lang="en-US"/>
        </a:p>
      </dgm:t>
    </dgm:pt>
    <dgm:pt modelId="{1AD8C043-8902-4AFE-8C3D-FA038CB336E1}" type="sibTrans" cxnId="{1376A27E-6CD0-48E5-8AAD-896ECAF1AC88}">
      <dgm:prSet/>
      <dgm:spPr/>
      <dgm:t>
        <a:bodyPr/>
        <a:lstStyle/>
        <a:p>
          <a:endParaRPr lang="en-US"/>
        </a:p>
      </dgm:t>
    </dgm:pt>
    <dgm:pt modelId="{58249D1D-D5BC-40DF-ADC3-1E3681D27071}" type="pres">
      <dgm:prSet presAssocID="{C78489A5-6092-43C9-9F7E-472B0802DC37}" presName="linear" presStyleCnt="0">
        <dgm:presLayoutVars>
          <dgm:animLvl val="lvl"/>
          <dgm:resizeHandles val="exact"/>
        </dgm:presLayoutVars>
      </dgm:prSet>
      <dgm:spPr/>
    </dgm:pt>
    <dgm:pt modelId="{22EC83A8-C66D-4015-A03A-D4349F85E84B}" type="pres">
      <dgm:prSet presAssocID="{481CCE93-0F0D-428C-B810-8418F1AE1BAD}" presName="parentText" presStyleLbl="node1" presStyleIdx="0" presStyleCnt="1" custScaleY="636619" custLinFactNeighborX="-277" custLinFactNeighborY="-1723">
        <dgm:presLayoutVars>
          <dgm:chMax val="0"/>
          <dgm:bulletEnabled val="1"/>
        </dgm:presLayoutVars>
      </dgm:prSet>
      <dgm:spPr>
        <a:prstGeom prst="rect">
          <a:avLst/>
        </a:prstGeom>
      </dgm:spPr>
    </dgm:pt>
  </dgm:ptLst>
  <dgm:cxnLst>
    <dgm:cxn modelId="{A73C7964-92F5-476E-97AB-814ACF92CE05}" type="presOf" srcId="{481CCE93-0F0D-428C-B810-8418F1AE1BAD}" destId="{22EC83A8-C66D-4015-A03A-D4349F85E84B}" srcOrd="0" destOrd="0" presId="urn:microsoft.com/office/officeart/2005/8/layout/vList2"/>
    <dgm:cxn modelId="{1376A27E-6CD0-48E5-8AAD-896ECAF1AC88}" srcId="{C78489A5-6092-43C9-9F7E-472B0802DC37}" destId="{481CCE93-0F0D-428C-B810-8418F1AE1BAD}" srcOrd="0" destOrd="0" parTransId="{9286E8FF-74D5-446F-81C1-3AA83C5DA3A1}" sibTransId="{1AD8C043-8902-4AFE-8C3D-FA038CB336E1}"/>
    <dgm:cxn modelId="{5B5381E9-2E4F-49BF-A604-D08D747E85B6}" type="presOf" srcId="{C78489A5-6092-43C9-9F7E-472B0802DC37}" destId="{58249D1D-D5BC-40DF-ADC3-1E3681D27071}" srcOrd="0" destOrd="0" presId="urn:microsoft.com/office/officeart/2005/8/layout/vList2"/>
    <dgm:cxn modelId="{D1705AFD-B9D2-40D3-BE01-D5B243471AEF}" type="presParOf" srcId="{58249D1D-D5BC-40DF-ADC3-1E3681D27071}" destId="{22EC83A8-C66D-4015-A03A-D4349F85E84B}"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0A8920-CC0C-420E-B948-52042359EDF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84B69642-9A0B-4C9D-847A-C71CF79592F6}">
      <dgm:prSet phldrT="[Text]"/>
      <dgm:spPr>
        <a:solidFill>
          <a:schemeClr val="bg2"/>
        </a:solidFill>
      </dgm:spPr>
      <dgm:t>
        <a:bodyPr/>
        <a:lstStyle/>
        <a:p>
          <a:r>
            <a:rPr lang="en-US" b="1" dirty="0">
              <a:solidFill>
                <a:schemeClr val="tx1"/>
              </a:solidFill>
              <a:latin typeface="Palatino Linotype" panose="02040502050505030304" pitchFamily="18" charset="0"/>
            </a:rPr>
            <a:t>What we’ve done for </a:t>
          </a:r>
          <a:r>
            <a:rPr lang="en-US" b="1" i="1" u="sng" dirty="0">
              <a:solidFill>
                <a:schemeClr val="tx1"/>
              </a:solidFill>
              <a:latin typeface="Palatino Linotype" panose="02040502050505030304" pitchFamily="18" charset="0"/>
            </a:rPr>
            <a:t>our</a:t>
          </a:r>
          <a:r>
            <a:rPr lang="en-US" b="1" i="1" dirty="0">
              <a:solidFill>
                <a:schemeClr val="tx1"/>
              </a:solidFill>
              <a:latin typeface="Palatino Linotype" panose="02040502050505030304" pitchFamily="18" charset="0"/>
            </a:rPr>
            <a:t>   </a:t>
          </a:r>
          <a:r>
            <a:rPr lang="en-US" b="1" i="0" dirty="0">
              <a:solidFill>
                <a:schemeClr val="tx1"/>
              </a:solidFill>
              <a:latin typeface="Palatino Linotype" panose="02040502050505030304" pitchFamily="18" charset="0"/>
            </a:rPr>
            <a:t>veterans</a:t>
          </a:r>
          <a:endParaRPr lang="en-US" b="1" dirty="0">
            <a:solidFill>
              <a:schemeClr val="tx1"/>
            </a:solidFill>
            <a:latin typeface="Palatino Linotype" panose="02040502050505030304" pitchFamily="18" charset="0"/>
          </a:endParaRPr>
        </a:p>
      </dgm:t>
    </dgm:pt>
    <dgm:pt modelId="{9ED15C0F-ED09-423B-959A-4D225D9744A3}" type="parTrans" cxnId="{DE13246E-C702-43CC-B393-4B1FD267310F}">
      <dgm:prSet/>
      <dgm:spPr/>
      <dgm:t>
        <a:bodyPr/>
        <a:lstStyle/>
        <a:p>
          <a:endParaRPr lang="en-US"/>
        </a:p>
      </dgm:t>
    </dgm:pt>
    <dgm:pt modelId="{480AD22C-7EDE-4F6E-9182-E1C64428F76A}" type="sibTrans" cxnId="{DE13246E-C702-43CC-B393-4B1FD267310F}">
      <dgm:prSet/>
      <dgm:spPr/>
      <dgm:t>
        <a:bodyPr/>
        <a:lstStyle/>
        <a:p>
          <a:endParaRPr lang="en-US"/>
        </a:p>
      </dgm:t>
    </dgm:pt>
    <dgm:pt modelId="{CB0478E9-3369-4C7D-BC6E-AC564A796346}">
      <dgm:prSet phldrT="[Text]" custT="1"/>
      <dgm:spPr>
        <a:solidFill>
          <a:schemeClr val="bg2"/>
        </a:solidFill>
      </dgm:spPr>
      <dgm:t>
        <a:bodyPr/>
        <a:lstStyle/>
        <a:p>
          <a:pPr algn="ctr"/>
          <a:r>
            <a:rPr lang="en-US" sz="1800" b="1" i="0" dirty="0">
              <a:solidFill>
                <a:schemeClr val="tx1"/>
              </a:solidFill>
              <a:latin typeface="Palatino Linotype" panose="02040502050505030304" pitchFamily="18" charset="0"/>
            </a:rPr>
            <a:t>Secured nearly  </a:t>
          </a:r>
          <a:r>
            <a:rPr lang="en-US" sz="1800" b="1" i="0" u="sng" dirty="0">
              <a:solidFill>
                <a:schemeClr val="tx1"/>
              </a:solidFill>
              <a:latin typeface="Palatino Linotype" panose="02040502050505030304" pitchFamily="18" charset="0"/>
            </a:rPr>
            <a:t>$6 million</a:t>
          </a:r>
          <a:r>
            <a:rPr lang="en-US" sz="1800" b="1" i="0" u="none" dirty="0">
              <a:solidFill>
                <a:schemeClr val="tx1"/>
              </a:solidFill>
              <a:latin typeface="Palatino Linotype" panose="02040502050505030304" pitchFamily="18" charset="0"/>
            </a:rPr>
            <a:t> </a:t>
          </a:r>
          <a:r>
            <a:rPr lang="en-US" sz="1800" b="1" i="0" dirty="0">
              <a:solidFill>
                <a:schemeClr val="tx1"/>
              </a:solidFill>
              <a:latin typeface="Palatino Linotype" panose="02040502050505030304" pitchFamily="18" charset="0"/>
            </a:rPr>
            <a:t>in Disability Comp for Clients</a:t>
          </a:r>
        </a:p>
      </dgm:t>
    </dgm:pt>
    <dgm:pt modelId="{DAA31560-FE75-48DF-A1F1-4E7C8E6BCA12}" type="parTrans" cxnId="{5140AD2C-F0EF-4FD7-A687-D2066CBC158D}">
      <dgm:prSet/>
      <dgm:spPr/>
      <dgm:t>
        <a:bodyPr/>
        <a:lstStyle/>
        <a:p>
          <a:endParaRPr lang="en-US"/>
        </a:p>
      </dgm:t>
    </dgm:pt>
    <dgm:pt modelId="{9EEFDDD2-136F-4240-AF04-C140D4CEE206}" type="sibTrans" cxnId="{5140AD2C-F0EF-4FD7-A687-D2066CBC158D}">
      <dgm:prSet/>
      <dgm:spPr/>
      <dgm:t>
        <a:bodyPr/>
        <a:lstStyle/>
        <a:p>
          <a:endParaRPr lang="en-US"/>
        </a:p>
      </dgm:t>
    </dgm:pt>
    <dgm:pt modelId="{427EBED6-ECB6-4CD2-A7BF-9A8A81687844}">
      <dgm:prSet phldrT="[Text]" custT="1"/>
      <dgm:spPr>
        <a:solidFill>
          <a:schemeClr val="bg2"/>
        </a:solidFill>
      </dgm:spPr>
      <dgm:t>
        <a:bodyPr/>
        <a:lstStyle/>
        <a:p>
          <a:r>
            <a:rPr lang="en-US" sz="1600" b="1" i="0" dirty="0">
              <a:solidFill>
                <a:schemeClr val="tx1"/>
              </a:solidFill>
              <a:latin typeface="Palatino Linotype" panose="02040502050505030304" pitchFamily="18" charset="0"/>
            </a:rPr>
            <a:t>100% Success Rate in Discharge Upgrade Cases</a:t>
          </a:r>
        </a:p>
      </dgm:t>
    </dgm:pt>
    <dgm:pt modelId="{1E2B1F60-5AED-46BD-819B-ED369D4FA20A}" type="parTrans" cxnId="{42E73FBB-E89D-4511-B6A9-6E0F25ACC1A2}">
      <dgm:prSet/>
      <dgm:spPr/>
      <dgm:t>
        <a:bodyPr/>
        <a:lstStyle/>
        <a:p>
          <a:endParaRPr lang="en-US"/>
        </a:p>
      </dgm:t>
    </dgm:pt>
    <dgm:pt modelId="{7049E2BA-5306-4499-8688-45C0AF4A5CDA}" type="sibTrans" cxnId="{42E73FBB-E89D-4511-B6A9-6E0F25ACC1A2}">
      <dgm:prSet/>
      <dgm:spPr/>
      <dgm:t>
        <a:bodyPr/>
        <a:lstStyle/>
        <a:p>
          <a:endParaRPr lang="en-US"/>
        </a:p>
      </dgm:t>
    </dgm:pt>
    <dgm:pt modelId="{6B2D7A56-D993-4CE6-A901-AFC3756A23B1}">
      <dgm:prSet phldrT="[Text]"/>
      <dgm:spPr>
        <a:solidFill>
          <a:schemeClr val="bg2"/>
        </a:solidFill>
      </dgm:spPr>
      <dgm:t>
        <a:bodyPr/>
        <a:lstStyle/>
        <a:p>
          <a:r>
            <a:rPr lang="en-US" b="1" dirty="0">
              <a:solidFill>
                <a:schemeClr val="tx1"/>
              </a:solidFill>
              <a:latin typeface="Palatino Linotype" panose="02040502050505030304" pitchFamily="18" charset="0"/>
            </a:rPr>
            <a:t>Assisted over </a:t>
          </a:r>
          <a:r>
            <a:rPr lang="en-US" b="1" i="1" dirty="0">
              <a:solidFill>
                <a:schemeClr val="tx1"/>
              </a:solidFill>
              <a:latin typeface="Palatino Linotype" panose="02040502050505030304" pitchFamily="18" charset="0"/>
            </a:rPr>
            <a:t>600</a:t>
          </a:r>
          <a:r>
            <a:rPr lang="en-US" b="1" dirty="0">
              <a:solidFill>
                <a:schemeClr val="tx1"/>
              </a:solidFill>
              <a:latin typeface="Palatino Linotype" panose="02040502050505030304" pitchFamily="18" charset="0"/>
            </a:rPr>
            <a:t> veterans</a:t>
          </a:r>
        </a:p>
      </dgm:t>
    </dgm:pt>
    <dgm:pt modelId="{A95C6124-63B3-4619-BA4F-9532F7AA6373}" type="parTrans" cxnId="{A6A52BCE-7BA9-4E29-A02D-4599E96F14CF}">
      <dgm:prSet/>
      <dgm:spPr/>
      <dgm:t>
        <a:bodyPr/>
        <a:lstStyle/>
        <a:p>
          <a:endParaRPr lang="en-US"/>
        </a:p>
      </dgm:t>
    </dgm:pt>
    <dgm:pt modelId="{AFF0CD8C-6D64-400D-AD4D-4E261E7E2E71}" type="sibTrans" cxnId="{A6A52BCE-7BA9-4E29-A02D-4599E96F14CF}">
      <dgm:prSet/>
      <dgm:spPr/>
      <dgm:t>
        <a:bodyPr/>
        <a:lstStyle/>
        <a:p>
          <a:endParaRPr lang="en-US"/>
        </a:p>
      </dgm:t>
    </dgm:pt>
    <dgm:pt modelId="{A7BF86FD-2136-4858-B389-2928E20AC33E}">
      <dgm:prSet phldrT="[Text]" custT="1"/>
      <dgm:spPr>
        <a:solidFill>
          <a:schemeClr val="bg2"/>
        </a:solidFill>
      </dgm:spPr>
      <dgm:t>
        <a:bodyPr/>
        <a:lstStyle/>
        <a:p>
          <a:r>
            <a:rPr lang="en-US" sz="1600" b="1" dirty="0">
              <a:solidFill>
                <a:schemeClr val="tx1"/>
              </a:solidFill>
              <a:latin typeface="Palatino Linotype" panose="02040502050505030304" pitchFamily="18" charset="0"/>
            </a:rPr>
            <a:t> These benefits helped </a:t>
          </a:r>
          <a:r>
            <a:rPr lang="en-US" sz="1600" b="1" i="1" dirty="0">
              <a:solidFill>
                <a:schemeClr val="tx1"/>
              </a:solidFill>
              <a:latin typeface="Palatino Linotype" panose="02040502050505030304" pitchFamily="18" charset="0"/>
            </a:rPr>
            <a:t>countless</a:t>
          </a:r>
          <a:r>
            <a:rPr lang="en-US" sz="1600" b="1" dirty="0">
              <a:solidFill>
                <a:schemeClr val="tx1"/>
              </a:solidFill>
              <a:latin typeface="Palatino Linotype" panose="02040502050505030304" pitchFamily="18" charset="0"/>
            </a:rPr>
            <a:t> family members</a:t>
          </a:r>
        </a:p>
      </dgm:t>
    </dgm:pt>
    <dgm:pt modelId="{9117B480-F71B-4D39-A8AD-1614DD9720B1}" type="parTrans" cxnId="{31FBDF6A-E1BB-4059-8975-9DFCA9C84062}">
      <dgm:prSet/>
      <dgm:spPr/>
      <dgm:t>
        <a:bodyPr/>
        <a:lstStyle/>
        <a:p>
          <a:endParaRPr lang="en-US"/>
        </a:p>
      </dgm:t>
    </dgm:pt>
    <dgm:pt modelId="{29CE5500-1490-41CB-BC31-2987196E4BC9}" type="sibTrans" cxnId="{31FBDF6A-E1BB-4059-8975-9DFCA9C84062}">
      <dgm:prSet/>
      <dgm:spPr/>
      <dgm:t>
        <a:bodyPr/>
        <a:lstStyle/>
        <a:p>
          <a:endParaRPr lang="en-US"/>
        </a:p>
      </dgm:t>
    </dgm:pt>
    <dgm:pt modelId="{87CF0972-CA10-4784-8CAA-D1F9C57CB3D0}" type="pres">
      <dgm:prSet presAssocID="{420A8920-CC0C-420E-B948-52042359EDF6}" presName="composite" presStyleCnt="0">
        <dgm:presLayoutVars>
          <dgm:chMax val="1"/>
          <dgm:dir/>
          <dgm:resizeHandles val="exact"/>
        </dgm:presLayoutVars>
      </dgm:prSet>
      <dgm:spPr/>
    </dgm:pt>
    <dgm:pt modelId="{69862236-B689-43D0-A85A-5CEB058FE85A}" type="pres">
      <dgm:prSet presAssocID="{420A8920-CC0C-420E-B948-52042359EDF6}" presName="radial" presStyleCnt="0">
        <dgm:presLayoutVars>
          <dgm:animLvl val="ctr"/>
        </dgm:presLayoutVars>
      </dgm:prSet>
      <dgm:spPr/>
    </dgm:pt>
    <dgm:pt modelId="{B03C7A90-A452-4694-9883-AF3AF28BB157}" type="pres">
      <dgm:prSet presAssocID="{84B69642-9A0B-4C9D-847A-C71CF79592F6}" presName="centerShape" presStyleLbl="vennNode1" presStyleIdx="0" presStyleCnt="5" custScaleX="122944" custScaleY="113322" custLinFactNeighborX="-43811" custLinFactNeighborY="-39484"/>
      <dgm:spPr/>
    </dgm:pt>
    <dgm:pt modelId="{A3D06399-9054-46AD-80EC-45859BAEA26A}" type="pres">
      <dgm:prSet presAssocID="{CB0478E9-3369-4C7D-BC6E-AC564A796346}" presName="node" presStyleLbl="vennNode1" presStyleIdx="1" presStyleCnt="5" custScaleX="123524" custScaleY="129859" custRadScaleRad="101715" custRadScaleInc="20520">
        <dgm:presLayoutVars>
          <dgm:bulletEnabled val="1"/>
        </dgm:presLayoutVars>
      </dgm:prSet>
      <dgm:spPr/>
    </dgm:pt>
    <dgm:pt modelId="{55834145-8A16-48EE-AA33-D566C92D63E4}" type="pres">
      <dgm:prSet presAssocID="{427EBED6-ECB6-4CD2-A7BF-9A8A81687844}" presName="node" presStyleLbl="vennNode1" presStyleIdx="2" presStyleCnt="5" custScaleX="105953" custScaleY="105262" custRadScaleRad="17312" custRadScaleInc="-1390">
        <dgm:presLayoutVars>
          <dgm:bulletEnabled val="1"/>
        </dgm:presLayoutVars>
      </dgm:prSet>
      <dgm:spPr/>
    </dgm:pt>
    <dgm:pt modelId="{966AFB93-172D-411A-AD17-489997C3E7EA}" type="pres">
      <dgm:prSet presAssocID="{A7BF86FD-2136-4858-B389-2928E20AC33E}" presName="node" presStyleLbl="vennNode1" presStyleIdx="3" presStyleCnt="5" custScaleX="99896" custScaleY="97730" custRadScaleRad="74066" custRadScaleInc="47966">
        <dgm:presLayoutVars>
          <dgm:bulletEnabled val="1"/>
        </dgm:presLayoutVars>
      </dgm:prSet>
      <dgm:spPr/>
    </dgm:pt>
    <dgm:pt modelId="{56ED96E8-AB71-4896-B864-866E63E1B387}" type="pres">
      <dgm:prSet presAssocID="{6B2D7A56-D993-4CE6-A901-AFC3756A23B1}" presName="node" presStyleLbl="vennNode1" presStyleIdx="4" presStyleCnt="5" custScaleX="105005" custScaleY="105779" custRadScaleRad="153511" custRadScaleInc="-19753">
        <dgm:presLayoutVars>
          <dgm:bulletEnabled val="1"/>
        </dgm:presLayoutVars>
      </dgm:prSet>
      <dgm:spPr/>
    </dgm:pt>
  </dgm:ptLst>
  <dgm:cxnLst>
    <dgm:cxn modelId="{26A1BF0F-C59F-495E-850D-4A03EB3E55C6}" type="presOf" srcId="{A7BF86FD-2136-4858-B389-2928E20AC33E}" destId="{966AFB93-172D-411A-AD17-489997C3E7EA}" srcOrd="0" destOrd="0" presId="urn:microsoft.com/office/officeart/2005/8/layout/radial3"/>
    <dgm:cxn modelId="{5140AD2C-F0EF-4FD7-A687-D2066CBC158D}" srcId="{84B69642-9A0B-4C9D-847A-C71CF79592F6}" destId="{CB0478E9-3369-4C7D-BC6E-AC564A796346}" srcOrd="0" destOrd="0" parTransId="{DAA31560-FE75-48DF-A1F1-4E7C8E6BCA12}" sibTransId="{9EEFDDD2-136F-4240-AF04-C140D4CEE206}"/>
    <dgm:cxn modelId="{31FBDF6A-E1BB-4059-8975-9DFCA9C84062}" srcId="{84B69642-9A0B-4C9D-847A-C71CF79592F6}" destId="{A7BF86FD-2136-4858-B389-2928E20AC33E}" srcOrd="2" destOrd="0" parTransId="{9117B480-F71B-4D39-A8AD-1614DD9720B1}" sibTransId="{29CE5500-1490-41CB-BC31-2987196E4BC9}"/>
    <dgm:cxn modelId="{DE13246E-C702-43CC-B393-4B1FD267310F}" srcId="{420A8920-CC0C-420E-B948-52042359EDF6}" destId="{84B69642-9A0B-4C9D-847A-C71CF79592F6}" srcOrd="0" destOrd="0" parTransId="{9ED15C0F-ED09-423B-959A-4D225D9744A3}" sibTransId="{480AD22C-7EDE-4F6E-9182-E1C64428F76A}"/>
    <dgm:cxn modelId="{7C4B4D6F-F966-4838-8C28-B7865C461CF6}" type="presOf" srcId="{84B69642-9A0B-4C9D-847A-C71CF79592F6}" destId="{B03C7A90-A452-4694-9883-AF3AF28BB157}" srcOrd="0" destOrd="0" presId="urn:microsoft.com/office/officeart/2005/8/layout/radial3"/>
    <dgm:cxn modelId="{613E209F-053E-4517-B99E-7411BFDE572B}" type="presOf" srcId="{6B2D7A56-D993-4CE6-A901-AFC3756A23B1}" destId="{56ED96E8-AB71-4896-B864-866E63E1B387}" srcOrd="0" destOrd="0" presId="urn:microsoft.com/office/officeart/2005/8/layout/radial3"/>
    <dgm:cxn modelId="{42E73FBB-E89D-4511-B6A9-6E0F25ACC1A2}" srcId="{84B69642-9A0B-4C9D-847A-C71CF79592F6}" destId="{427EBED6-ECB6-4CD2-A7BF-9A8A81687844}" srcOrd="1" destOrd="0" parTransId="{1E2B1F60-5AED-46BD-819B-ED369D4FA20A}" sibTransId="{7049E2BA-5306-4499-8688-45C0AF4A5CDA}"/>
    <dgm:cxn modelId="{A6A52BCE-7BA9-4E29-A02D-4599E96F14CF}" srcId="{84B69642-9A0B-4C9D-847A-C71CF79592F6}" destId="{6B2D7A56-D993-4CE6-A901-AFC3756A23B1}" srcOrd="3" destOrd="0" parTransId="{A95C6124-63B3-4619-BA4F-9532F7AA6373}" sibTransId="{AFF0CD8C-6D64-400D-AD4D-4E261E7E2E71}"/>
    <dgm:cxn modelId="{F7F25FCF-0664-441B-A4CA-5084D6B5300D}" type="presOf" srcId="{420A8920-CC0C-420E-B948-52042359EDF6}" destId="{87CF0972-CA10-4784-8CAA-D1F9C57CB3D0}" srcOrd="0" destOrd="0" presId="urn:microsoft.com/office/officeart/2005/8/layout/radial3"/>
    <dgm:cxn modelId="{D9096AD1-F2F4-4707-85F9-8BFC37FF05B5}" type="presOf" srcId="{CB0478E9-3369-4C7D-BC6E-AC564A796346}" destId="{A3D06399-9054-46AD-80EC-45859BAEA26A}" srcOrd="0" destOrd="0" presId="urn:microsoft.com/office/officeart/2005/8/layout/radial3"/>
    <dgm:cxn modelId="{05F786F4-6EA8-4C4B-87E9-BD1D12233332}" type="presOf" srcId="{427EBED6-ECB6-4CD2-A7BF-9A8A81687844}" destId="{55834145-8A16-48EE-AA33-D566C92D63E4}" srcOrd="0" destOrd="0" presId="urn:microsoft.com/office/officeart/2005/8/layout/radial3"/>
    <dgm:cxn modelId="{695682A2-574E-4EF7-8BB5-EB3905103355}" type="presParOf" srcId="{87CF0972-CA10-4784-8CAA-D1F9C57CB3D0}" destId="{69862236-B689-43D0-A85A-5CEB058FE85A}" srcOrd="0" destOrd="0" presId="urn:microsoft.com/office/officeart/2005/8/layout/radial3"/>
    <dgm:cxn modelId="{29731784-BD48-4E53-837C-F5693B770D44}" type="presParOf" srcId="{69862236-B689-43D0-A85A-5CEB058FE85A}" destId="{B03C7A90-A452-4694-9883-AF3AF28BB157}" srcOrd="0" destOrd="0" presId="urn:microsoft.com/office/officeart/2005/8/layout/radial3"/>
    <dgm:cxn modelId="{387CE86B-18A2-4D74-ACF7-93168845FA3F}" type="presParOf" srcId="{69862236-B689-43D0-A85A-5CEB058FE85A}" destId="{A3D06399-9054-46AD-80EC-45859BAEA26A}" srcOrd="1" destOrd="0" presId="urn:microsoft.com/office/officeart/2005/8/layout/radial3"/>
    <dgm:cxn modelId="{68ED82F9-6B58-448B-81C7-B7B3B8D09B06}" type="presParOf" srcId="{69862236-B689-43D0-A85A-5CEB058FE85A}" destId="{55834145-8A16-48EE-AA33-D566C92D63E4}" srcOrd="2" destOrd="0" presId="urn:microsoft.com/office/officeart/2005/8/layout/radial3"/>
    <dgm:cxn modelId="{766E669C-2765-4A37-8528-E7E0E7B0EE37}" type="presParOf" srcId="{69862236-B689-43D0-A85A-5CEB058FE85A}" destId="{966AFB93-172D-411A-AD17-489997C3E7EA}" srcOrd="3" destOrd="0" presId="urn:microsoft.com/office/officeart/2005/8/layout/radial3"/>
    <dgm:cxn modelId="{4CCD090D-7619-4905-ABDA-34D99AC4EB79}" type="presParOf" srcId="{69862236-B689-43D0-A85A-5CEB058FE85A}" destId="{56ED96E8-AB71-4896-B864-866E63E1B387}"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7D72D2-ABA6-47F1-9AA2-C73C02ABC02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30FC0454-C992-494F-8B60-66DFB1DAD5F1}">
      <dgm:prSet custT="1"/>
      <dgm:spPr>
        <a:solidFill>
          <a:schemeClr val="bg2">
            <a:alpha val="90000"/>
          </a:schemeClr>
        </a:solidFill>
        <a:ln>
          <a:solidFill>
            <a:schemeClr val="tx1"/>
          </a:solidFill>
        </a:ln>
      </dgm:spPr>
      <dgm:t>
        <a:bodyPr/>
        <a:lstStyle/>
        <a:p>
          <a:pPr algn="ctr" rtl="0"/>
          <a:r>
            <a:rPr lang="en-US" sz="6000" b="1" baseline="0" dirty="0">
              <a:latin typeface="Palatino Linotype" panose="02040502050505030304" pitchFamily="18" charset="0"/>
            </a:rPr>
            <a:t>Amicus Briefing</a:t>
          </a:r>
          <a:endParaRPr lang="en-US" sz="6000" dirty="0">
            <a:latin typeface="Palatino Linotype" panose="02040502050505030304" pitchFamily="18" charset="0"/>
          </a:endParaRPr>
        </a:p>
      </dgm:t>
    </dgm:pt>
    <dgm:pt modelId="{9F93D86B-F20E-4FF9-BB53-4E80F4148F33}" type="parTrans" cxnId="{905EDB15-AFD4-4EA0-9A17-7DBCE92C57CE}">
      <dgm:prSet/>
      <dgm:spPr/>
      <dgm:t>
        <a:bodyPr/>
        <a:lstStyle/>
        <a:p>
          <a:endParaRPr lang="en-US"/>
        </a:p>
      </dgm:t>
    </dgm:pt>
    <dgm:pt modelId="{E87B7908-27D4-4B3C-8F01-E8FE931E4F66}" type="sibTrans" cxnId="{905EDB15-AFD4-4EA0-9A17-7DBCE92C57CE}">
      <dgm:prSet/>
      <dgm:spPr/>
      <dgm:t>
        <a:bodyPr/>
        <a:lstStyle/>
        <a:p>
          <a:endParaRPr lang="en-US"/>
        </a:p>
      </dgm:t>
    </dgm:pt>
    <dgm:pt modelId="{95DC933D-921B-4147-88ED-74ECFA583B9E}" type="pres">
      <dgm:prSet presAssocID="{FE7D72D2-ABA6-47F1-9AA2-C73C02ABC020}" presName="Name0" presStyleCnt="0">
        <dgm:presLayoutVars>
          <dgm:chMax val="7"/>
          <dgm:dir/>
          <dgm:animLvl val="lvl"/>
          <dgm:resizeHandles val="exact"/>
        </dgm:presLayoutVars>
      </dgm:prSet>
      <dgm:spPr/>
    </dgm:pt>
    <dgm:pt modelId="{DF5DD085-CB85-4A5A-8330-1EE8F1B76DFE}" type="pres">
      <dgm:prSet presAssocID="{30FC0454-C992-494F-8B60-66DFB1DAD5F1}" presName="circle1" presStyleLbl="node1" presStyleIdx="0" presStyleCnt="1" custScaleX="4803" custScaleY="76892"/>
      <dgm:spPr>
        <a:solidFill>
          <a:schemeClr val="tx1"/>
        </a:solidFill>
      </dgm:spPr>
    </dgm:pt>
    <dgm:pt modelId="{4E97B65E-24DB-4BF0-A94C-DB2029C0008B}" type="pres">
      <dgm:prSet presAssocID="{30FC0454-C992-494F-8B60-66DFB1DAD5F1}" presName="space" presStyleCnt="0"/>
      <dgm:spPr/>
    </dgm:pt>
    <dgm:pt modelId="{F6012B22-3401-4C1E-BCF8-BCCB55CCC582}" type="pres">
      <dgm:prSet presAssocID="{30FC0454-C992-494F-8B60-66DFB1DAD5F1}" presName="rect1" presStyleLbl="alignAcc1" presStyleIdx="0" presStyleCnt="1" custScaleX="106113" custScaleY="100000" custLinFactNeighborX="-565" custLinFactNeighborY="-21817"/>
      <dgm:spPr/>
    </dgm:pt>
    <dgm:pt modelId="{1CBA4B7B-7804-464A-9D9A-2F3B57459E2D}" type="pres">
      <dgm:prSet presAssocID="{30FC0454-C992-494F-8B60-66DFB1DAD5F1}" presName="rect1ParTxNoCh" presStyleLbl="alignAcc1" presStyleIdx="0" presStyleCnt="1">
        <dgm:presLayoutVars>
          <dgm:chMax val="1"/>
          <dgm:bulletEnabled val="1"/>
        </dgm:presLayoutVars>
      </dgm:prSet>
      <dgm:spPr/>
    </dgm:pt>
  </dgm:ptLst>
  <dgm:cxnLst>
    <dgm:cxn modelId="{905EDB15-AFD4-4EA0-9A17-7DBCE92C57CE}" srcId="{FE7D72D2-ABA6-47F1-9AA2-C73C02ABC020}" destId="{30FC0454-C992-494F-8B60-66DFB1DAD5F1}" srcOrd="0" destOrd="0" parTransId="{9F93D86B-F20E-4FF9-BB53-4E80F4148F33}" sibTransId="{E87B7908-27D4-4B3C-8F01-E8FE931E4F66}"/>
    <dgm:cxn modelId="{028F5155-9B6B-4301-A10F-31BF0B1F84AD}" type="presOf" srcId="{30FC0454-C992-494F-8B60-66DFB1DAD5F1}" destId="{1CBA4B7B-7804-464A-9D9A-2F3B57459E2D}" srcOrd="1" destOrd="0" presId="urn:microsoft.com/office/officeart/2005/8/layout/target3"/>
    <dgm:cxn modelId="{9244A3AC-774B-4043-A6E8-F070082150E9}" type="presOf" srcId="{30FC0454-C992-494F-8B60-66DFB1DAD5F1}" destId="{F6012B22-3401-4C1E-BCF8-BCCB55CCC582}" srcOrd="0" destOrd="0" presId="urn:microsoft.com/office/officeart/2005/8/layout/target3"/>
    <dgm:cxn modelId="{EA2F70C7-817D-4CE0-B6A1-DE357C78A070}" type="presOf" srcId="{FE7D72D2-ABA6-47F1-9AA2-C73C02ABC020}" destId="{95DC933D-921B-4147-88ED-74ECFA583B9E}" srcOrd="0" destOrd="0" presId="urn:microsoft.com/office/officeart/2005/8/layout/target3"/>
    <dgm:cxn modelId="{87A841B1-2261-412C-A255-D58D50A89954}" type="presParOf" srcId="{95DC933D-921B-4147-88ED-74ECFA583B9E}" destId="{DF5DD085-CB85-4A5A-8330-1EE8F1B76DFE}" srcOrd="0" destOrd="0" presId="urn:microsoft.com/office/officeart/2005/8/layout/target3"/>
    <dgm:cxn modelId="{E91B3BF8-4075-42C2-A0A2-08884648D4C8}" type="presParOf" srcId="{95DC933D-921B-4147-88ED-74ECFA583B9E}" destId="{4E97B65E-24DB-4BF0-A94C-DB2029C0008B}" srcOrd="1" destOrd="0" presId="urn:microsoft.com/office/officeart/2005/8/layout/target3"/>
    <dgm:cxn modelId="{CB2A84A0-FEA5-4FEA-8D47-0DE4B2E35B9E}" type="presParOf" srcId="{95DC933D-921B-4147-88ED-74ECFA583B9E}" destId="{F6012B22-3401-4C1E-BCF8-BCCB55CCC582}" srcOrd="2" destOrd="0" presId="urn:microsoft.com/office/officeart/2005/8/layout/target3"/>
    <dgm:cxn modelId="{A87E8A2F-B7AF-4AAD-8312-0475EA354782}" type="presParOf" srcId="{95DC933D-921B-4147-88ED-74ECFA583B9E}" destId="{1CBA4B7B-7804-464A-9D9A-2F3B57459E2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7D72D2-ABA6-47F1-9AA2-C73C02ABC02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30FC0454-C992-494F-8B60-66DFB1DAD5F1}">
      <dgm:prSet custT="1"/>
      <dgm:spPr>
        <a:solidFill>
          <a:schemeClr val="bg2">
            <a:alpha val="90000"/>
          </a:schemeClr>
        </a:solidFill>
        <a:ln>
          <a:solidFill>
            <a:schemeClr val="tx1"/>
          </a:solidFill>
        </a:ln>
      </dgm:spPr>
      <dgm:t>
        <a:bodyPr/>
        <a:lstStyle/>
        <a:p>
          <a:pPr algn="ctr" rtl="0"/>
          <a:r>
            <a:rPr lang="en-US" sz="3200" b="1" baseline="0" dirty="0">
              <a:latin typeface="Palatino Linotype" panose="02040502050505030304" pitchFamily="18" charset="0"/>
            </a:rPr>
            <a:t>Community Outreach: Tigers for Troops</a:t>
          </a:r>
          <a:endParaRPr lang="en-US" sz="3200" dirty="0">
            <a:latin typeface="Palatino Linotype" panose="02040502050505030304" pitchFamily="18" charset="0"/>
          </a:endParaRPr>
        </a:p>
      </dgm:t>
    </dgm:pt>
    <dgm:pt modelId="{9F93D86B-F20E-4FF9-BB53-4E80F4148F33}" type="parTrans" cxnId="{905EDB15-AFD4-4EA0-9A17-7DBCE92C57CE}">
      <dgm:prSet/>
      <dgm:spPr/>
      <dgm:t>
        <a:bodyPr/>
        <a:lstStyle/>
        <a:p>
          <a:endParaRPr lang="en-US"/>
        </a:p>
      </dgm:t>
    </dgm:pt>
    <dgm:pt modelId="{E87B7908-27D4-4B3C-8F01-E8FE931E4F66}" type="sibTrans" cxnId="{905EDB15-AFD4-4EA0-9A17-7DBCE92C57CE}">
      <dgm:prSet/>
      <dgm:spPr/>
      <dgm:t>
        <a:bodyPr/>
        <a:lstStyle/>
        <a:p>
          <a:endParaRPr lang="en-US"/>
        </a:p>
      </dgm:t>
    </dgm:pt>
    <dgm:pt modelId="{95DC933D-921B-4147-88ED-74ECFA583B9E}" type="pres">
      <dgm:prSet presAssocID="{FE7D72D2-ABA6-47F1-9AA2-C73C02ABC020}" presName="Name0" presStyleCnt="0">
        <dgm:presLayoutVars>
          <dgm:chMax val="7"/>
          <dgm:dir/>
          <dgm:animLvl val="lvl"/>
          <dgm:resizeHandles val="exact"/>
        </dgm:presLayoutVars>
      </dgm:prSet>
      <dgm:spPr/>
    </dgm:pt>
    <dgm:pt modelId="{DF5DD085-CB85-4A5A-8330-1EE8F1B76DFE}" type="pres">
      <dgm:prSet presAssocID="{30FC0454-C992-494F-8B60-66DFB1DAD5F1}" presName="circle1" presStyleLbl="node1" presStyleIdx="0" presStyleCnt="1" custScaleX="4803" custScaleY="76892"/>
      <dgm:spPr>
        <a:solidFill>
          <a:schemeClr val="tx1"/>
        </a:solidFill>
      </dgm:spPr>
    </dgm:pt>
    <dgm:pt modelId="{4E97B65E-24DB-4BF0-A94C-DB2029C0008B}" type="pres">
      <dgm:prSet presAssocID="{30FC0454-C992-494F-8B60-66DFB1DAD5F1}" presName="space" presStyleCnt="0"/>
      <dgm:spPr/>
    </dgm:pt>
    <dgm:pt modelId="{F6012B22-3401-4C1E-BCF8-BCCB55CCC582}" type="pres">
      <dgm:prSet presAssocID="{30FC0454-C992-494F-8B60-66DFB1DAD5F1}" presName="rect1" presStyleLbl="alignAcc1" presStyleIdx="0" presStyleCnt="1" custScaleX="106113" custScaleY="100000" custLinFactNeighborX="-565" custLinFactNeighborY="-21817"/>
      <dgm:spPr/>
    </dgm:pt>
    <dgm:pt modelId="{1CBA4B7B-7804-464A-9D9A-2F3B57459E2D}" type="pres">
      <dgm:prSet presAssocID="{30FC0454-C992-494F-8B60-66DFB1DAD5F1}" presName="rect1ParTxNoCh" presStyleLbl="alignAcc1" presStyleIdx="0" presStyleCnt="1">
        <dgm:presLayoutVars>
          <dgm:chMax val="1"/>
          <dgm:bulletEnabled val="1"/>
        </dgm:presLayoutVars>
      </dgm:prSet>
      <dgm:spPr/>
    </dgm:pt>
  </dgm:ptLst>
  <dgm:cxnLst>
    <dgm:cxn modelId="{905EDB15-AFD4-4EA0-9A17-7DBCE92C57CE}" srcId="{FE7D72D2-ABA6-47F1-9AA2-C73C02ABC020}" destId="{30FC0454-C992-494F-8B60-66DFB1DAD5F1}" srcOrd="0" destOrd="0" parTransId="{9F93D86B-F20E-4FF9-BB53-4E80F4148F33}" sibTransId="{E87B7908-27D4-4B3C-8F01-E8FE931E4F66}"/>
    <dgm:cxn modelId="{028F5155-9B6B-4301-A10F-31BF0B1F84AD}" type="presOf" srcId="{30FC0454-C992-494F-8B60-66DFB1DAD5F1}" destId="{1CBA4B7B-7804-464A-9D9A-2F3B57459E2D}" srcOrd="1" destOrd="0" presId="urn:microsoft.com/office/officeart/2005/8/layout/target3"/>
    <dgm:cxn modelId="{9244A3AC-774B-4043-A6E8-F070082150E9}" type="presOf" srcId="{30FC0454-C992-494F-8B60-66DFB1DAD5F1}" destId="{F6012B22-3401-4C1E-BCF8-BCCB55CCC582}" srcOrd="0" destOrd="0" presId="urn:microsoft.com/office/officeart/2005/8/layout/target3"/>
    <dgm:cxn modelId="{EA2F70C7-817D-4CE0-B6A1-DE357C78A070}" type="presOf" srcId="{FE7D72D2-ABA6-47F1-9AA2-C73C02ABC020}" destId="{95DC933D-921B-4147-88ED-74ECFA583B9E}" srcOrd="0" destOrd="0" presId="urn:microsoft.com/office/officeart/2005/8/layout/target3"/>
    <dgm:cxn modelId="{87A841B1-2261-412C-A255-D58D50A89954}" type="presParOf" srcId="{95DC933D-921B-4147-88ED-74ECFA583B9E}" destId="{DF5DD085-CB85-4A5A-8330-1EE8F1B76DFE}" srcOrd="0" destOrd="0" presId="urn:microsoft.com/office/officeart/2005/8/layout/target3"/>
    <dgm:cxn modelId="{E91B3BF8-4075-42C2-A0A2-08884648D4C8}" type="presParOf" srcId="{95DC933D-921B-4147-88ED-74ECFA583B9E}" destId="{4E97B65E-24DB-4BF0-A94C-DB2029C0008B}" srcOrd="1" destOrd="0" presId="urn:microsoft.com/office/officeart/2005/8/layout/target3"/>
    <dgm:cxn modelId="{CB2A84A0-FEA5-4FEA-8D47-0DE4B2E35B9E}" type="presParOf" srcId="{95DC933D-921B-4147-88ED-74ECFA583B9E}" destId="{F6012B22-3401-4C1E-BCF8-BCCB55CCC582}" srcOrd="2" destOrd="0" presId="urn:microsoft.com/office/officeart/2005/8/layout/target3"/>
    <dgm:cxn modelId="{A87E8A2F-B7AF-4AAD-8312-0475EA354782}" type="presParOf" srcId="{95DC933D-921B-4147-88ED-74ECFA583B9E}" destId="{1CBA4B7B-7804-464A-9D9A-2F3B57459E2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7D72D2-ABA6-47F1-9AA2-C73C02ABC02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30FC0454-C992-494F-8B60-66DFB1DAD5F1}">
      <dgm:prSet custT="1"/>
      <dgm:spPr>
        <a:solidFill>
          <a:schemeClr val="bg2">
            <a:alpha val="90000"/>
          </a:schemeClr>
        </a:solidFill>
        <a:ln>
          <a:solidFill>
            <a:schemeClr val="tx1"/>
          </a:solidFill>
        </a:ln>
      </dgm:spPr>
      <dgm:t>
        <a:bodyPr/>
        <a:lstStyle/>
        <a:p>
          <a:pPr algn="ctr" rtl="0"/>
          <a:r>
            <a:rPr lang="en-US" sz="3200" b="1" baseline="0" dirty="0">
              <a:latin typeface="Palatino Linotype" panose="02040502050505030304" pitchFamily="18" charset="0"/>
            </a:rPr>
            <a:t>Next Phase of Tigers for Troops </a:t>
          </a:r>
          <a:endParaRPr lang="en-US" sz="3200" dirty="0">
            <a:latin typeface="Palatino Linotype" panose="02040502050505030304" pitchFamily="18" charset="0"/>
          </a:endParaRPr>
        </a:p>
      </dgm:t>
    </dgm:pt>
    <dgm:pt modelId="{9F93D86B-F20E-4FF9-BB53-4E80F4148F33}" type="parTrans" cxnId="{905EDB15-AFD4-4EA0-9A17-7DBCE92C57CE}">
      <dgm:prSet/>
      <dgm:spPr/>
      <dgm:t>
        <a:bodyPr/>
        <a:lstStyle/>
        <a:p>
          <a:endParaRPr lang="en-US"/>
        </a:p>
      </dgm:t>
    </dgm:pt>
    <dgm:pt modelId="{E87B7908-27D4-4B3C-8F01-E8FE931E4F66}" type="sibTrans" cxnId="{905EDB15-AFD4-4EA0-9A17-7DBCE92C57CE}">
      <dgm:prSet/>
      <dgm:spPr/>
      <dgm:t>
        <a:bodyPr/>
        <a:lstStyle/>
        <a:p>
          <a:endParaRPr lang="en-US"/>
        </a:p>
      </dgm:t>
    </dgm:pt>
    <dgm:pt modelId="{95DC933D-921B-4147-88ED-74ECFA583B9E}" type="pres">
      <dgm:prSet presAssocID="{FE7D72D2-ABA6-47F1-9AA2-C73C02ABC020}" presName="Name0" presStyleCnt="0">
        <dgm:presLayoutVars>
          <dgm:chMax val="7"/>
          <dgm:dir/>
          <dgm:animLvl val="lvl"/>
          <dgm:resizeHandles val="exact"/>
        </dgm:presLayoutVars>
      </dgm:prSet>
      <dgm:spPr/>
    </dgm:pt>
    <dgm:pt modelId="{DF5DD085-CB85-4A5A-8330-1EE8F1B76DFE}" type="pres">
      <dgm:prSet presAssocID="{30FC0454-C992-494F-8B60-66DFB1DAD5F1}" presName="circle1" presStyleLbl="node1" presStyleIdx="0" presStyleCnt="1" custScaleX="4803" custScaleY="76892"/>
      <dgm:spPr>
        <a:solidFill>
          <a:schemeClr val="tx1"/>
        </a:solidFill>
      </dgm:spPr>
    </dgm:pt>
    <dgm:pt modelId="{4E97B65E-24DB-4BF0-A94C-DB2029C0008B}" type="pres">
      <dgm:prSet presAssocID="{30FC0454-C992-494F-8B60-66DFB1DAD5F1}" presName="space" presStyleCnt="0"/>
      <dgm:spPr/>
    </dgm:pt>
    <dgm:pt modelId="{F6012B22-3401-4C1E-BCF8-BCCB55CCC582}" type="pres">
      <dgm:prSet presAssocID="{30FC0454-C992-494F-8B60-66DFB1DAD5F1}" presName="rect1" presStyleLbl="alignAcc1" presStyleIdx="0" presStyleCnt="1" custScaleX="106113" custScaleY="100000" custLinFactNeighborX="-565" custLinFactNeighborY="-21817"/>
      <dgm:spPr/>
    </dgm:pt>
    <dgm:pt modelId="{1CBA4B7B-7804-464A-9D9A-2F3B57459E2D}" type="pres">
      <dgm:prSet presAssocID="{30FC0454-C992-494F-8B60-66DFB1DAD5F1}" presName="rect1ParTxNoCh" presStyleLbl="alignAcc1" presStyleIdx="0" presStyleCnt="1">
        <dgm:presLayoutVars>
          <dgm:chMax val="1"/>
          <dgm:bulletEnabled val="1"/>
        </dgm:presLayoutVars>
      </dgm:prSet>
      <dgm:spPr/>
    </dgm:pt>
  </dgm:ptLst>
  <dgm:cxnLst>
    <dgm:cxn modelId="{905EDB15-AFD4-4EA0-9A17-7DBCE92C57CE}" srcId="{FE7D72D2-ABA6-47F1-9AA2-C73C02ABC020}" destId="{30FC0454-C992-494F-8B60-66DFB1DAD5F1}" srcOrd="0" destOrd="0" parTransId="{9F93D86B-F20E-4FF9-BB53-4E80F4148F33}" sibTransId="{E87B7908-27D4-4B3C-8F01-E8FE931E4F66}"/>
    <dgm:cxn modelId="{028F5155-9B6B-4301-A10F-31BF0B1F84AD}" type="presOf" srcId="{30FC0454-C992-494F-8B60-66DFB1DAD5F1}" destId="{1CBA4B7B-7804-464A-9D9A-2F3B57459E2D}" srcOrd="1" destOrd="0" presId="urn:microsoft.com/office/officeart/2005/8/layout/target3"/>
    <dgm:cxn modelId="{9244A3AC-774B-4043-A6E8-F070082150E9}" type="presOf" srcId="{30FC0454-C992-494F-8B60-66DFB1DAD5F1}" destId="{F6012B22-3401-4C1E-BCF8-BCCB55CCC582}" srcOrd="0" destOrd="0" presId="urn:microsoft.com/office/officeart/2005/8/layout/target3"/>
    <dgm:cxn modelId="{EA2F70C7-817D-4CE0-B6A1-DE357C78A070}" type="presOf" srcId="{FE7D72D2-ABA6-47F1-9AA2-C73C02ABC020}" destId="{95DC933D-921B-4147-88ED-74ECFA583B9E}" srcOrd="0" destOrd="0" presId="urn:microsoft.com/office/officeart/2005/8/layout/target3"/>
    <dgm:cxn modelId="{87A841B1-2261-412C-A255-D58D50A89954}" type="presParOf" srcId="{95DC933D-921B-4147-88ED-74ECFA583B9E}" destId="{DF5DD085-CB85-4A5A-8330-1EE8F1B76DFE}" srcOrd="0" destOrd="0" presId="urn:microsoft.com/office/officeart/2005/8/layout/target3"/>
    <dgm:cxn modelId="{E91B3BF8-4075-42C2-A0A2-08884648D4C8}" type="presParOf" srcId="{95DC933D-921B-4147-88ED-74ECFA583B9E}" destId="{4E97B65E-24DB-4BF0-A94C-DB2029C0008B}" srcOrd="1" destOrd="0" presId="urn:microsoft.com/office/officeart/2005/8/layout/target3"/>
    <dgm:cxn modelId="{CB2A84A0-FEA5-4FEA-8D47-0DE4B2E35B9E}" type="presParOf" srcId="{95DC933D-921B-4147-88ED-74ECFA583B9E}" destId="{F6012B22-3401-4C1E-BCF8-BCCB55CCC582}" srcOrd="2" destOrd="0" presId="urn:microsoft.com/office/officeart/2005/8/layout/target3"/>
    <dgm:cxn modelId="{A87E8A2F-B7AF-4AAD-8312-0475EA354782}" type="presParOf" srcId="{95DC933D-921B-4147-88ED-74ECFA583B9E}" destId="{1CBA4B7B-7804-464A-9D9A-2F3B57459E2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DFABB-AEBC-42EF-B84A-91967F13C0A8}">
      <dsp:nvSpPr>
        <dsp:cNvPr id="0" name=""/>
        <dsp:cNvSpPr/>
      </dsp:nvSpPr>
      <dsp:spPr>
        <a:xfrm>
          <a:off x="61550" y="1477865"/>
          <a:ext cx="3427660" cy="2069203"/>
        </a:xfrm>
        <a:prstGeom prst="roundRect">
          <a:avLst>
            <a:gd name="adj" fmla="val 10000"/>
          </a:avLst>
        </a:prstGeom>
        <a:solidFill>
          <a:schemeClr val="bg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rtl="0">
            <a:lnSpc>
              <a:spcPct val="90000"/>
            </a:lnSpc>
            <a:spcBef>
              <a:spcPct val="0"/>
            </a:spcBef>
            <a:spcAft>
              <a:spcPct val="35000"/>
            </a:spcAft>
            <a:buNone/>
          </a:pPr>
          <a:r>
            <a:rPr lang="en-US" sz="5000" kern="1200" dirty="0">
              <a:solidFill>
                <a:schemeClr val="tx1"/>
              </a:solidFill>
              <a:latin typeface="Palatino Linotype" panose="02040502050505030304" pitchFamily="18" charset="0"/>
            </a:rPr>
            <a:t>Why We Do It…</a:t>
          </a:r>
        </a:p>
      </dsp:txBody>
      <dsp:txXfrm>
        <a:off x="122155" y="1538470"/>
        <a:ext cx="3306450" cy="1947993"/>
      </dsp:txXfrm>
    </dsp:sp>
    <dsp:sp modelId="{936F6D76-AFB7-4ECC-A682-CB01651A5B15}">
      <dsp:nvSpPr>
        <dsp:cNvPr id="0" name=""/>
        <dsp:cNvSpPr/>
      </dsp:nvSpPr>
      <dsp:spPr>
        <a:xfrm rot="21595436">
          <a:off x="3817391" y="2084264"/>
          <a:ext cx="695745" cy="850059"/>
        </a:xfrm>
        <a:prstGeom prst="rightArrow">
          <a:avLst>
            <a:gd name="adj1" fmla="val 60000"/>
            <a:gd name="adj2" fmla="val 50000"/>
          </a:avLst>
        </a:prstGeom>
        <a:solidFill>
          <a:schemeClr val="bg2"/>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a:off x="3817391" y="2254415"/>
        <a:ext cx="487022" cy="510035"/>
      </dsp:txXfrm>
    </dsp:sp>
    <dsp:sp modelId="{9007FCA2-152A-402D-BFA3-41FC531D7EBB}">
      <dsp:nvSpPr>
        <dsp:cNvPr id="0" name=""/>
        <dsp:cNvSpPr/>
      </dsp:nvSpPr>
      <dsp:spPr>
        <a:xfrm>
          <a:off x="4801936" y="1477875"/>
          <a:ext cx="3427660" cy="2056596"/>
        </a:xfrm>
        <a:prstGeom prst="roundRect">
          <a:avLst>
            <a:gd name="adj" fmla="val 10000"/>
          </a:avLst>
        </a:prstGeom>
        <a:solidFill>
          <a:schemeClr val="bg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rtl="0">
            <a:lnSpc>
              <a:spcPct val="90000"/>
            </a:lnSpc>
            <a:spcBef>
              <a:spcPct val="0"/>
            </a:spcBef>
            <a:spcAft>
              <a:spcPct val="35000"/>
            </a:spcAft>
            <a:buNone/>
          </a:pPr>
          <a:r>
            <a:rPr lang="en-US" sz="5000" kern="1200" dirty="0">
              <a:solidFill>
                <a:schemeClr val="tx1"/>
              </a:solidFill>
              <a:latin typeface="Palatino Linotype" panose="02040502050505030304" pitchFamily="18" charset="0"/>
            </a:rPr>
            <a:t>How We Do It…</a:t>
          </a:r>
        </a:p>
      </dsp:txBody>
      <dsp:txXfrm>
        <a:off x="4862172" y="1538111"/>
        <a:ext cx="3307188" cy="1936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C21F3-F769-4F6D-BA23-4B5600698D58}">
      <dsp:nvSpPr>
        <dsp:cNvPr id="0" name=""/>
        <dsp:cNvSpPr/>
      </dsp:nvSpPr>
      <dsp:spPr>
        <a:xfrm>
          <a:off x="8036" y="0"/>
          <a:ext cx="8221563" cy="1723292"/>
        </a:xfrm>
        <a:prstGeom prst="roundRect">
          <a:avLst>
            <a:gd name="adj" fmla="val 10000"/>
          </a:avLst>
        </a:prstGeom>
        <a:solidFill>
          <a:schemeClr val="bg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lang="en-US" sz="6500" b="1" kern="1200" dirty="0">
              <a:solidFill>
                <a:schemeClr val="tx1"/>
              </a:solidFill>
              <a:latin typeface="Palatino Linotype" panose="02040502050505030304" pitchFamily="18" charset="0"/>
            </a:rPr>
            <a:t>Why We Do It…</a:t>
          </a:r>
        </a:p>
      </dsp:txBody>
      <dsp:txXfrm>
        <a:off x="58509" y="50473"/>
        <a:ext cx="8120617" cy="1622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C83A8-C66D-4015-A03A-D4349F85E84B}">
      <dsp:nvSpPr>
        <dsp:cNvPr id="0" name=""/>
        <dsp:cNvSpPr/>
      </dsp:nvSpPr>
      <dsp:spPr>
        <a:xfrm>
          <a:off x="0" y="115273"/>
          <a:ext cx="4580080" cy="2678820"/>
        </a:xfrm>
        <a:prstGeom prst="rect">
          <a:avLst/>
        </a:prstGeom>
        <a:solidFill>
          <a:schemeClr val="bg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n-US" sz="4400" b="1" kern="1200" dirty="0">
              <a:solidFill>
                <a:schemeClr val="tx1"/>
              </a:solidFill>
              <a:latin typeface="Palatino Linotype" panose="02040502050505030304" pitchFamily="18" charset="0"/>
            </a:rPr>
            <a:t>Direct Representation of More than 175 Clients</a:t>
          </a:r>
        </a:p>
      </dsp:txBody>
      <dsp:txXfrm>
        <a:off x="0" y="115273"/>
        <a:ext cx="4580080" cy="26788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C7A90-A452-4694-9883-AF3AF28BB157}">
      <dsp:nvSpPr>
        <dsp:cNvPr id="0" name=""/>
        <dsp:cNvSpPr/>
      </dsp:nvSpPr>
      <dsp:spPr>
        <a:xfrm>
          <a:off x="175335" y="0"/>
          <a:ext cx="4101482" cy="3780487"/>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latin typeface="Palatino Linotype" panose="02040502050505030304" pitchFamily="18" charset="0"/>
            </a:rPr>
            <a:t>What we’ve done for </a:t>
          </a:r>
          <a:r>
            <a:rPr lang="en-US" sz="4100" b="1" i="1" u="sng" kern="1200" dirty="0">
              <a:solidFill>
                <a:schemeClr val="tx1"/>
              </a:solidFill>
              <a:latin typeface="Palatino Linotype" panose="02040502050505030304" pitchFamily="18" charset="0"/>
            </a:rPr>
            <a:t>our</a:t>
          </a:r>
          <a:r>
            <a:rPr lang="en-US" sz="4100" b="1" i="1" kern="1200" dirty="0">
              <a:solidFill>
                <a:schemeClr val="tx1"/>
              </a:solidFill>
              <a:latin typeface="Palatino Linotype" panose="02040502050505030304" pitchFamily="18" charset="0"/>
            </a:rPr>
            <a:t>   </a:t>
          </a:r>
          <a:r>
            <a:rPr lang="en-US" sz="4100" b="1" i="0" kern="1200" dirty="0">
              <a:solidFill>
                <a:schemeClr val="tx1"/>
              </a:solidFill>
              <a:latin typeface="Palatino Linotype" panose="02040502050505030304" pitchFamily="18" charset="0"/>
            </a:rPr>
            <a:t>veterans</a:t>
          </a:r>
          <a:endParaRPr lang="en-US" sz="4100" b="1" kern="1200" dirty="0">
            <a:solidFill>
              <a:schemeClr val="tx1"/>
            </a:solidFill>
            <a:latin typeface="Palatino Linotype" panose="02040502050505030304" pitchFamily="18" charset="0"/>
          </a:endParaRPr>
        </a:p>
      </dsp:txBody>
      <dsp:txXfrm>
        <a:off x="775983" y="553640"/>
        <a:ext cx="2900186" cy="2673207"/>
      </dsp:txXfrm>
    </dsp:sp>
    <dsp:sp modelId="{A3D06399-9054-46AD-80EC-45859BAEA26A}">
      <dsp:nvSpPr>
        <dsp:cNvPr id="0" name=""/>
        <dsp:cNvSpPr/>
      </dsp:nvSpPr>
      <dsp:spPr>
        <a:xfrm>
          <a:off x="3799501" y="-37908"/>
          <a:ext cx="2060415" cy="2166085"/>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latin typeface="Palatino Linotype" panose="02040502050505030304" pitchFamily="18" charset="0"/>
            </a:rPr>
            <a:t>Secured nearly  </a:t>
          </a:r>
          <a:r>
            <a:rPr lang="en-US" sz="1800" b="1" i="0" u="sng" kern="1200" dirty="0">
              <a:solidFill>
                <a:schemeClr val="tx1"/>
              </a:solidFill>
              <a:latin typeface="Palatino Linotype" panose="02040502050505030304" pitchFamily="18" charset="0"/>
            </a:rPr>
            <a:t>$6 million</a:t>
          </a:r>
          <a:r>
            <a:rPr lang="en-US" sz="1800" b="1" i="0" u="none" kern="1200" dirty="0">
              <a:solidFill>
                <a:schemeClr val="tx1"/>
              </a:solidFill>
              <a:latin typeface="Palatino Linotype" panose="02040502050505030304" pitchFamily="18" charset="0"/>
            </a:rPr>
            <a:t> </a:t>
          </a:r>
          <a:r>
            <a:rPr lang="en-US" sz="1800" b="1" i="0" kern="1200" dirty="0">
              <a:solidFill>
                <a:schemeClr val="tx1"/>
              </a:solidFill>
              <a:latin typeface="Palatino Linotype" panose="02040502050505030304" pitchFamily="18" charset="0"/>
            </a:rPr>
            <a:t>in Disability Comp for Clients</a:t>
          </a:r>
        </a:p>
      </dsp:txBody>
      <dsp:txXfrm>
        <a:off x="4101242" y="279308"/>
        <a:ext cx="1456933" cy="1531653"/>
      </dsp:txXfrm>
    </dsp:sp>
    <dsp:sp modelId="{55834145-8A16-48EE-AA33-D566C92D63E4}">
      <dsp:nvSpPr>
        <dsp:cNvPr id="0" name=""/>
        <dsp:cNvSpPr/>
      </dsp:nvSpPr>
      <dsp:spPr>
        <a:xfrm>
          <a:off x="3622057" y="2255019"/>
          <a:ext cx="1767326" cy="1755800"/>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solidFill>
                <a:schemeClr val="tx1"/>
              </a:solidFill>
              <a:latin typeface="Palatino Linotype" panose="02040502050505030304" pitchFamily="18" charset="0"/>
            </a:rPr>
            <a:t>100% Success Rate in Discharge Upgrade Cases</a:t>
          </a:r>
        </a:p>
      </dsp:txBody>
      <dsp:txXfrm>
        <a:off x="3880876" y="2512150"/>
        <a:ext cx="1249688" cy="1241538"/>
      </dsp:txXfrm>
    </dsp:sp>
    <dsp:sp modelId="{966AFB93-172D-411A-AD17-489997C3E7EA}">
      <dsp:nvSpPr>
        <dsp:cNvPr id="0" name=""/>
        <dsp:cNvSpPr/>
      </dsp:nvSpPr>
      <dsp:spPr>
        <a:xfrm>
          <a:off x="2195665" y="3499630"/>
          <a:ext cx="1666294" cy="1630164"/>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Palatino Linotype" panose="02040502050505030304" pitchFamily="18" charset="0"/>
            </a:rPr>
            <a:t> These benefits helped </a:t>
          </a:r>
          <a:r>
            <a:rPr lang="en-US" sz="1600" b="1" i="1" kern="1200" dirty="0">
              <a:solidFill>
                <a:schemeClr val="tx1"/>
              </a:solidFill>
              <a:latin typeface="Palatino Linotype" panose="02040502050505030304" pitchFamily="18" charset="0"/>
            </a:rPr>
            <a:t>countless</a:t>
          </a:r>
          <a:r>
            <a:rPr lang="en-US" sz="1600" b="1" kern="1200" dirty="0">
              <a:solidFill>
                <a:schemeClr val="tx1"/>
              </a:solidFill>
              <a:latin typeface="Palatino Linotype" panose="02040502050505030304" pitchFamily="18" charset="0"/>
            </a:rPr>
            <a:t> family members</a:t>
          </a:r>
        </a:p>
      </dsp:txBody>
      <dsp:txXfrm>
        <a:off x="2439688" y="3738362"/>
        <a:ext cx="1178248" cy="1152700"/>
      </dsp:txXfrm>
    </dsp:sp>
    <dsp:sp modelId="{56ED96E8-AB71-4896-B864-866E63E1B387}">
      <dsp:nvSpPr>
        <dsp:cNvPr id="0" name=""/>
        <dsp:cNvSpPr/>
      </dsp:nvSpPr>
      <dsp:spPr>
        <a:xfrm>
          <a:off x="78110" y="3277203"/>
          <a:ext cx="1751513" cy="1764424"/>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latin typeface="Palatino Linotype" panose="02040502050505030304" pitchFamily="18" charset="0"/>
            </a:rPr>
            <a:t>Assisted over </a:t>
          </a:r>
          <a:r>
            <a:rPr lang="en-US" sz="2300" b="1" i="1" kern="1200" dirty="0">
              <a:solidFill>
                <a:schemeClr val="tx1"/>
              </a:solidFill>
              <a:latin typeface="Palatino Linotype" panose="02040502050505030304" pitchFamily="18" charset="0"/>
            </a:rPr>
            <a:t>600</a:t>
          </a:r>
          <a:r>
            <a:rPr lang="en-US" sz="2300" b="1" kern="1200" dirty="0">
              <a:solidFill>
                <a:schemeClr val="tx1"/>
              </a:solidFill>
              <a:latin typeface="Palatino Linotype" panose="02040502050505030304" pitchFamily="18" charset="0"/>
            </a:rPr>
            <a:t> veterans</a:t>
          </a:r>
        </a:p>
      </dsp:txBody>
      <dsp:txXfrm>
        <a:off x="334613" y="3535597"/>
        <a:ext cx="1238507" cy="12476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DD085-CB85-4A5A-8330-1EE8F1B76DFE}">
      <dsp:nvSpPr>
        <dsp:cNvPr id="0" name=""/>
        <dsp:cNvSpPr/>
      </dsp:nvSpPr>
      <dsp:spPr>
        <a:xfrm>
          <a:off x="-118998" y="-171567"/>
          <a:ext cx="45723" cy="731994"/>
        </a:xfrm>
        <a:prstGeom prst="pie">
          <a:avLst>
            <a:gd name="adj1" fmla="val 5400000"/>
            <a:gd name="adj2" fmla="val 1620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12B22-3401-4C1E-BCF8-BCCB55CCC582}">
      <dsp:nvSpPr>
        <dsp:cNvPr id="0" name=""/>
        <dsp:cNvSpPr/>
      </dsp:nvSpPr>
      <dsp:spPr>
        <a:xfrm>
          <a:off x="74998" y="0"/>
          <a:ext cx="8262600" cy="951978"/>
        </a:xfrm>
        <a:prstGeom prst="rect">
          <a:avLst/>
        </a:prstGeom>
        <a:solidFill>
          <a:schemeClr val="bg2">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rtl="0">
            <a:lnSpc>
              <a:spcPct val="90000"/>
            </a:lnSpc>
            <a:spcBef>
              <a:spcPct val="0"/>
            </a:spcBef>
            <a:spcAft>
              <a:spcPct val="35000"/>
            </a:spcAft>
            <a:buNone/>
          </a:pPr>
          <a:r>
            <a:rPr lang="en-US" sz="6000" b="1" kern="1200" baseline="0" dirty="0">
              <a:latin typeface="Palatino Linotype" panose="02040502050505030304" pitchFamily="18" charset="0"/>
            </a:rPr>
            <a:t>Amicus Briefing</a:t>
          </a:r>
          <a:endParaRPr lang="en-US" sz="6000" kern="1200" dirty="0">
            <a:latin typeface="Palatino Linotype" panose="02040502050505030304" pitchFamily="18" charset="0"/>
          </a:endParaRPr>
        </a:p>
      </dsp:txBody>
      <dsp:txXfrm>
        <a:off x="74998" y="0"/>
        <a:ext cx="8262600" cy="9519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DD085-CB85-4A5A-8330-1EE8F1B76DFE}">
      <dsp:nvSpPr>
        <dsp:cNvPr id="0" name=""/>
        <dsp:cNvSpPr/>
      </dsp:nvSpPr>
      <dsp:spPr>
        <a:xfrm>
          <a:off x="-118998" y="-171567"/>
          <a:ext cx="45723" cy="731994"/>
        </a:xfrm>
        <a:prstGeom prst="pie">
          <a:avLst>
            <a:gd name="adj1" fmla="val 5400000"/>
            <a:gd name="adj2" fmla="val 1620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12B22-3401-4C1E-BCF8-BCCB55CCC582}">
      <dsp:nvSpPr>
        <dsp:cNvPr id="0" name=""/>
        <dsp:cNvSpPr/>
      </dsp:nvSpPr>
      <dsp:spPr>
        <a:xfrm>
          <a:off x="74998" y="0"/>
          <a:ext cx="8262600" cy="951978"/>
        </a:xfrm>
        <a:prstGeom prst="rect">
          <a:avLst/>
        </a:prstGeom>
        <a:solidFill>
          <a:schemeClr val="bg2">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baseline="0" dirty="0">
              <a:latin typeface="Palatino Linotype" panose="02040502050505030304" pitchFamily="18" charset="0"/>
            </a:rPr>
            <a:t>Community Outreach: Tigers for Troops</a:t>
          </a:r>
          <a:endParaRPr lang="en-US" sz="3200" kern="1200" dirty="0">
            <a:latin typeface="Palatino Linotype" panose="02040502050505030304" pitchFamily="18" charset="0"/>
          </a:endParaRPr>
        </a:p>
      </dsp:txBody>
      <dsp:txXfrm>
        <a:off x="74998" y="0"/>
        <a:ext cx="8262600" cy="9519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DD085-CB85-4A5A-8330-1EE8F1B76DFE}">
      <dsp:nvSpPr>
        <dsp:cNvPr id="0" name=""/>
        <dsp:cNvSpPr/>
      </dsp:nvSpPr>
      <dsp:spPr>
        <a:xfrm>
          <a:off x="-118998" y="-171567"/>
          <a:ext cx="45723" cy="731994"/>
        </a:xfrm>
        <a:prstGeom prst="pie">
          <a:avLst>
            <a:gd name="adj1" fmla="val 5400000"/>
            <a:gd name="adj2" fmla="val 1620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12B22-3401-4C1E-BCF8-BCCB55CCC582}">
      <dsp:nvSpPr>
        <dsp:cNvPr id="0" name=""/>
        <dsp:cNvSpPr/>
      </dsp:nvSpPr>
      <dsp:spPr>
        <a:xfrm>
          <a:off x="74998" y="0"/>
          <a:ext cx="8262600" cy="951978"/>
        </a:xfrm>
        <a:prstGeom prst="rect">
          <a:avLst/>
        </a:prstGeom>
        <a:solidFill>
          <a:schemeClr val="bg2">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baseline="0" dirty="0">
              <a:latin typeface="Palatino Linotype" panose="02040502050505030304" pitchFamily="18" charset="0"/>
            </a:rPr>
            <a:t>Next Phase of Tigers for Troops </a:t>
          </a:r>
          <a:endParaRPr lang="en-US" sz="3200" kern="1200" dirty="0">
            <a:latin typeface="Palatino Linotype" panose="02040502050505030304" pitchFamily="18" charset="0"/>
          </a:endParaRPr>
        </a:p>
      </dsp:txBody>
      <dsp:txXfrm>
        <a:off x="74998" y="0"/>
        <a:ext cx="8262600" cy="9519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0"/>
            <a:ext cx="3038155" cy="466554"/>
          </a:xfrm>
          <a:prstGeom prst="rect">
            <a:avLst/>
          </a:prstGeom>
        </p:spPr>
        <p:txBody>
          <a:bodyPr vert="horz" lIns="90690" tIns="45345" rIns="90690" bIns="45345" rtlCol="0"/>
          <a:lstStyle>
            <a:lvl1pPr algn="r">
              <a:defRPr sz="1200"/>
            </a:lvl1pPr>
          </a:lstStyle>
          <a:p>
            <a:fld id="{15950DA4-9D79-4B7F-9DD4-8DFAB1E5FD7F}" type="datetimeFigureOut">
              <a:rPr lang="en-US" smtClean="0"/>
              <a:t>10/28/2020</a:t>
            </a:fld>
            <a:endParaRPr lang="en-US"/>
          </a:p>
        </p:txBody>
      </p:sp>
      <p:sp>
        <p:nvSpPr>
          <p:cNvPr id="4" name="Footer Placeholder 3"/>
          <p:cNvSpPr>
            <a:spLocks noGrp="1"/>
          </p:cNvSpPr>
          <p:nvPr>
            <p:ph type="ftr" sz="quarter" idx="2"/>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6"/>
            <a:ext cx="3038155" cy="466554"/>
          </a:xfrm>
          <a:prstGeom prst="rect">
            <a:avLst/>
          </a:prstGeom>
        </p:spPr>
        <p:txBody>
          <a:bodyPr vert="horz" lIns="90690" tIns="45345" rIns="90690" bIns="45345" rtlCol="0" anchor="b"/>
          <a:lstStyle>
            <a:lvl1pPr algn="r">
              <a:defRPr sz="1200"/>
            </a:lvl1pPr>
          </a:lstStyle>
          <a:p>
            <a:fld id="{AE05CB81-48D0-4207-8DCE-417458B151DF}" type="slidenum">
              <a:rPr lang="en-US" smtClean="0"/>
              <a:t>‹#›</a:t>
            </a:fld>
            <a:endParaRPr lang="en-US"/>
          </a:p>
        </p:txBody>
      </p:sp>
    </p:spTree>
    <p:extLst>
      <p:ext uri="{BB962C8B-B14F-4D97-AF65-F5344CB8AC3E}">
        <p14:creationId xmlns:p14="http://schemas.microsoft.com/office/powerpoint/2010/main" val="1993700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2FAA166E-33E5-41C0-AF0F-E67945EF5385}" type="datetimeFigureOut">
              <a:rPr lang="en-US" smtClean="0"/>
              <a:t>10/28/2020</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4C98023-B0C8-4AB2-82C8-98073C6FACBF}" type="slidenum">
              <a:rPr lang="en-US" smtClean="0"/>
              <a:t>‹#›</a:t>
            </a:fld>
            <a:endParaRPr lang="en-US"/>
          </a:p>
        </p:txBody>
      </p:sp>
    </p:spTree>
    <p:extLst>
      <p:ext uri="{BB962C8B-B14F-4D97-AF65-F5344CB8AC3E}">
        <p14:creationId xmlns:p14="http://schemas.microsoft.com/office/powerpoint/2010/main" val="326530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C98023-B0C8-4AB2-82C8-98073C6FACBF}" type="slidenum">
              <a:rPr lang="en-US" smtClean="0"/>
              <a:t>1</a:t>
            </a:fld>
            <a:endParaRPr lang="en-US"/>
          </a:p>
        </p:txBody>
      </p:sp>
    </p:spTree>
    <p:extLst>
      <p:ext uri="{BB962C8B-B14F-4D97-AF65-F5344CB8AC3E}">
        <p14:creationId xmlns:p14="http://schemas.microsoft.com/office/powerpoint/2010/main" val="397226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Palatino Linotype" panose="02040502050505030304" pitchFamily="18" charset="0"/>
              </a:rPr>
              <a:t>VA error rate: 79%</a:t>
            </a:r>
          </a:p>
        </p:txBody>
      </p:sp>
      <p:sp>
        <p:nvSpPr>
          <p:cNvPr id="4" name="Slide Number Placeholder 3"/>
          <p:cNvSpPr>
            <a:spLocks noGrp="1"/>
          </p:cNvSpPr>
          <p:nvPr>
            <p:ph type="sldNum" sz="quarter" idx="10"/>
          </p:nvPr>
        </p:nvSpPr>
        <p:spPr/>
        <p:txBody>
          <a:bodyPr/>
          <a:lstStyle/>
          <a:p>
            <a:fld id="{04C98023-B0C8-4AB2-82C8-98073C6FACBF}" type="slidenum">
              <a:rPr lang="en-US" smtClean="0"/>
              <a:t>4</a:t>
            </a:fld>
            <a:endParaRPr lang="en-US"/>
          </a:p>
        </p:txBody>
      </p:sp>
    </p:spTree>
    <p:extLst>
      <p:ext uri="{BB962C8B-B14F-4D97-AF65-F5344CB8AC3E}">
        <p14:creationId xmlns:p14="http://schemas.microsoft.com/office/powerpoint/2010/main" val="3104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r>
              <a:rPr lang="en-US" sz="1600" dirty="0">
                <a:latin typeface="Palatino Linotype" panose="02040502050505030304" pitchFamily="18" charset="0"/>
                <a:cs typeface="Times New Roman"/>
              </a:rPr>
              <a:t>The VA claims process is incredibly complex.</a:t>
            </a:r>
          </a:p>
          <a:p>
            <a:pPr defTabSz="906902">
              <a:defRPr/>
            </a:pPr>
            <a:r>
              <a:rPr lang="en-US" sz="1600" dirty="0">
                <a:latin typeface="Palatino Linotype" panose="02040502050505030304" pitchFamily="18" charset="0"/>
                <a:cs typeface="Times New Roman"/>
              </a:rPr>
              <a:t> </a:t>
            </a:r>
          </a:p>
          <a:p>
            <a:pPr defTabSz="906902">
              <a:defRPr/>
            </a:pPr>
            <a:r>
              <a:rPr lang="en-US" sz="1600" dirty="0">
                <a:latin typeface="Palatino Linotype" panose="02040502050505030304" pitchFamily="18" charset="0"/>
                <a:cs typeface="Times New Roman"/>
              </a:rPr>
              <a:t>Student work is done at the Regional Office level, the Board of Veterans’ Appeals level and before the Court of Appeals for Veterans’ Claims as well as the Federal Circuit Court of Appeals.</a:t>
            </a:r>
          </a:p>
          <a:p>
            <a:endParaRPr lang="en-US" dirty="0"/>
          </a:p>
        </p:txBody>
      </p:sp>
      <p:sp>
        <p:nvSpPr>
          <p:cNvPr id="4" name="Slide Number Placeholder 3"/>
          <p:cNvSpPr>
            <a:spLocks noGrp="1"/>
          </p:cNvSpPr>
          <p:nvPr>
            <p:ph type="sldNum" sz="quarter" idx="10"/>
          </p:nvPr>
        </p:nvSpPr>
        <p:spPr/>
        <p:txBody>
          <a:bodyPr/>
          <a:lstStyle/>
          <a:p>
            <a:fld id="{04C98023-B0C8-4AB2-82C8-98073C6FACBF}" type="slidenum">
              <a:rPr lang="en-US" smtClean="0"/>
              <a:t>5</a:t>
            </a:fld>
            <a:endParaRPr lang="en-US"/>
          </a:p>
        </p:txBody>
      </p:sp>
    </p:spTree>
    <p:extLst>
      <p:ext uri="{BB962C8B-B14F-4D97-AF65-F5344CB8AC3E}">
        <p14:creationId xmlns:p14="http://schemas.microsoft.com/office/powerpoint/2010/main" val="971970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DE02615-B5EC-45E8-9D56-46B81AB3CF35}" type="slidenum">
              <a:rPr lang="en-US" smtClean="0"/>
              <a:t>6</a:t>
            </a:fld>
            <a:endParaRPr lang="en-US"/>
          </a:p>
        </p:txBody>
      </p:sp>
    </p:spTree>
    <p:extLst>
      <p:ext uri="{BB962C8B-B14F-4D97-AF65-F5344CB8AC3E}">
        <p14:creationId xmlns:p14="http://schemas.microsoft.com/office/powerpoint/2010/main" val="449850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98023-B0C8-4AB2-82C8-98073C6FACBF}" type="slidenum">
              <a:rPr lang="en-US" smtClean="0"/>
              <a:t>7</a:t>
            </a:fld>
            <a:endParaRPr lang="en-US"/>
          </a:p>
        </p:txBody>
      </p:sp>
    </p:spTree>
    <p:extLst>
      <p:ext uri="{BB962C8B-B14F-4D97-AF65-F5344CB8AC3E}">
        <p14:creationId xmlns:p14="http://schemas.microsoft.com/office/powerpoint/2010/main" val="3519318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endParaRPr lang="en-US" sz="1600" dirty="0">
              <a:latin typeface="Palatino Linotype" panose="02040502050505030304" pitchFamily="18" charset="0"/>
            </a:endParaRPr>
          </a:p>
        </p:txBody>
      </p:sp>
      <p:sp>
        <p:nvSpPr>
          <p:cNvPr id="4" name="Slide Number Placeholder 3"/>
          <p:cNvSpPr>
            <a:spLocks noGrp="1"/>
          </p:cNvSpPr>
          <p:nvPr>
            <p:ph type="sldNum" sz="quarter" idx="10"/>
          </p:nvPr>
        </p:nvSpPr>
        <p:spPr/>
        <p:txBody>
          <a:bodyPr/>
          <a:lstStyle/>
          <a:p>
            <a:fld id="{04C98023-B0C8-4AB2-82C8-98073C6FACBF}" type="slidenum">
              <a:rPr lang="en-US" smtClean="0"/>
              <a:t>8</a:t>
            </a:fld>
            <a:endParaRPr lang="en-US"/>
          </a:p>
        </p:txBody>
      </p:sp>
    </p:spTree>
    <p:extLst>
      <p:ext uri="{BB962C8B-B14F-4D97-AF65-F5344CB8AC3E}">
        <p14:creationId xmlns:p14="http://schemas.microsoft.com/office/powerpoint/2010/main" val="2065212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98023-B0C8-4AB2-82C8-98073C6FACBF}" type="slidenum">
              <a:rPr lang="en-US" smtClean="0"/>
              <a:t>9</a:t>
            </a:fld>
            <a:endParaRPr lang="en-US"/>
          </a:p>
        </p:txBody>
      </p:sp>
    </p:spTree>
    <p:extLst>
      <p:ext uri="{BB962C8B-B14F-4D97-AF65-F5344CB8AC3E}">
        <p14:creationId xmlns:p14="http://schemas.microsoft.com/office/powerpoint/2010/main" val="5767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1712"/>
            <a:ext cx="7772400" cy="1470025"/>
          </a:xfrm>
        </p:spPr>
        <p:txBody>
          <a:bodyPr>
            <a:normAutofit/>
          </a:bodyPr>
          <a:lstStyle>
            <a:lvl1pPr algn="ctr">
              <a:defRPr sz="4000" b="1" i="0">
                <a:solidFill>
                  <a:schemeClr val="bg1"/>
                </a:solidFill>
                <a:latin typeface="Helvetica"/>
              </a:defRPr>
            </a:lvl1pPr>
          </a:lstStyle>
          <a:p>
            <a:r>
              <a:rPr lang="en-US" dirty="0"/>
              <a:t>Click to edit Master title style</a:t>
            </a:r>
          </a:p>
        </p:txBody>
      </p:sp>
      <p:sp>
        <p:nvSpPr>
          <p:cNvPr id="3" name="Subtitle 2"/>
          <p:cNvSpPr>
            <a:spLocks noGrp="1"/>
          </p:cNvSpPr>
          <p:nvPr>
            <p:ph type="subTitle" idx="1"/>
          </p:nvPr>
        </p:nvSpPr>
        <p:spPr>
          <a:xfrm>
            <a:off x="1371600" y="4347487"/>
            <a:ext cx="6400800" cy="1752600"/>
          </a:xfrm>
        </p:spPr>
        <p:txBody>
          <a:bodyPr>
            <a:normAutofit/>
          </a:bodyPr>
          <a:lstStyle>
            <a:lvl1pPr marL="0" indent="0" algn="ctr">
              <a:buNone/>
              <a:defRPr sz="2400">
                <a:solidFill>
                  <a:schemeClr val="bg1"/>
                </a:solidFill>
                <a:latin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defRPr>
            </a:lvl1pPr>
          </a:lstStyle>
          <a:p>
            <a:fld id="{BC77EBDA-C135-8A45-ACAC-DFA08BA68AF2}" type="datetimeFigureOut">
              <a:rPr lang="en-US" smtClean="0"/>
              <a:pPr/>
              <a:t>10/28/2020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sz="1000">
                <a:solidFill>
                  <a:schemeClr val="bg1"/>
                </a:solidFil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z="1000">
                <a:solidFill>
                  <a:schemeClr val="bg1"/>
                </a:solidFill>
              </a:defRPr>
            </a:lvl1pPr>
          </a:lstStyle>
          <a:p>
            <a:fld id="{5003D33D-21EA-0E4A-974B-A5C4F5C4EAC4}" type="slidenum">
              <a:rPr lang="en-US" smtClean="0"/>
              <a:pPr/>
              <a:t>‹#›</a:t>
            </a:fld>
            <a:endParaRPr lang="en-US"/>
          </a:p>
        </p:txBody>
      </p:sp>
    </p:spTree>
    <p:extLst>
      <p:ext uri="{BB962C8B-B14F-4D97-AF65-F5344CB8AC3E}">
        <p14:creationId xmlns:p14="http://schemas.microsoft.com/office/powerpoint/2010/main" val="2196255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77EBDA-C135-8A45-ACAC-DFA08BA68AF2}" type="datetimeFigureOut">
              <a:rPr lang="en-US" smtClean="0"/>
              <a:t>10/28/2020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122578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77EBDA-C135-8A45-ACAC-DFA08BA68AF2}" type="datetimeFigureOut">
              <a:rPr lang="en-US" smtClean="0"/>
              <a:t>10/28/2020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355793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aseline="0">
                <a:solidFill>
                  <a:srgbClr val="4C4C4C"/>
                </a:solidFill>
                <a:latin typeface="Helvetica"/>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4C4C4C"/>
                </a:solidFill>
                <a:latin typeface="Helvetica"/>
              </a:defRPr>
            </a:lvl1pPr>
            <a:lvl2pPr>
              <a:defRPr>
                <a:solidFill>
                  <a:srgbClr val="4C4C4C"/>
                </a:solidFill>
                <a:latin typeface="Helvetica"/>
              </a:defRPr>
            </a:lvl2pPr>
            <a:lvl3pPr>
              <a:defRPr>
                <a:solidFill>
                  <a:srgbClr val="4C4C4C"/>
                </a:solidFill>
                <a:latin typeface="Helvetica"/>
              </a:defRPr>
            </a:lvl3pPr>
            <a:lvl4pPr>
              <a:defRPr>
                <a:solidFill>
                  <a:srgbClr val="4C4C4C"/>
                </a:solidFill>
                <a:latin typeface="Helvetica"/>
              </a:defRPr>
            </a:lvl4pPr>
            <a:lvl5pPr>
              <a:defRPr>
                <a:solidFill>
                  <a:srgbClr val="4C4C4C"/>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86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77EBDA-C135-8A45-ACAC-DFA08BA68AF2}" type="datetimeFigureOut">
              <a:rPr lang="en-US" smtClean="0"/>
              <a:t>10/28/2020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155594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77EBDA-C135-8A45-ACAC-DFA08BA68AF2}" type="datetimeFigureOut">
              <a:rPr lang="en-US" smtClean="0"/>
              <a:t>10/28/2020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363057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C77EBDA-C135-8A45-ACAC-DFA08BA68AF2}" type="datetimeFigureOut">
              <a:rPr lang="en-US" smtClean="0"/>
              <a:t>10/28/2020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349403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77EBDA-C135-8A45-ACAC-DFA08BA68AF2}" type="datetimeFigureOut">
              <a:rPr lang="en-US" smtClean="0"/>
              <a:t>10/28/2020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12282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77EBDA-C135-8A45-ACAC-DFA08BA68AF2}" type="datetimeFigureOut">
              <a:rPr lang="en-US" smtClean="0"/>
              <a:t>10/28/2020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4366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77EBDA-C135-8A45-ACAC-DFA08BA68AF2}" type="datetimeFigureOut">
              <a:rPr lang="en-US" smtClean="0"/>
              <a:t>10/28/2020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118658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77EBDA-C135-8A45-ACAC-DFA08BA68AF2}" type="datetimeFigureOut">
              <a:rPr lang="en-US" smtClean="0"/>
              <a:t>10/28/2020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03D33D-21EA-0E4A-974B-A5C4F5C4EAC4}" type="slidenum">
              <a:rPr lang="en-US" smtClean="0"/>
              <a:t>‹#›</a:t>
            </a:fld>
            <a:endParaRPr lang="en-US"/>
          </a:p>
        </p:txBody>
      </p:sp>
    </p:spTree>
    <p:extLst>
      <p:ext uri="{BB962C8B-B14F-4D97-AF65-F5344CB8AC3E}">
        <p14:creationId xmlns:p14="http://schemas.microsoft.com/office/powerpoint/2010/main" val="108797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6385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000" kern="1200">
          <a:solidFill>
            <a:srgbClr val="4C4C4C"/>
          </a:solidFill>
          <a:latin typeface="Helvetica"/>
          <a:ea typeface="+mj-ea"/>
          <a:cs typeface="+mj-cs"/>
        </a:defRPr>
      </a:lvl1pPr>
    </p:titleStyle>
    <p:bodyStyle>
      <a:lvl1pPr marL="342900" indent="-342900" algn="l" defTabSz="457200" rtl="0" eaLnBrk="1" latinLnBrk="0" hangingPunct="1">
        <a:spcBef>
          <a:spcPct val="20000"/>
        </a:spcBef>
        <a:spcAft>
          <a:spcPts val="1200"/>
        </a:spcAft>
        <a:buFont typeface="Arial"/>
        <a:buChar char="•"/>
        <a:defRPr sz="2400" kern="1200">
          <a:solidFill>
            <a:srgbClr val="666666"/>
          </a:solidFill>
          <a:latin typeface="Helvetica"/>
          <a:ea typeface="+mn-ea"/>
          <a:cs typeface="+mn-cs"/>
        </a:defRPr>
      </a:lvl1pPr>
      <a:lvl2pPr marL="742950" indent="-285750" algn="l" defTabSz="457200" rtl="0" eaLnBrk="1" latinLnBrk="0" hangingPunct="1">
        <a:spcBef>
          <a:spcPct val="20000"/>
        </a:spcBef>
        <a:spcAft>
          <a:spcPts val="1200"/>
        </a:spcAft>
        <a:buFont typeface="Arial"/>
        <a:buChar char="–"/>
        <a:defRPr sz="2000" kern="1200">
          <a:solidFill>
            <a:srgbClr val="666666"/>
          </a:solidFill>
          <a:latin typeface="Helvetica"/>
          <a:ea typeface="+mn-ea"/>
          <a:cs typeface="+mn-cs"/>
        </a:defRPr>
      </a:lvl2pPr>
      <a:lvl3pPr marL="1143000" indent="-228600" algn="l" defTabSz="457200" rtl="0" eaLnBrk="1" latinLnBrk="0" hangingPunct="1">
        <a:spcBef>
          <a:spcPct val="20000"/>
        </a:spcBef>
        <a:spcAft>
          <a:spcPts val="1200"/>
        </a:spcAft>
        <a:buFont typeface="Arial"/>
        <a:buChar char="•"/>
        <a:defRPr sz="1800" kern="1200">
          <a:solidFill>
            <a:srgbClr val="666666"/>
          </a:solidFill>
          <a:latin typeface="Helvetica"/>
          <a:ea typeface="+mn-ea"/>
          <a:cs typeface="+mn-cs"/>
        </a:defRPr>
      </a:lvl3pPr>
      <a:lvl4pPr marL="1600200" indent="-228600" algn="l" defTabSz="457200" rtl="0" eaLnBrk="1" latinLnBrk="0" hangingPunct="1">
        <a:spcBef>
          <a:spcPct val="20000"/>
        </a:spcBef>
        <a:spcAft>
          <a:spcPts val="1200"/>
        </a:spcAft>
        <a:buFont typeface="Arial"/>
        <a:buChar char="–"/>
        <a:defRPr sz="1600" kern="1200">
          <a:solidFill>
            <a:srgbClr val="666666"/>
          </a:solidFill>
          <a:latin typeface="Helvetica"/>
          <a:ea typeface="+mn-ea"/>
          <a:cs typeface="+mn-cs"/>
        </a:defRPr>
      </a:lvl4pPr>
      <a:lvl5pPr marL="2057400" indent="-228600" algn="l" defTabSz="457200" rtl="0" eaLnBrk="1" latinLnBrk="0" hangingPunct="1">
        <a:spcBef>
          <a:spcPct val="20000"/>
        </a:spcBef>
        <a:spcAft>
          <a:spcPts val="1200"/>
        </a:spcAft>
        <a:buFont typeface="Arial"/>
        <a:buChar char="»"/>
        <a:defRPr sz="1400" kern="1200">
          <a:solidFill>
            <a:srgbClr val="666666"/>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Layout" Target="../diagrams/layout2.xml"/><Relationship Id="rId7" Type="http://schemas.openxmlformats.org/officeDocument/2006/relationships/image" Target="../media/image7.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14.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U_PPT_std_newbg-0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3341077" y="426610"/>
            <a:ext cx="2416256" cy="830997"/>
          </a:xfrm>
          <a:prstGeom prst="rect">
            <a:avLst/>
          </a:prstGeom>
          <a:noFill/>
        </p:spPr>
        <p:txBody>
          <a:bodyPr wrap="square" rtlCol="0">
            <a:spAutoFit/>
          </a:bodyPr>
          <a:lstStyle/>
          <a:p>
            <a:pPr algn="ctr"/>
            <a:r>
              <a:rPr lang="en-US" sz="1600" dirty="0">
                <a:latin typeface="Helvetica"/>
                <a:cs typeface="Helvetica"/>
              </a:rPr>
              <a:t>Use your own unit </a:t>
            </a:r>
            <a:r>
              <a:rPr lang="en-US" sz="1600" dirty="0" err="1">
                <a:latin typeface="Helvetica"/>
                <a:cs typeface="Helvetica"/>
              </a:rPr>
              <a:t>signatur</a:t>
            </a:r>
            <a:r>
              <a:rPr lang="en-US" sz="1600" dirty="0">
                <a:latin typeface="Helvetica"/>
                <a:cs typeface="Helvetica"/>
              </a:rPr>
              <a:t> here </a:t>
            </a:r>
            <a:br>
              <a:rPr lang="en-US" sz="1600" dirty="0">
                <a:latin typeface="Helvetica"/>
                <a:cs typeface="Helvetica"/>
              </a:rPr>
            </a:br>
            <a:r>
              <a:rPr lang="en-US" sz="1600" i="1" dirty="0">
                <a:latin typeface="Helvetica"/>
                <a:cs typeface="Helvetica"/>
              </a:rPr>
              <a:t>(delete this text box)</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40312" y="2977145"/>
            <a:ext cx="5263376" cy="3489847"/>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8526" y="74557"/>
            <a:ext cx="3195683" cy="2366099"/>
          </a:xfrm>
          <a:prstGeom prst="rect">
            <a:avLst/>
          </a:prstGeom>
        </p:spPr>
      </p:pic>
    </p:spTree>
    <p:extLst>
      <p:ext uri="{BB962C8B-B14F-4D97-AF65-F5344CB8AC3E}">
        <p14:creationId xmlns:p14="http://schemas.microsoft.com/office/powerpoint/2010/main" val="862631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Help veterans who are appealing cases to the higher courts with friend of the court briefing</a:t>
            </a:r>
          </a:p>
          <a:p>
            <a:r>
              <a:rPr lang="en-US" sz="2800" dirty="0">
                <a:latin typeface="Calibri" panose="020F0502020204030204" pitchFamily="34" charset="0"/>
                <a:cs typeface="Calibri" panose="020F0502020204030204" pitchFamily="34" charset="0"/>
              </a:rPr>
              <a:t>Instrumental in changing the law regarding Blue Water Navy Veterans; document destruction and presumption of competency of VA examiners</a:t>
            </a:r>
          </a:p>
          <a:p>
            <a:r>
              <a:rPr lang="en-US" sz="2800" dirty="0">
                <a:latin typeface="Calibri" panose="020F0502020204030204" pitchFamily="34" charset="0"/>
                <a:cs typeface="Calibri" panose="020F0502020204030204" pitchFamily="34" charset="0"/>
              </a:rPr>
              <a:t>Several briefs filed in the United States Supreme Court</a:t>
            </a:r>
          </a:p>
        </p:txBody>
      </p:sp>
      <p:graphicFrame>
        <p:nvGraphicFramePr>
          <p:cNvPr id="11" name="Diagram 10">
            <a:extLst>
              <a:ext uri="{FF2B5EF4-FFF2-40B4-BE49-F238E27FC236}">
                <a16:creationId xmlns:a16="http://schemas.microsoft.com/office/drawing/2014/main" id="{5ECEE7D9-2CDD-4017-B5D0-3D5E25A859C2}"/>
              </a:ext>
            </a:extLst>
          </p:cNvPr>
          <p:cNvGraphicFramePr/>
          <p:nvPr>
            <p:extLst>
              <p:ext uri="{D42A27DB-BD31-4B8C-83A1-F6EECF244321}">
                <p14:modId xmlns:p14="http://schemas.microsoft.com/office/powerpoint/2010/main" val="2136584508"/>
              </p:ext>
            </p:extLst>
          </p:nvPr>
        </p:nvGraphicFramePr>
        <p:xfrm>
          <a:off x="424206" y="274638"/>
          <a:ext cx="8262594" cy="95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9625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0D62A7AB-ADDA-42D3-BB3D-BE5467DDBCBC}"/>
              </a:ext>
            </a:extLst>
          </p:cNvPr>
          <p:cNvSpPr/>
          <p:nvPr/>
        </p:nvSpPr>
        <p:spPr>
          <a:xfrm>
            <a:off x="790110" y="1449591"/>
            <a:ext cx="1544715" cy="1447060"/>
          </a:xfrm>
          <a:prstGeom prst="fram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6B29C3C3-2956-41C6-8E01-F19E01F6BDF9}"/>
              </a:ext>
            </a:extLst>
          </p:cNvPr>
          <p:cNvSpPr txBox="1"/>
          <p:nvPr/>
        </p:nvSpPr>
        <p:spPr>
          <a:xfrm>
            <a:off x="1100829" y="1757622"/>
            <a:ext cx="923277" cy="830997"/>
          </a:xfrm>
          <a:prstGeom prst="rect">
            <a:avLst/>
          </a:prstGeom>
          <a:noFill/>
        </p:spPr>
        <p:txBody>
          <a:bodyPr wrap="square" rtlCol="0">
            <a:spAutoFit/>
          </a:bodyPr>
          <a:lstStyle/>
          <a:p>
            <a:pPr algn="ctr"/>
            <a:r>
              <a:rPr lang="en-US" sz="4800" b="1">
                <a:latin typeface="Palatino Linotype" panose="02040502050505030304" pitchFamily="18" charset="0"/>
              </a:rPr>
              <a:t>73</a:t>
            </a:r>
            <a:endParaRPr lang="en-US" sz="4800" b="1" dirty="0">
              <a:latin typeface="Palatino Linotype" panose="02040502050505030304" pitchFamily="18" charset="0"/>
            </a:endParaRPr>
          </a:p>
        </p:txBody>
      </p:sp>
      <p:sp>
        <p:nvSpPr>
          <p:cNvPr id="16" name="TextBox 15">
            <a:extLst>
              <a:ext uri="{FF2B5EF4-FFF2-40B4-BE49-F238E27FC236}">
                <a16:creationId xmlns:a16="http://schemas.microsoft.com/office/drawing/2014/main" id="{F485F1D8-49CB-479F-8594-9B3184D44FEA}"/>
              </a:ext>
            </a:extLst>
          </p:cNvPr>
          <p:cNvSpPr txBox="1"/>
          <p:nvPr/>
        </p:nvSpPr>
        <p:spPr>
          <a:xfrm>
            <a:off x="675712" y="2980417"/>
            <a:ext cx="1773510" cy="523220"/>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Rural Missouri Counties Reached</a:t>
            </a:r>
          </a:p>
        </p:txBody>
      </p:sp>
      <p:sp>
        <p:nvSpPr>
          <p:cNvPr id="18" name="Frame 17">
            <a:extLst>
              <a:ext uri="{FF2B5EF4-FFF2-40B4-BE49-F238E27FC236}">
                <a16:creationId xmlns:a16="http://schemas.microsoft.com/office/drawing/2014/main" id="{2490CE93-57FC-491E-9B46-09B1A95C5D0B}"/>
              </a:ext>
            </a:extLst>
          </p:cNvPr>
          <p:cNvSpPr/>
          <p:nvPr/>
        </p:nvSpPr>
        <p:spPr>
          <a:xfrm>
            <a:off x="798990" y="3986810"/>
            <a:ext cx="1544715" cy="1447060"/>
          </a:xfrm>
          <a:prstGeom prst="fram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E86160CA-1E86-4E88-BDC9-AC69791B9413}"/>
              </a:ext>
            </a:extLst>
          </p:cNvPr>
          <p:cNvSpPr txBox="1"/>
          <p:nvPr/>
        </p:nvSpPr>
        <p:spPr>
          <a:xfrm>
            <a:off x="1109709" y="4294841"/>
            <a:ext cx="923277" cy="830997"/>
          </a:xfrm>
          <a:prstGeom prst="rect">
            <a:avLst/>
          </a:prstGeom>
          <a:noFill/>
        </p:spPr>
        <p:txBody>
          <a:bodyPr wrap="square" rtlCol="0">
            <a:spAutoFit/>
          </a:bodyPr>
          <a:lstStyle/>
          <a:p>
            <a:pPr algn="ctr"/>
            <a:r>
              <a:rPr lang="en-US" sz="4800" b="1" dirty="0">
                <a:latin typeface="Palatino Linotype" panose="02040502050505030304" pitchFamily="18" charset="0"/>
              </a:rPr>
              <a:t>19</a:t>
            </a:r>
          </a:p>
        </p:txBody>
      </p:sp>
      <p:sp>
        <p:nvSpPr>
          <p:cNvPr id="22" name="TextBox 21">
            <a:extLst>
              <a:ext uri="{FF2B5EF4-FFF2-40B4-BE49-F238E27FC236}">
                <a16:creationId xmlns:a16="http://schemas.microsoft.com/office/drawing/2014/main" id="{7DB56E3E-F407-4711-9CB1-04E42B84ECD7}"/>
              </a:ext>
            </a:extLst>
          </p:cNvPr>
          <p:cNvSpPr txBox="1"/>
          <p:nvPr/>
        </p:nvSpPr>
        <p:spPr>
          <a:xfrm>
            <a:off x="798990" y="5520112"/>
            <a:ext cx="1544715" cy="738664"/>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Clients Places with Tigers for Troops Lawyers</a:t>
            </a:r>
          </a:p>
        </p:txBody>
      </p:sp>
      <p:sp>
        <p:nvSpPr>
          <p:cNvPr id="24" name="Frame 23">
            <a:extLst>
              <a:ext uri="{FF2B5EF4-FFF2-40B4-BE49-F238E27FC236}">
                <a16:creationId xmlns:a16="http://schemas.microsoft.com/office/drawing/2014/main" id="{83ABA88B-ED38-4704-AC20-033D9263C315}"/>
              </a:ext>
            </a:extLst>
          </p:cNvPr>
          <p:cNvSpPr/>
          <p:nvPr/>
        </p:nvSpPr>
        <p:spPr>
          <a:xfrm>
            <a:off x="3799645" y="1449591"/>
            <a:ext cx="1544715" cy="1447060"/>
          </a:xfrm>
          <a:prstGeom prst="fram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15942402-6CBA-4CA3-AA92-59C1DE6D440D}"/>
              </a:ext>
            </a:extLst>
          </p:cNvPr>
          <p:cNvSpPr txBox="1"/>
          <p:nvPr/>
        </p:nvSpPr>
        <p:spPr>
          <a:xfrm>
            <a:off x="3799645" y="2982893"/>
            <a:ext cx="1544715" cy="523220"/>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Consultations</a:t>
            </a:r>
          </a:p>
          <a:p>
            <a:pPr algn="ctr"/>
            <a:r>
              <a:rPr lang="en-US" sz="1400" b="1" dirty="0">
                <a:latin typeface="Calibri" panose="020F0502020204030204" pitchFamily="34" charset="0"/>
                <a:cs typeface="Calibri" panose="020F0502020204030204" pitchFamily="34" charset="0"/>
              </a:rPr>
              <a:t>with Veterans</a:t>
            </a:r>
          </a:p>
        </p:txBody>
      </p:sp>
      <p:sp>
        <p:nvSpPr>
          <p:cNvPr id="28" name="Frame 27">
            <a:extLst>
              <a:ext uri="{FF2B5EF4-FFF2-40B4-BE49-F238E27FC236}">
                <a16:creationId xmlns:a16="http://schemas.microsoft.com/office/drawing/2014/main" id="{BCCB8DAE-0375-4BFB-B10F-AA4E8FB1D497}"/>
              </a:ext>
            </a:extLst>
          </p:cNvPr>
          <p:cNvSpPr/>
          <p:nvPr/>
        </p:nvSpPr>
        <p:spPr>
          <a:xfrm>
            <a:off x="3808525" y="3986810"/>
            <a:ext cx="1544715" cy="1447060"/>
          </a:xfrm>
          <a:prstGeom prst="fram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A3B94954-9B6B-40FB-9D34-D1A36040D405}"/>
              </a:ext>
            </a:extLst>
          </p:cNvPr>
          <p:cNvSpPr txBox="1"/>
          <p:nvPr/>
        </p:nvSpPr>
        <p:spPr>
          <a:xfrm>
            <a:off x="3987662" y="4294841"/>
            <a:ext cx="1186004" cy="769441"/>
          </a:xfrm>
          <a:prstGeom prst="rect">
            <a:avLst/>
          </a:prstGeom>
          <a:noFill/>
        </p:spPr>
        <p:txBody>
          <a:bodyPr wrap="square" rtlCol="0">
            <a:spAutoFit/>
          </a:bodyPr>
          <a:lstStyle/>
          <a:p>
            <a:pPr algn="ctr"/>
            <a:r>
              <a:rPr lang="en-US" sz="4400" b="1" dirty="0">
                <a:latin typeface="Palatino Linotype" panose="02040502050505030304" pitchFamily="18" charset="0"/>
              </a:rPr>
              <a:t>256</a:t>
            </a:r>
          </a:p>
        </p:txBody>
      </p:sp>
      <p:sp>
        <p:nvSpPr>
          <p:cNvPr id="32" name="TextBox 31">
            <a:extLst>
              <a:ext uri="{FF2B5EF4-FFF2-40B4-BE49-F238E27FC236}">
                <a16:creationId xmlns:a16="http://schemas.microsoft.com/office/drawing/2014/main" id="{C947F11E-9FD6-4D86-9681-0A79FD69B82D}"/>
              </a:ext>
            </a:extLst>
          </p:cNvPr>
          <p:cNvSpPr txBox="1"/>
          <p:nvPr/>
        </p:nvSpPr>
        <p:spPr>
          <a:xfrm>
            <a:off x="3808525" y="5520112"/>
            <a:ext cx="1544715" cy="523220"/>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Tigers for Troops Lawyers Trained</a:t>
            </a:r>
          </a:p>
        </p:txBody>
      </p:sp>
      <p:sp>
        <p:nvSpPr>
          <p:cNvPr id="34" name="TextBox 33">
            <a:extLst>
              <a:ext uri="{FF2B5EF4-FFF2-40B4-BE49-F238E27FC236}">
                <a16:creationId xmlns:a16="http://schemas.microsoft.com/office/drawing/2014/main" id="{80C1BB09-2E78-4136-BCBF-DB8951A71A2E}"/>
              </a:ext>
            </a:extLst>
          </p:cNvPr>
          <p:cNvSpPr txBox="1"/>
          <p:nvPr/>
        </p:nvSpPr>
        <p:spPr>
          <a:xfrm>
            <a:off x="4110364" y="1775928"/>
            <a:ext cx="923277" cy="830997"/>
          </a:xfrm>
          <a:prstGeom prst="rect">
            <a:avLst/>
          </a:prstGeom>
          <a:noFill/>
        </p:spPr>
        <p:txBody>
          <a:bodyPr wrap="square" rtlCol="0">
            <a:spAutoFit/>
          </a:bodyPr>
          <a:lstStyle/>
          <a:p>
            <a:pPr algn="ctr"/>
            <a:r>
              <a:rPr lang="en-US" sz="4800" b="1" dirty="0">
                <a:latin typeface="Palatino Linotype" panose="02040502050505030304" pitchFamily="18" charset="0"/>
              </a:rPr>
              <a:t>83</a:t>
            </a:r>
          </a:p>
        </p:txBody>
      </p:sp>
      <p:sp>
        <p:nvSpPr>
          <p:cNvPr id="36" name="Frame 35">
            <a:extLst>
              <a:ext uri="{FF2B5EF4-FFF2-40B4-BE49-F238E27FC236}">
                <a16:creationId xmlns:a16="http://schemas.microsoft.com/office/drawing/2014/main" id="{698EDDB1-02CC-4222-A4C9-15E3E8BCA86A}"/>
              </a:ext>
            </a:extLst>
          </p:cNvPr>
          <p:cNvSpPr/>
          <p:nvPr/>
        </p:nvSpPr>
        <p:spPr>
          <a:xfrm>
            <a:off x="6694780" y="1447115"/>
            <a:ext cx="1544715" cy="1447060"/>
          </a:xfrm>
          <a:prstGeom prst="fram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58A4CCAF-28EB-471F-890A-8095FD6A8E83}"/>
              </a:ext>
            </a:extLst>
          </p:cNvPr>
          <p:cNvSpPr txBox="1"/>
          <p:nvPr/>
        </p:nvSpPr>
        <p:spPr>
          <a:xfrm>
            <a:off x="6694780" y="2980417"/>
            <a:ext cx="1544715" cy="523220"/>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New Veterans Clinic Clients</a:t>
            </a:r>
          </a:p>
        </p:txBody>
      </p:sp>
      <p:sp>
        <p:nvSpPr>
          <p:cNvPr id="40" name="Frame 39">
            <a:extLst>
              <a:ext uri="{FF2B5EF4-FFF2-40B4-BE49-F238E27FC236}">
                <a16:creationId xmlns:a16="http://schemas.microsoft.com/office/drawing/2014/main" id="{6D671683-730D-4C36-9589-F7B1BAC18BC0}"/>
              </a:ext>
            </a:extLst>
          </p:cNvPr>
          <p:cNvSpPr/>
          <p:nvPr/>
        </p:nvSpPr>
        <p:spPr>
          <a:xfrm>
            <a:off x="6703660" y="3984334"/>
            <a:ext cx="1544715" cy="1447060"/>
          </a:xfrm>
          <a:prstGeom prst="fram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2" name="TextBox 41">
            <a:extLst>
              <a:ext uri="{FF2B5EF4-FFF2-40B4-BE49-F238E27FC236}">
                <a16:creationId xmlns:a16="http://schemas.microsoft.com/office/drawing/2014/main" id="{55F81551-29F0-4C7E-8D6F-54A556166AD4}"/>
              </a:ext>
            </a:extLst>
          </p:cNvPr>
          <p:cNvSpPr txBox="1"/>
          <p:nvPr/>
        </p:nvSpPr>
        <p:spPr>
          <a:xfrm>
            <a:off x="6882797" y="4292365"/>
            <a:ext cx="1186004" cy="830997"/>
          </a:xfrm>
          <a:prstGeom prst="rect">
            <a:avLst/>
          </a:prstGeom>
          <a:noFill/>
        </p:spPr>
        <p:txBody>
          <a:bodyPr wrap="square" rtlCol="0">
            <a:spAutoFit/>
          </a:bodyPr>
          <a:lstStyle/>
          <a:p>
            <a:pPr algn="ctr"/>
            <a:r>
              <a:rPr lang="en-US" sz="4800" b="1" dirty="0">
                <a:latin typeface="Palatino Linotype" panose="02040502050505030304" pitchFamily="18" charset="0"/>
              </a:rPr>
              <a:t>9</a:t>
            </a:r>
          </a:p>
        </p:txBody>
      </p:sp>
      <p:sp>
        <p:nvSpPr>
          <p:cNvPr id="44" name="TextBox 43">
            <a:extLst>
              <a:ext uri="{FF2B5EF4-FFF2-40B4-BE49-F238E27FC236}">
                <a16:creationId xmlns:a16="http://schemas.microsoft.com/office/drawing/2014/main" id="{4850EE66-23FD-49AD-844C-DA0763A0546C}"/>
              </a:ext>
            </a:extLst>
          </p:cNvPr>
          <p:cNvSpPr txBox="1"/>
          <p:nvPr/>
        </p:nvSpPr>
        <p:spPr>
          <a:xfrm>
            <a:off x="6703660" y="5517636"/>
            <a:ext cx="1544715" cy="523220"/>
          </a:xfrm>
          <a:prstGeom prst="rect">
            <a:avLst/>
          </a:prstGeom>
          <a:noFill/>
        </p:spPr>
        <p:txBody>
          <a:bodyPr wrap="square" rtlCol="0">
            <a:spAutoFit/>
          </a:bodyPr>
          <a:lstStyle/>
          <a:p>
            <a:pPr algn="ctr"/>
            <a:r>
              <a:rPr lang="en-US" sz="1400" b="1" dirty="0">
                <a:latin typeface="Calibri" panose="020F0502020204030204" pitchFamily="34" charset="0"/>
                <a:cs typeface="Calibri" panose="020F0502020204030204" pitchFamily="34" charset="0"/>
              </a:rPr>
              <a:t>CLE Events in Veterans Law</a:t>
            </a:r>
          </a:p>
        </p:txBody>
      </p:sp>
      <p:sp>
        <p:nvSpPr>
          <p:cNvPr id="46" name="TextBox 45">
            <a:extLst>
              <a:ext uri="{FF2B5EF4-FFF2-40B4-BE49-F238E27FC236}">
                <a16:creationId xmlns:a16="http://schemas.microsoft.com/office/drawing/2014/main" id="{CEE099B5-2E18-4A75-9505-968A6E85203F}"/>
              </a:ext>
            </a:extLst>
          </p:cNvPr>
          <p:cNvSpPr txBox="1"/>
          <p:nvPr/>
        </p:nvSpPr>
        <p:spPr>
          <a:xfrm>
            <a:off x="7005499" y="1773452"/>
            <a:ext cx="923277" cy="830997"/>
          </a:xfrm>
          <a:prstGeom prst="rect">
            <a:avLst/>
          </a:prstGeom>
          <a:noFill/>
        </p:spPr>
        <p:txBody>
          <a:bodyPr wrap="square" rtlCol="0">
            <a:spAutoFit/>
          </a:bodyPr>
          <a:lstStyle/>
          <a:p>
            <a:pPr algn="ctr"/>
            <a:r>
              <a:rPr lang="en-US" sz="4800" b="1" dirty="0">
                <a:latin typeface="Palatino Linotype" panose="02040502050505030304" pitchFamily="18" charset="0"/>
              </a:rPr>
              <a:t>21</a:t>
            </a:r>
          </a:p>
        </p:txBody>
      </p:sp>
      <p:cxnSp>
        <p:nvCxnSpPr>
          <p:cNvPr id="51" name="Straight Arrow Connector 50">
            <a:extLst>
              <a:ext uri="{FF2B5EF4-FFF2-40B4-BE49-F238E27FC236}">
                <a16:creationId xmlns:a16="http://schemas.microsoft.com/office/drawing/2014/main" id="{165EE0E8-64F1-44B3-BE6A-019CA34F9A28}"/>
              </a:ext>
            </a:extLst>
          </p:cNvPr>
          <p:cNvCxnSpPr>
            <a:cxnSpLocks/>
          </p:cNvCxnSpPr>
          <p:nvPr/>
        </p:nvCxnSpPr>
        <p:spPr>
          <a:xfrm flipV="1">
            <a:off x="3062796" y="1331829"/>
            <a:ext cx="0" cy="4858104"/>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8792CFC2-58FD-4ADA-A6C1-58249CBAEB3B}"/>
              </a:ext>
            </a:extLst>
          </p:cNvPr>
          <p:cNvCxnSpPr>
            <a:cxnSpLocks/>
          </p:cNvCxnSpPr>
          <p:nvPr/>
        </p:nvCxnSpPr>
        <p:spPr>
          <a:xfrm flipV="1">
            <a:off x="6056050" y="1331829"/>
            <a:ext cx="0" cy="4858104"/>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56" name="Straight Arrow Connector 55">
            <a:extLst>
              <a:ext uri="{FF2B5EF4-FFF2-40B4-BE49-F238E27FC236}">
                <a16:creationId xmlns:a16="http://schemas.microsoft.com/office/drawing/2014/main" id="{4C7E44F4-25D2-4D38-AC12-E271B21131B6}"/>
              </a:ext>
            </a:extLst>
          </p:cNvPr>
          <p:cNvCxnSpPr>
            <a:cxnSpLocks/>
          </p:cNvCxnSpPr>
          <p:nvPr/>
        </p:nvCxnSpPr>
        <p:spPr>
          <a:xfrm>
            <a:off x="690597" y="3684229"/>
            <a:ext cx="7762805"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60" name="Diagram 59">
            <a:extLst>
              <a:ext uri="{FF2B5EF4-FFF2-40B4-BE49-F238E27FC236}">
                <a16:creationId xmlns:a16="http://schemas.microsoft.com/office/drawing/2014/main" id="{15EDDFCB-14CA-46FC-AEFF-6A8CCA2C0BEC}"/>
              </a:ext>
            </a:extLst>
          </p:cNvPr>
          <p:cNvGraphicFramePr/>
          <p:nvPr>
            <p:extLst>
              <p:ext uri="{D42A27DB-BD31-4B8C-83A1-F6EECF244321}">
                <p14:modId xmlns:p14="http://schemas.microsoft.com/office/powerpoint/2010/main" val="2540924287"/>
              </p:ext>
            </p:extLst>
          </p:nvPr>
        </p:nvGraphicFramePr>
        <p:xfrm>
          <a:off x="424206" y="274638"/>
          <a:ext cx="8262594" cy="95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1402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spcAft>
                <a:spcPts val="0"/>
              </a:spcAft>
            </a:pPr>
            <a:r>
              <a:rPr lang="en-US" sz="2800" dirty="0">
                <a:effectLst/>
                <a:latin typeface="Calibri" panose="020F0502020204030204" pitchFamily="34" charset="0"/>
                <a:ea typeface="Calibri" panose="020F0502020204030204" pitchFamily="34" charset="0"/>
              </a:rPr>
              <a:t> </a:t>
            </a:r>
            <a:r>
              <a:rPr lang="en-US" sz="2800">
                <a:effectLst/>
                <a:latin typeface="Calibri" panose="020F0502020204030204" pitchFamily="34" charset="0"/>
                <a:ea typeface="Calibri" panose="020F0502020204030204" pitchFamily="34" charset="0"/>
              </a:rPr>
              <a:t>Visit new communities </a:t>
            </a:r>
            <a:r>
              <a:rPr lang="en-US" sz="2800" dirty="0">
                <a:effectLst/>
                <a:latin typeface="Calibri" panose="020F0502020204030204" pitchFamily="34" charset="0"/>
                <a:ea typeface="Calibri" panose="020F0502020204030204" pitchFamily="34" charset="0"/>
              </a:rPr>
              <a:t>requesting services</a:t>
            </a:r>
          </a:p>
          <a:p>
            <a:pPr marL="0" indent="0">
              <a:spcBef>
                <a:spcPts val="0"/>
              </a:spcBef>
              <a:spcAft>
                <a:spcPts val="0"/>
              </a:spcAft>
              <a:buNone/>
            </a:pPr>
            <a:endParaRPr lang="en-US" sz="2800" dirty="0">
              <a:effectLst/>
              <a:latin typeface="Calibri" panose="020F0502020204030204" pitchFamily="34" charset="0"/>
              <a:ea typeface="Calibri" panose="020F0502020204030204" pitchFamily="34" charset="0"/>
            </a:endParaRPr>
          </a:p>
          <a:p>
            <a:pPr marL="0" indent="0">
              <a:spcBef>
                <a:spcPts val="0"/>
              </a:spcBef>
              <a:spcAft>
                <a:spcPts val="0"/>
              </a:spcAft>
            </a:pPr>
            <a:r>
              <a:rPr lang="en-US" sz="2800" dirty="0">
                <a:latin typeface="Calibri" panose="020F0502020204030204" pitchFamily="34" charset="0"/>
                <a:ea typeface="Calibri" panose="020F0502020204030204" pitchFamily="34" charset="0"/>
              </a:rPr>
              <a:t> Return to counties previously visited</a:t>
            </a:r>
          </a:p>
          <a:p>
            <a:pPr marL="0" indent="0">
              <a:spcBef>
                <a:spcPts val="0"/>
              </a:spcBef>
              <a:spcAft>
                <a:spcPts val="0"/>
              </a:spcAft>
            </a:pPr>
            <a:endParaRPr lang="en-US" sz="2800" dirty="0">
              <a:latin typeface="Calibri" panose="020F0502020204030204" pitchFamily="34" charset="0"/>
              <a:ea typeface="Calibri" panose="020F0502020204030204" pitchFamily="34" charset="0"/>
            </a:endParaRPr>
          </a:p>
          <a:p>
            <a:pPr marL="0" indent="0">
              <a:spcBef>
                <a:spcPts val="0"/>
              </a:spcBef>
              <a:spcAft>
                <a:spcPts val="0"/>
              </a:spcAft>
            </a:pPr>
            <a:r>
              <a:rPr lang="en-US" sz="2800" dirty="0">
                <a:latin typeface="Calibri" panose="020F0502020204030204" pitchFamily="34" charset="0"/>
                <a:ea typeface="Calibri" panose="020F0502020204030204" pitchFamily="34" charset="0"/>
              </a:rPr>
              <a:t> Make TFT permanent program</a:t>
            </a:r>
          </a:p>
          <a:p>
            <a:pPr marL="0" indent="0">
              <a:spcBef>
                <a:spcPts val="0"/>
              </a:spcBef>
              <a:spcAft>
                <a:spcPts val="0"/>
              </a:spcAft>
            </a:pPr>
            <a:endParaRPr lang="en-US" sz="2800" dirty="0">
              <a:latin typeface="Calibri" panose="020F0502020204030204" pitchFamily="34" charset="0"/>
              <a:ea typeface="Calibri" panose="020F0502020204030204" pitchFamily="34" charset="0"/>
            </a:endParaRPr>
          </a:p>
          <a:p>
            <a:pPr marL="0" indent="0">
              <a:spcBef>
                <a:spcPts val="0"/>
              </a:spcBef>
              <a:spcAft>
                <a:spcPts val="0"/>
              </a:spcAft>
            </a:pPr>
            <a:r>
              <a:rPr lang="en-US" sz="2800" dirty="0">
                <a:latin typeface="Calibri" panose="020F0502020204030204" pitchFamily="34" charset="0"/>
                <a:ea typeface="Calibri" panose="020F0502020204030204" pitchFamily="34" charset="0"/>
              </a:rPr>
              <a:t> Obtain long-term funding</a:t>
            </a:r>
          </a:p>
          <a:p>
            <a:pPr marL="0" indent="0">
              <a:spcBef>
                <a:spcPts val="0"/>
              </a:spcBef>
              <a:spcAft>
                <a:spcPts val="0"/>
              </a:spcAft>
              <a:buNone/>
            </a:pPr>
            <a:endParaRPr lang="en-US" sz="2800" dirty="0">
              <a:latin typeface="Calibri" panose="020F0502020204030204" pitchFamily="34" charset="0"/>
              <a:ea typeface="Calibri" panose="020F0502020204030204" pitchFamily="34" charset="0"/>
            </a:endParaRPr>
          </a:p>
        </p:txBody>
      </p:sp>
      <p:graphicFrame>
        <p:nvGraphicFramePr>
          <p:cNvPr id="11" name="Diagram 10">
            <a:extLst>
              <a:ext uri="{FF2B5EF4-FFF2-40B4-BE49-F238E27FC236}">
                <a16:creationId xmlns:a16="http://schemas.microsoft.com/office/drawing/2014/main" id="{5ECEE7D9-2CDD-4017-B5D0-3D5E25A859C2}"/>
              </a:ext>
            </a:extLst>
          </p:cNvPr>
          <p:cNvGraphicFramePr/>
          <p:nvPr>
            <p:extLst>
              <p:ext uri="{D42A27DB-BD31-4B8C-83A1-F6EECF244321}">
                <p14:modId xmlns:p14="http://schemas.microsoft.com/office/powerpoint/2010/main" val="1967062678"/>
              </p:ext>
            </p:extLst>
          </p:nvPr>
        </p:nvGraphicFramePr>
        <p:xfrm>
          <a:off x="424206" y="274638"/>
          <a:ext cx="8262594" cy="95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668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4770" y="568997"/>
            <a:ext cx="4454460" cy="2039195"/>
          </a:xfrm>
          <a:prstGeom prst="rect">
            <a:avLst/>
          </a:prstGeom>
        </p:spPr>
      </p:pic>
      <p:graphicFrame>
        <p:nvGraphicFramePr>
          <p:cNvPr id="2" name="Content Placeholder 1"/>
          <p:cNvGraphicFramePr>
            <a:graphicFrameLocks noGrp="1"/>
          </p:cNvGraphicFramePr>
          <p:nvPr>
            <p:ph idx="1"/>
            <p:extLst>
              <p:ext uri="{D42A27DB-BD31-4B8C-83A1-F6EECF244321}">
                <p14:modId xmlns:p14="http://schemas.microsoft.com/office/powerpoint/2010/main" val="122066103"/>
              </p:ext>
            </p:extLst>
          </p:nvPr>
        </p:nvGraphicFramePr>
        <p:xfrm>
          <a:off x="457200" y="82023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97705" y="4396154"/>
            <a:ext cx="2548590" cy="1838270"/>
          </a:xfrm>
          <a:prstGeom prst="rect">
            <a:avLst/>
          </a:prstGeom>
        </p:spPr>
      </p:pic>
    </p:spTree>
    <p:extLst>
      <p:ext uri="{BB962C8B-B14F-4D97-AF65-F5344CB8AC3E}">
        <p14:creationId xmlns:p14="http://schemas.microsoft.com/office/powerpoint/2010/main" val="64388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457200" y="545123"/>
          <a:ext cx="8229600" cy="1723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3568536"/>
            <a:ext cx="2612571" cy="1959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5715" y="3568536"/>
            <a:ext cx="2612570" cy="1959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74229" y="3568536"/>
            <a:ext cx="2612571" cy="1959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901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718" y="396029"/>
            <a:ext cx="4093864" cy="5590479"/>
          </a:xfrm>
          <a:prstGeom prst="rect">
            <a:avLst/>
          </a:prstGeom>
        </p:spPr>
      </p:pic>
      <p:sp>
        <p:nvSpPr>
          <p:cNvPr id="3" name="TextBox 2"/>
          <p:cNvSpPr txBox="1"/>
          <p:nvPr/>
        </p:nvSpPr>
        <p:spPr>
          <a:xfrm>
            <a:off x="5029200" y="1397675"/>
            <a:ext cx="3962400" cy="4062651"/>
          </a:xfrm>
          <a:prstGeom prst="rect">
            <a:avLst/>
          </a:prstGeom>
          <a:noFill/>
        </p:spPr>
        <p:txBody>
          <a:bodyPr wrap="square" rtlCol="0">
            <a:spAutoFit/>
          </a:bodyPr>
          <a:lstStyle/>
          <a:p>
            <a:pPr algn="ctr"/>
            <a:r>
              <a:rPr lang="en-US" sz="4000" dirty="0">
                <a:latin typeface="Georgia"/>
                <a:cs typeface="Georgia"/>
              </a:rPr>
              <a:t>Supreme Court recognizes</a:t>
            </a:r>
          </a:p>
          <a:p>
            <a:pPr algn="ctr"/>
            <a:r>
              <a:rPr lang="en-US" sz="5400" b="1" dirty="0">
                <a:latin typeface="Georgia"/>
                <a:cs typeface="Georgia"/>
              </a:rPr>
              <a:t>79% </a:t>
            </a:r>
          </a:p>
          <a:p>
            <a:pPr algn="ctr"/>
            <a:r>
              <a:rPr lang="en-US" sz="4000" dirty="0">
                <a:latin typeface="Georgia"/>
                <a:cs typeface="Georgia"/>
              </a:rPr>
              <a:t>of court cases </a:t>
            </a:r>
            <a:r>
              <a:rPr lang="en-US" sz="4400" b="1" dirty="0">
                <a:latin typeface="Georgia"/>
                <a:cs typeface="Georgia"/>
              </a:rPr>
              <a:t>REMANDED</a:t>
            </a:r>
            <a:endParaRPr lang="en-US" sz="4000" b="1" dirty="0">
              <a:latin typeface="Georgia"/>
              <a:cs typeface="Georgia"/>
            </a:endParaRPr>
          </a:p>
          <a:p>
            <a:pPr algn="ctr"/>
            <a:r>
              <a:rPr lang="en-US" sz="4000" dirty="0">
                <a:latin typeface="Georgia"/>
                <a:cs typeface="Georgia"/>
              </a:rPr>
              <a:t>due to errors.</a:t>
            </a:r>
          </a:p>
        </p:txBody>
      </p:sp>
      <p:sp>
        <p:nvSpPr>
          <p:cNvPr id="4" name="Rectangle 3"/>
          <p:cNvSpPr/>
          <p:nvPr/>
        </p:nvSpPr>
        <p:spPr>
          <a:xfrm>
            <a:off x="4876800" y="1149658"/>
            <a:ext cx="4114800" cy="461665"/>
          </a:xfrm>
          <a:prstGeom prst="rect">
            <a:avLst/>
          </a:prstGeom>
        </p:spPr>
        <p:txBody>
          <a:bodyPr wrap="square">
            <a:spAutoFit/>
          </a:bodyPr>
          <a:lstStyle/>
          <a:p>
            <a:r>
              <a:rPr lang="en-US" sz="2400" dirty="0">
                <a:solidFill>
                  <a:srgbClr val="D1CE19"/>
                </a:solidFill>
                <a:latin typeface="Wingdings"/>
                <a:ea typeface="Wingdings"/>
                <a:cs typeface="Wingdings"/>
                <a:sym typeface="Wingdings"/>
              </a:rPr>
              <a:t></a:t>
            </a:r>
            <a:endParaRPr lang="en-US" sz="2400" dirty="0">
              <a:solidFill>
                <a:srgbClr val="D1CE19"/>
              </a:solidFill>
            </a:endParaRPr>
          </a:p>
        </p:txBody>
      </p:sp>
      <p:sp>
        <p:nvSpPr>
          <p:cNvPr id="5" name="Rectangle 4"/>
          <p:cNvSpPr/>
          <p:nvPr/>
        </p:nvSpPr>
        <p:spPr>
          <a:xfrm>
            <a:off x="4876800" y="5329535"/>
            <a:ext cx="4114800" cy="461665"/>
          </a:xfrm>
          <a:prstGeom prst="rect">
            <a:avLst/>
          </a:prstGeom>
        </p:spPr>
        <p:txBody>
          <a:bodyPr wrap="square">
            <a:spAutoFit/>
          </a:bodyPr>
          <a:lstStyle/>
          <a:p>
            <a:r>
              <a:rPr lang="en-US" sz="2400" dirty="0">
                <a:solidFill>
                  <a:srgbClr val="D1CE19"/>
                </a:solidFill>
                <a:latin typeface="Wingdings"/>
                <a:ea typeface="Wingdings"/>
                <a:cs typeface="Wingdings"/>
                <a:sym typeface="Wingdings"/>
              </a:rPr>
              <a:t></a:t>
            </a:r>
            <a:endParaRPr lang="en-US" sz="2400" dirty="0">
              <a:solidFill>
                <a:srgbClr val="D1CE19"/>
              </a:solidFill>
            </a:endParaRPr>
          </a:p>
        </p:txBody>
      </p:sp>
    </p:spTree>
    <p:extLst>
      <p:ext uri="{BB962C8B-B14F-4D97-AF65-F5344CB8AC3E}">
        <p14:creationId xmlns:p14="http://schemas.microsoft.com/office/powerpoint/2010/main" val="326348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12596" y="323262"/>
            <a:ext cx="7681229" cy="5935495"/>
          </a:xfrm>
        </p:spPr>
      </p:pic>
    </p:spTree>
    <p:extLst>
      <p:ext uri="{BB962C8B-B14F-4D97-AF65-F5344CB8AC3E}">
        <p14:creationId xmlns:p14="http://schemas.microsoft.com/office/powerpoint/2010/main" val="346217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a:t>Problem: VA Appeal Process Today</a:t>
            </a:r>
            <a:endParaRPr lang="en-US" sz="3600"/>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blip>
          <a:srcRect l="1336" t="1551" r="981" b="1380"/>
          <a:stretch>
            <a:fillRect/>
          </a:stretch>
        </p:blipFill>
        <p:spPr>
          <a:xfrm>
            <a:off x="195308" y="1060142"/>
            <a:ext cx="8708995" cy="5035858"/>
          </a:xfrm>
          <a:prstGeom prst="rect">
            <a:avLst/>
          </a:prstGeom>
          <a:noFill/>
          <a:ln w="9525">
            <a:solidFill>
              <a:schemeClr val="bg1"/>
            </a:solidFill>
            <a:miter lim="800000"/>
          </a:ln>
          <a:extLst>
            <a:ext uri="{909E8E84-426E-40dd-AFC4-6F175D3DCCD1}">
              <a14:hiddenFill xmlns="" xmlns:a14="http://schemas.microsoft.com/office/drawing/2010/main">
                <a:solidFill>
                  <a:schemeClr val="accent1"/>
                </a:solidFill>
              </a14:hiddenFill>
            </a:ext>
          </a:extLst>
        </p:spPr>
      </p:pic>
      <p:sp>
        <p:nvSpPr>
          <p:cNvPr id="3" name="Slide Number Placeholder 2">
            <a:extLst>
              <a:ext uri="{FF2B5EF4-FFF2-40B4-BE49-F238E27FC236}">
                <a16:creationId xmlns:a16="http://schemas.microsoft.com/office/drawing/2014/main" id="{53582C8B-8CE8-4709-9A4C-3B28EE50A5CE}"/>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261412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1817" y="3881480"/>
            <a:ext cx="3195683" cy="2366099"/>
          </a:xfrm>
          <a:prstGeom prst="rect">
            <a:avLst/>
          </a:prstGeom>
        </p:spPr>
      </p:pic>
      <p:grpSp>
        <p:nvGrpSpPr>
          <p:cNvPr id="3" name="Group 2">
            <a:extLst>
              <a:ext uri="{FF2B5EF4-FFF2-40B4-BE49-F238E27FC236}">
                <a16:creationId xmlns:a16="http://schemas.microsoft.com/office/drawing/2014/main" id="{66421362-BD66-4BD4-B5CA-53B7D6A23C1A}"/>
              </a:ext>
            </a:extLst>
          </p:cNvPr>
          <p:cNvGrpSpPr/>
          <p:nvPr/>
        </p:nvGrpSpPr>
        <p:grpSpPr>
          <a:xfrm>
            <a:off x="457199" y="153159"/>
            <a:ext cx="7798581" cy="4721498"/>
            <a:chOff x="457199" y="153159"/>
            <a:chExt cx="7798581" cy="4721498"/>
          </a:xfrm>
        </p:grpSpPr>
        <p:sp>
          <p:nvSpPr>
            <p:cNvPr id="6" name="Shape 5">
              <a:extLst>
                <a:ext uri="{FF2B5EF4-FFF2-40B4-BE49-F238E27FC236}">
                  <a16:creationId xmlns:a16="http://schemas.microsoft.com/office/drawing/2014/main" id="{469CEEE5-204A-4A51-9919-2EF58769883D}"/>
                </a:ext>
              </a:extLst>
            </p:cNvPr>
            <p:cNvSpPr/>
            <p:nvPr/>
          </p:nvSpPr>
          <p:spPr>
            <a:xfrm>
              <a:off x="457199" y="153159"/>
              <a:ext cx="7798581" cy="4721498"/>
            </a:xfrm>
            <a:prstGeom prst="swooshArrow">
              <a:avLst>
                <a:gd name="adj1" fmla="val 25000"/>
                <a:gd name="adj2" fmla="val 25000"/>
              </a:avLst>
            </a:prstGeom>
            <a:solidFill>
              <a:schemeClr val="tx1"/>
            </a:solidFill>
            <a:ln>
              <a:solidFill>
                <a:schemeClr val="bg2"/>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2FE406F1-199A-4691-B01D-E88A921CEEF3}"/>
                </a:ext>
              </a:extLst>
            </p:cNvPr>
            <p:cNvSpPr/>
            <p:nvPr/>
          </p:nvSpPr>
          <p:spPr>
            <a:xfrm>
              <a:off x="2527017" y="339365"/>
              <a:ext cx="4084799" cy="4411826"/>
            </a:xfrm>
            <a:custGeom>
              <a:avLst/>
              <a:gdLst>
                <a:gd name="connsiteX0" fmla="*/ 0 w 4084799"/>
                <a:gd name="connsiteY0" fmla="*/ 0 h 4411826"/>
                <a:gd name="connsiteX1" fmla="*/ 4084799 w 4084799"/>
                <a:gd name="connsiteY1" fmla="*/ 0 h 4411826"/>
                <a:gd name="connsiteX2" fmla="*/ 4084799 w 4084799"/>
                <a:gd name="connsiteY2" fmla="*/ 4411826 h 4411826"/>
                <a:gd name="connsiteX3" fmla="*/ 0 w 4084799"/>
                <a:gd name="connsiteY3" fmla="*/ 4411826 h 4411826"/>
                <a:gd name="connsiteX4" fmla="*/ 0 w 4084799"/>
                <a:gd name="connsiteY4" fmla="*/ 0 h 441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4799" h="4411826">
                  <a:moveTo>
                    <a:pt x="0" y="0"/>
                  </a:moveTo>
                  <a:lnTo>
                    <a:pt x="4084799" y="0"/>
                  </a:lnTo>
                  <a:lnTo>
                    <a:pt x="4084799" y="4411826"/>
                  </a:lnTo>
                  <a:lnTo>
                    <a:pt x="0" y="4411826"/>
                  </a:lnTo>
                  <a:lnTo>
                    <a:pt x="0" y="0"/>
                  </a:lnTo>
                  <a:close/>
                </a:path>
              </a:pathLst>
            </a:custGeom>
            <a:solidFill>
              <a:schemeClr val="bg2"/>
            </a:solidFill>
            <a:ln>
              <a:solidFill>
                <a:schemeClr val="tx1"/>
              </a:solidFill>
            </a:ln>
            <a:effectLst>
              <a:glow rad="12700">
                <a:schemeClr val="accent1">
                  <a:alpha val="40000"/>
                </a:schemeClr>
              </a:glo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555750" rtl="0">
                <a:lnSpc>
                  <a:spcPct val="90000"/>
                </a:lnSpc>
                <a:spcBef>
                  <a:spcPct val="0"/>
                </a:spcBef>
                <a:spcAft>
                  <a:spcPct val="35000"/>
                </a:spcAft>
                <a:buNone/>
              </a:pPr>
              <a:br>
                <a:rPr lang="en-US" sz="3500" b="1" kern="1200" dirty="0">
                  <a:solidFill>
                    <a:schemeClr val="tx1"/>
                  </a:solidFill>
                  <a:latin typeface="Palatino Linotype" panose="02040502050505030304" pitchFamily="18" charset="0"/>
                </a:rPr>
              </a:br>
              <a:r>
                <a:rPr lang="en-US" sz="3500" b="1" kern="1200" dirty="0">
                  <a:solidFill>
                    <a:schemeClr val="tx1"/>
                  </a:solidFill>
                  <a:latin typeface="Palatino Linotype" panose="02040502050505030304" pitchFamily="18" charset="0"/>
                </a:rPr>
                <a:t> How We Do It…</a:t>
              </a:r>
            </a:p>
            <a:p>
              <a:pPr marL="0" lvl="0" indent="0" algn="l" defTabSz="1555750" rtl="0">
                <a:lnSpc>
                  <a:spcPct val="90000"/>
                </a:lnSpc>
                <a:spcBef>
                  <a:spcPct val="0"/>
                </a:spcBef>
                <a:spcAft>
                  <a:spcPct val="35000"/>
                </a:spcAft>
                <a:buNone/>
              </a:pPr>
              <a:r>
                <a:rPr lang="en-US" sz="2600" kern="1200" dirty="0">
                  <a:latin typeface="Palatino Linotype" panose="02040502050505030304" pitchFamily="18" charset="0"/>
                </a:rPr>
                <a:t>  </a:t>
              </a:r>
              <a:r>
                <a:rPr lang="en-US" sz="2800" kern="1200" dirty="0">
                  <a:latin typeface="Palatino Linotype" panose="02040502050505030304" pitchFamily="18" charset="0"/>
                </a:rPr>
                <a:t>- Direct Assistance </a:t>
              </a:r>
            </a:p>
            <a:p>
              <a:pPr marL="0" lvl="0" indent="0" algn="l" defTabSz="1555750" rtl="0">
                <a:lnSpc>
                  <a:spcPct val="90000"/>
                </a:lnSpc>
                <a:spcBef>
                  <a:spcPct val="0"/>
                </a:spcBef>
                <a:spcAft>
                  <a:spcPct val="35000"/>
                </a:spcAft>
                <a:buNone/>
              </a:pPr>
              <a:endParaRPr lang="en-US" sz="2600" kern="1200" dirty="0">
                <a:latin typeface="Palatino Linotype" panose="02040502050505030304" pitchFamily="18" charset="0"/>
              </a:endParaRPr>
            </a:p>
            <a:p>
              <a:pPr marL="0" lvl="0" indent="0" algn="l" defTabSz="1555750" rtl="0">
                <a:lnSpc>
                  <a:spcPct val="90000"/>
                </a:lnSpc>
                <a:spcBef>
                  <a:spcPct val="0"/>
                </a:spcBef>
                <a:spcAft>
                  <a:spcPct val="35000"/>
                </a:spcAft>
                <a:buNone/>
              </a:pPr>
              <a:r>
                <a:rPr lang="en-US" sz="2600" kern="1200" dirty="0">
                  <a:latin typeface="Palatino Linotype" panose="02040502050505030304" pitchFamily="18" charset="0"/>
                </a:rPr>
                <a:t>  </a:t>
              </a:r>
              <a:r>
                <a:rPr lang="en-US" sz="2800" kern="1200" dirty="0">
                  <a:latin typeface="Palatino Linotype" panose="02040502050505030304" pitchFamily="18" charset="0"/>
                </a:rPr>
                <a:t>- Symposia and Amicus </a:t>
              </a:r>
            </a:p>
            <a:p>
              <a:pPr marL="0" lvl="0" indent="0" algn="l" defTabSz="1555750" rtl="0">
                <a:lnSpc>
                  <a:spcPct val="90000"/>
                </a:lnSpc>
                <a:spcBef>
                  <a:spcPct val="0"/>
                </a:spcBef>
                <a:spcAft>
                  <a:spcPct val="35000"/>
                </a:spcAft>
                <a:buNone/>
              </a:pPr>
              <a:endParaRPr lang="en-US" sz="2600" kern="1200" dirty="0">
                <a:latin typeface="Palatino Linotype" panose="02040502050505030304" pitchFamily="18" charset="0"/>
              </a:endParaRPr>
            </a:p>
            <a:p>
              <a:pPr marL="0" lvl="0" indent="0" algn="l" defTabSz="1555750" rtl="0">
                <a:lnSpc>
                  <a:spcPct val="90000"/>
                </a:lnSpc>
                <a:spcBef>
                  <a:spcPct val="0"/>
                </a:spcBef>
                <a:spcAft>
                  <a:spcPct val="35000"/>
                </a:spcAft>
                <a:buNone/>
              </a:pPr>
              <a:r>
                <a:rPr lang="en-US" sz="2600" kern="1200" dirty="0">
                  <a:solidFill>
                    <a:schemeClr val="tx1"/>
                  </a:solidFill>
                  <a:latin typeface="Palatino Linotype" panose="02040502050505030304" pitchFamily="18" charset="0"/>
                </a:rPr>
                <a:t>  </a:t>
              </a:r>
              <a:r>
                <a:rPr lang="en-US" sz="2800" kern="1200" dirty="0">
                  <a:solidFill>
                    <a:schemeClr val="tx1"/>
                  </a:solidFill>
                  <a:latin typeface="Palatino Linotype" panose="02040502050505030304" pitchFamily="18" charset="0"/>
                </a:rPr>
                <a:t>- Community Outreach  </a:t>
              </a:r>
            </a:p>
            <a:p>
              <a:pPr marL="0" lvl="0" indent="0" algn="l" defTabSz="1555750" rtl="0">
                <a:lnSpc>
                  <a:spcPct val="90000"/>
                </a:lnSpc>
                <a:spcBef>
                  <a:spcPct val="0"/>
                </a:spcBef>
                <a:spcAft>
                  <a:spcPct val="35000"/>
                </a:spcAft>
                <a:buNone/>
              </a:pPr>
              <a:endParaRPr lang="en-US" sz="3500" kern="1200" dirty="0">
                <a:solidFill>
                  <a:schemeClr val="tx1"/>
                </a:solidFill>
                <a:latin typeface="Palatino Linotype" panose="02040502050505030304" pitchFamily="18" charset="0"/>
              </a:endParaRPr>
            </a:p>
          </p:txBody>
        </p:sp>
      </p:gr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9244" y="5246016"/>
            <a:ext cx="4562573" cy="921435"/>
          </a:xfrm>
          <a:prstGeom prst="rect">
            <a:avLst/>
          </a:prstGeom>
        </p:spPr>
      </p:pic>
    </p:spTree>
    <p:extLst>
      <p:ext uri="{BB962C8B-B14F-4D97-AF65-F5344CB8AC3E}">
        <p14:creationId xmlns:p14="http://schemas.microsoft.com/office/powerpoint/2010/main" val="202646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474731" y="-955484"/>
            <a:ext cx="6012077" cy="8356683"/>
          </a:xfrm>
          <a:prstGeom prst="rect">
            <a:avLst/>
          </a:prstGeom>
        </p:spPr>
      </p:pic>
      <p:graphicFrame>
        <p:nvGraphicFramePr>
          <p:cNvPr id="7" name="Diagram 6"/>
          <p:cNvGraphicFramePr/>
          <p:nvPr>
            <p:extLst>
              <p:ext uri="{D42A27DB-BD31-4B8C-83A1-F6EECF244321}">
                <p14:modId xmlns:p14="http://schemas.microsoft.com/office/powerpoint/2010/main" val="2754876668"/>
              </p:ext>
            </p:extLst>
          </p:nvPr>
        </p:nvGraphicFramePr>
        <p:xfrm>
          <a:off x="538097" y="5279009"/>
          <a:ext cx="1639494" cy="880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reeform: Shape 4">
            <a:extLst>
              <a:ext uri="{FF2B5EF4-FFF2-40B4-BE49-F238E27FC236}">
                <a16:creationId xmlns:a16="http://schemas.microsoft.com/office/drawing/2014/main" id="{0F2E7C7A-3C30-4238-9B89-586459A2D58B}"/>
              </a:ext>
            </a:extLst>
          </p:cNvPr>
          <p:cNvSpPr/>
          <p:nvPr/>
        </p:nvSpPr>
        <p:spPr>
          <a:xfrm>
            <a:off x="2996829" y="522657"/>
            <a:ext cx="5820919" cy="1269080"/>
          </a:xfrm>
          <a:custGeom>
            <a:avLst/>
            <a:gdLst>
              <a:gd name="connsiteX0" fmla="*/ 0 w 5820919"/>
              <a:gd name="connsiteY0" fmla="*/ 0 h 1269080"/>
              <a:gd name="connsiteX1" fmla="*/ 5820919 w 5820919"/>
              <a:gd name="connsiteY1" fmla="*/ 0 h 1269080"/>
              <a:gd name="connsiteX2" fmla="*/ 5820919 w 5820919"/>
              <a:gd name="connsiteY2" fmla="*/ 1269080 h 1269080"/>
              <a:gd name="connsiteX3" fmla="*/ 0 w 5820919"/>
              <a:gd name="connsiteY3" fmla="*/ 1269080 h 1269080"/>
              <a:gd name="connsiteX4" fmla="*/ 0 w 5820919"/>
              <a:gd name="connsiteY4" fmla="*/ 0 h 1269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919" h="1269080">
                <a:moveTo>
                  <a:pt x="0" y="0"/>
                </a:moveTo>
                <a:lnTo>
                  <a:pt x="5820919" y="0"/>
                </a:lnTo>
                <a:lnTo>
                  <a:pt x="5820919" y="1269080"/>
                </a:lnTo>
                <a:lnTo>
                  <a:pt x="0" y="1269080"/>
                </a:lnTo>
                <a:lnTo>
                  <a:pt x="0" y="0"/>
                </a:lnTo>
                <a:close/>
              </a:path>
            </a:pathLst>
          </a:custGeom>
          <a:solidFill>
            <a:schemeClr val="bg2"/>
          </a:solidFill>
          <a:ln>
            <a:solidFill>
              <a:schemeClr val="tx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n-US" sz="4400" b="1" kern="1200" dirty="0">
                <a:solidFill>
                  <a:schemeClr val="tx1"/>
                </a:solidFill>
                <a:latin typeface="Palatino Linotype" panose="02040502050505030304" pitchFamily="18" charset="0"/>
              </a:rPr>
              <a:t>Direct Assistance</a:t>
            </a:r>
            <a:endParaRPr lang="en-US" sz="4400" kern="1200" dirty="0">
              <a:solidFill>
                <a:schemeClr val="tx1"/>
              </a:solidFill>
              <a:latin typeface="Palatino Linotype" panose="02040502050505030304" pitchFamily="18" charset="0"/>
            </a:endParaRPr>
          </a:p>
        </p:txBody>
      </p:sp>
      <p:graphicFrame>
        <p:nvGraphicFramePr>
          <p:cNvPr id="9" name="Diagram 8"/>
          <p:cNvGraphicFramePr/>
          <p:nvPr>
            <p:extLst>
              <p:ext uri="{D42A27DB-BD31-4B8C-83A1-F6EECF244321}">
                <p14:modId xmlns:p14="http://schemas.microsoft.com/office/powerpoint/2010/main" val="2055862814"/>
              </p:ext>
            </p:extLst>
          </p:nvPr>
        </p:nvGraphicFramePr>
        <p:xfrm>
          <a:off x="422743" y="3235569"/>
          <a:ext cx="4580080" cy="29238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4497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0989" y="3723618"/>
            <a:ext cx="3195683" cy="2366099"/>
          </a:xfrm>
          <a:prstGeom prst="rect">
            <a:avLst/>
          </a:prstGeom>
        </p:spPr>
      </p:pic>
      <p:graphicFrame>
        <p:nvGraphicFramePr>
          <p:cNvPr id="2" name="Diagram 1"/>
          <p:cNvGraphicFramePr/>
          <p:nvPr>
            <p:extLst>
              <p:ext uri="{D42A27DB-BD31-4B8C-83A1-F6EECF244321}">
                <p14:modId xmlns:p14="http://schemas.microsoft.com/office/powerpoint/2010/main" val="844678912"/>
              </p:ext>
            </p:extLst>
          </p:nvPr>
        </p:nvGraphicFramePr>
        <p:xfrm>
          <a:off x="464772" y="348506"/>
          <a:ext cx="8267307" cy="60143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692065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C4C4C"/>
      </a:dk2>
      <a:lt2>
        <a:srgbClr val="F1B82D"/>
      </a:lt2>
      <a:accent1>
        <a:srgbClr val="666666"/>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4803</TotalTime>
  <Words>286</Words>
  <Application>Microsoft Office PowerPoint</Application>
  <PresentationFormat>On-screen Show (4:3)</PresentationFormat>
  <Paragraphs>61</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Georgia</vt:lpstr>
      <vt:lpstr>Helvetica</vt:lpstr>
      <vt:lpstr>Palatino Linotype</vt:lpstr>
      <vt:lpstr>Wingdings</vt:lpstr>
      <vt:lpstr>Office Theme</vt:lpstr>
      <vt:lpstr>PowerPoint Presentation</vt:lpstr>
      <vt:lpstr>PowerPoint Presentation</vt:lpstr>
      <vt:lpstr>PowerPoint Presentation</vt:lpstr>
      <vt:lpstr>PowerPoint Presentation</vt:lpstr>
      <vt:lpstr>PowerPoint Presentation</vt:lpstr>
      <vt:lpstr>Problem: VA Appeal Process Today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VanSciver</dc:creator>
  <cp:lastModifiedBy>Filbert, Brent</cp:lastModifiedBy>
  <cp:revision>239</cp:revision>
  <cp:lastPrinted>2020-02-24T22:40:31Z</cp:lastPrinted>
  <dcterms:created xsi:type="dcterms:W3CDTF">2014-06-09T16:21:09Z</dcterms:created>
  <dcterms:modified xsi:type="dcterms:W3CDTF">2020-10-28T23:13:06Z</dcterms:modified>
</cp:coreProperties>
</file>