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sldIdLst>
    <p:sldId id="256" r:id="rId2"/>
    <p:sldId id="272" r:id="rId3"/>
    <p:sldId id="263" r:id="rId4"/>
    <p:sldId id="265" r:id="rId5"/>
    <p:sldId id="266" r:id="rId6"/>
    <p:sldId id="271" r:id="rId7"/>
    <p:sldId id="262" r:id="rId8"/>
    <p:sldId id="273" r:id="rId9"/>
    <p:sldId id="267" r:id="rId10"/>
    <p:sldId id="274" r:id="rId11"/>
    <p:sldId id="269" r:id="rId12"/>
    <p:sldId id="27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73"/>
    <p:restoredTop sz="95970"/>
  </p:normalViewPr>
  <p:slideViewPr>
    <p:cSldViewPr snapToGrid="0" snapToObjects="1">
      <p:cViewPr varScale="1">
        <p:scale>
          <a:sx n="114" d="100"/>
          <a:sy n="114" d="100"/>
        </p:scale>
        <p:origin x="392" y="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46C626-82F1-D345-AF4A-01F228276B52}" type="doc">
      <dgm:prSet loTypeId="urn:microsoft.com/office/officeart/2005/8/layout/radial5" loCatId="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320B946-37C9-3E44-B35D-0D711895F05A}">
      <dgm:prSet phldrT="[Text]"/>
      <dgm:spPr/>
      <dgm:t>
        <a:bodyPr/>
        <a:lstStyle/>
        <a:p>
          <a:r>
            <a:rPr lang="en-US" dirty="0"/>
            <a:t>Gulf War Illness Symptoms</a:t>
          </a:r>
        </a:p>
      </dgm:t>
    </dgm:pt>
    <dgm:pt modelId="{DF5FD4AE-26CD-E245-A8D7-708927931257}" type="parTrans" cxnId="{9F311D57-45CF-9942-AA25-633C5A426F43}">
      <dgm:prSet/>
      <dgm:spPr/>
      <dgm:t>
        <a:bodyPr/>
        <a:lstStyle/>
        <a:p>
          <a:endParaRPr lang="en-US"/>
        </a:p>
      </dgm:t>
    </dgm:pt>
    <dgm:pt modelId="{A785D0AD-BC69-8945-92EA-575DAF5EB798}" type="sibTrans" cxnId="{9F311D57-45CF-9942-AA25-633C5A426F43}">
      <dgm:prSet/>
      <dgm:spPr/>
      <dgm:t>
        <a:bodyPr/>
        <a:lstStyle/>
        <a:p>
          <a:endParaRPr lang="en-US"/>
        </a:p>
      </dgm:t>
    </dgm:pt>
    <dgm:pt modelId="{A4F3A4B7-547E-524B-97A3-07318D090FA1}">
      <dgm:prSet phldrT="[Text]" custT="1"/>
      <dgm:spPr/>
      <dgm:t>
        <a:bodyPr/>
        <a:lstStyle/>
        <a:p>
          <a:endParaRPr lang="en-US" sz="1200" b="1" dirty="0">
            <a:solidFill>
              <a:schemeClr val="tx1"/>
            </a:solidFill>
          </a:endParaRPr>
        </a:p>
        <a:p>
          <a:r>
            <a:rPr lang="en-US" sz="1050" b="1" dirty="0">
              <a:solidFill>
                <a:schemeClr val="bg1"/>
              </a:solidFill>
            </a:rPr>
            <a:t>GASTROINTESTINAL</a:t>
          </a:r>
        </a:p>
        <a:p>
          <a:r>
            <a:rPr lang="en-US" sz="1050" b="1" dirty="0">
              <a:solidFill>
                <a:schemeClr val="bg1"/>
              </a:solidFill>
            </a:rPr>
            <a:t>SYMPTOMS</a:t>
          </a:r>
        </a:p>
        <a:p>
          <a:r>
            <a:rPr lang="en-US" sz="1100" dirty="0"/>
            <a:t>Diarrhea</a:t>
          </a:r>
        </a:p>
        <a:p>
          <a:r>
            <a:rPr lang="en-US" sz="1100" dirty="0"/>
            <a:t>Nausea</a:t>
          </a:r>
        </a:p>
        <a:p>
          <a:endParaRPr lang="en-US" sz="1200" dirty="0"/>
        </a:p>
      </dgm:t>
    </dgm:pt>
    <dgm:pt modelId="{71D4DAED-4D4B-9749-9586-E11C63B40CDE}" type="parTrans" cxnId="{E228519D-2F79-6540-AE5F-914951238205}">
      <dgm:prSet/>
      <dgm:spPr/>
      <dgm:t>
        <a:bodyPr/>
        <a:lstStyle/>
        <a:p>
          <a:endParaRPr lang="en-US"/>
        </a:p>
      </dgm:t>
    </dgm:pt>
    <dgm:pt modelId="{9EB5892D-CB9B-FA4B-9C74-01A0D49C8507}" type="sibTrans" cxnId="{E228519D-2F79-6540-AE5F-914951238205}">
      <dgm:prSet/>
      <dgm:spPr/>
      <dgm:t>
        <a:bodyPr/>
        <a:lstStyle/>
        <a:p>
          <a:endParaRPr lang="en-US"/>
        </a:p>
      </dgm:t>
    </dgm:pt>
    <dgm:pt modelId="{E55620DA-C0A5-1549-A9C5-A5F8CE5A0C96}">
      <dgm:prSet phldrT="[Text]" custT="1"/>
      <dgm:spPr/>
      <dgm:t>
        <a:bodyPr/>
        <a:lstStyle/>
        <a:p>
          <a:r>
            <a:rPr lang="en-US" sz="1200" b="1" dirty="0">
              <a:solidFill>
                <a:schemeClr val="bg1"/>
              </a:solidFill>
            </a:rPr>
            <a:t>RESPIRATORY SYMPTOMS</a:t>
          </a:r>
        </a:p>
        <a:p>
          <a:r>
            <a:rPr lang="en-US" sz="1100" dirty="0"/>
            <a:t>Persistent Cough</a:t>
          </a:r>
        </a:p>
        <a:p>
          <a:r>
            <a:rPr lang="en-US" sz="1100" dirty="0"/>
            <a:t>Wheezing</a:t>
          </a:r>
        </a:p>
      </dgm:t>
    </dgm:pt>
    <dgm:pt modelId="{C6346B96-E24B-8445-9D0C-3D21A82914BB}" type="parTrans" cxnId="{19C68635-C374-3944-8A45-4B7D6739E991}">
      <dgm:prSet/>
      <dgm:spPr/>
      <dgm:t>
        <a:bodyPr/>
        <a:lstStyle/>
        <a:p>
          <a:endParaRPr lang="en-US"/>
        </a:p>
      </dgm:t>
    </dgm:pt>
    <dgm:pt modelId="{5FDE74A5-2ED0-2045-A974-4C28C450D193}" type="sibTrans" cxnId="{19C68635-C374-3944-8A45-4B7D6739E991}">
      <dgm:prSet/>
      <dgm:spPr/>
      <dgm:t>
        <a:bodyPr/>
        <a:lstStyle/>
        <a:p>
          <a:endParaRPr lang="en-US"/>
        </a:p>
      </dgm:t>
    </dgm:pt>
    <dgm:pt modelId="{2AD05F09-DEA3-A04E-93F0-E8345CD97110}">
      <dgm:prSet custT="1"/>
      <dgm:spPr/>
      <dgm:t>
        <a:bodyPr/>
        <a:lstStyle/>
        <a:p>
          <a:r>
            <a:rPr lang="en-US" sz="1200" b="1" dirty="0">
              <a:solidFill>
                <a:schemeClr val="bg1"/>
              </a:solidFill>
            </a:rPr>
            <a:t>SKIN PROBLEMS</a:t>
          </a:r>
        </a:p>
        <a:p>
          <a:r>
            <a:rPr lang="en-US" sz="1100" dirty="0"/>
            <a:t>Rashes</a:t>
          </a:r>
        </a:p>
        <a:p>
          <a:r>
            <a:rPr lang="en-US" sz="1100" dirty="0"/>
            <a:t>Other Problems</a:t>
          </a:r>
        </a:p>
      </dgm:t>
    </dgm:pt>
    <dgm:pt modelId="{E6141706-186D-F842-BEF3-CF0A580F388D}" type="parTrans" cxnId="{FDECEF56-43D5-C34B-BFA1-6E13E3DE7527}">
      <dgm:prSet/>
      <dgm:spPr/>
      <dgm:t>
        <a:bodyPr/>
        <a:lstStyle/>
        <a:p>
          <a:endParaRPr lang="en-US"/>
        </a:p>
      </dgm:t>
    </dgm:pt>
    <dgm:pt modelId="{F2C5C768-06CA-7846-BED5-23236EE5419B}" type="sibTrans" cxnId="{FDECEF56-43D5-C34B-BFA1-6E13E3DE7527}">
      <dgm:prSet/>
      <dgm:spPr/>
      <dgm:t>
        <a:bodyPr/>
        <a:lstStyle/>
        <a:p>
          <a:endParaRPr lang="en-US"/>
        </a:p>
      </dgm:t>
    </dgm:pt>
    <dgm:pt modelId="{DD1DD373-31FE-2848-B05A-7D26214FE1FD}">
      <dgm:prSet custT="1"/>
      <dgm:spPr/>
      <dgm:t>
        <a:bodyPr/>
        <a:lstStyle/>
        <a:p>
          <a:r>
            <a:rPr lang="en-US" sz="1200" b="1" dirty="0">
              <a:solidFill>
                <a:schemeClr val="bg1"/>
              </a:solidFill>
            </a:rPr>
            <a:t>FATIGUE SYMPTOMS</a:t>
          </a:r>
        </a:p>
        <a:p>
          <a:r>
            <a:rPr lang="en-US" sz="1100" dirty="0"/>
            <a:t>Fatigue </a:t>
          </a:r>
        </a:p>
        <a:p>
          <a:r>
            <a:rPr lang="en-US" sz="1100" dirty="0"/>
            <a:t>Sleep Problems</a:t>
          </a:r>
        </a:p>
      </dgm:t>
    </dgm:pt>
    <dgm:pt modelId="{F857BEEA-7B9F-8D41-A8CE-994F83A55EC3}" type="parTrans" cxnId="{CA406D2E-0E79-F942-8953-A34C7E9B91F6}">
      <dgm:prSet/>
      <dgm:spPr/>
      <dgm:t>
        <a:bodyPr/>
        <a:lstStyle/>
        <a:p>
          <a:endParaRPr lang="en-US"/>
        </a:p>
      </dgm:t>
    </dgm:pt>
    <dgm:pt modelId="{64EEBA1E-5A93-8145-8BC5-84DD83595B59}" type="sibTrans" cxnId="{CA406D2E-0E79-F942-8953-A34C7E9B91F6}">
      <dgm:prSet/>
      <dgm:spPr/>
      <dgm:t>
        <a:bodyPr/>
        <a:lstStyle/>
        <a:p>
          <a:endParaRPr lang="en-US"/>
        </a:p>
      </dgm:t>
    </dgm:pt>
    <dgm:pt modelId="{DDFBEF5C-5D1A-F045-AF06-B10251C97CAE}">
      <dgm:prSet phldrT="[Text]" custT="1"/>
      <dgm:spPr/>
      <dgm:t>
        <a:bodyPr/>
        <a:lstStyle/>
        <a:p>
          <a:r>
            <a:rPr lang="en-US" sz="1200" b="1" dirty="0">
              <a:solidFill>
                <a:schemeClr val="bg1"/>
              </a:solidFill>
            </a:rPr>
            <a:t>PAIN SYMPTOMS</a:t>
          </a:r>
        </a:p>
        <a:p>
          <a:r>
            <a:rPr lang="en-US" sz="1100" dirty="0"/>
            <a:t>Joint Pain</a:t>
          </a:r>
        </a:p>
        <a:p>
          <a:r>
            <a:rPr lang="en-US" sz="1100" dirty="0"/>
            <a:t>Muscle Pain</a:t>
          </a:r>
        </a:p>
      </dgm:t>
    </dgm:pt>
    <dgm:pt modelId="{8B9713F4-11EA-B94E-AE66-305073D2E178}" type="sibTrans" cxnId="{2216FEDA-8F96-D443-A1D9-DDD554396601}">
      <dgm:prSet/>
      <dgm:spPr/>
      <dgm:t>
        <a:bodyPr/>
        <a:lstStyle/>
        <a:p>
          <a:endParaRPr lang="en-US"/>
        </a:p>
      </dgm:t>
    </dgm:pt>
    <dgm:pt modelId="{8E7F1B43-9635-284B-8781-21DD5FC289D3}" type="parTrans" cxnId="{2216FEDA-8F96-D443-A1D9-DDD554396601}">
      <dgm:prSet/>
      <dgm:spPr/>
      <dgm:t>
        <a:bodyPr/>
        <a:lstStyle/>
        <a:p>
          <a:endParaRPr lang="en-US"/>
        </a:p>
      </dgm:t>
    </dgm:pt>
    <dgm:pt modelId="{98601454-C6F0-AD4B-8766-88DE94A8D4C6}">
      <dgm:prSet phldrT="[Text]" custT="1"/>
      <dgm:spPr/>
      <dgm:t>
        <a:bodyPr/>
        <a:lstStyle/>
        <a:p>
          <a:endParaRPr lang="en-US" sz="1200" dirty="0"/>
        </a:p>
        <a:p>
          <a:endParaRPr lang="en-US" sz="1200" b="1" dirty="0">
            <a:solidFill>
              <a:schemeClr val="bg1"/>
            </a:solidFill>
          </a:endParaRPr>
        </a:p>
        <a:p>
          <a:r>
            <a:rPr lang="en-US" sz="1200" b="1" dirty="0">
              <a:solidFill>
                <a:schemeClr val="bg1"/>
              </a:solidFill>
            </a:rPr>
            <a:t>NEUROLOGIC</a:t>
          </a:r>
        </a:p>
        <a:p>
          <a:r>
            <a:rPr lang="en-US" sz="1200" b="1" dirty="0">
              <a:solidFill>
                <a:schemeClr val="bg1"/>
              </a:solidFill>
            </a:rPr>
            <a:t>SYMPTOMS</a:t>
          </a:r>
        </a:p>
        <a:p>
          <a:r>
            <a:rPr lang="en-US" sz="1100" dirty="0"/>
            <a:t>Memory Problems</a:t>
          </a:r>
        </a:p>
        <a:p>
          <a:r>
            <a:rPr lang="en-US" sz="1100" dirty="0"/>
            <a:t>Headaches</a:t>
          </a:r>
        </a:p>
        <a:p>
          <a:r>
            <a:rPr lang="en-US" sz="1100" dirty="0"/>
            <a:t>Dizziness</a:t>
          </a:r>
        </a:p>
        <a:p>
          <a:r>
            <a:rPr lang="en-US" sz="1100" dirty="0"/>
            <a:t>Mood Changes</a:t>
          </a:r>
        </a:p>
        <a:p>
          <a:endParaRPr lang="en-US" sz="2800" dirty="0"/>
        </a:p>
      </dgm:t>
    </dgm:pt>
    <dgm:pt modelId="{76909690-61B3-2F46-BF95-5EA13EE7F6D5}" type="parTrans" cxnId="{8DD6BA03-7FB6-8245-8B41-4FCDA4260B22}">
      <dgm:prSet/>
      <dgm:spPr/>
      <dgm:t>
        <a:bodyPr/>
        <a:lstStyle/>
        <a:p>
          <a:endParaRPr lang="en-US"/>
        </a:p>
      </dgm:t>
    </dgm:pt>
    <dgm:pt modelId="{EEA585FC-1E55-1F42-A1B3-B4C30E967FA8}" type="sibTrans" cxnId="{8DD6BA03-7FB6-8245-8B41-4FCDA4260B22}">
      <dgm:prSet/>
      <dgm:spPr/>
      <dgm:t>
        <a:bodyPr/>
        <a:lstStyle/>
        <a:p>
          <a:endParaRPr lang="en-US"/>
        </a:p>
      </dgm:t>
    </dgm:pt>
    <dgm:pt modelId="{A3598489-9681-0548-ABF5-2054F31ABF84}">
      <dgm:prSet phldrT="[Text]" custScaleX="128991" custScaleY="127431"/>
      <dgm:spPr/>
    </dgm:pt>
    <dgm:pt modelId="{655B8E11-FFCC-C94B-BEB8-15A5815A6DFC}" type="parTrans" cxnId="{EA480D03-AD64-6748-BDAB-989507ED58F3}">
      <dgm:prSet/>
      <dgm:spPr/>
      <dgm:t>
        <a:bodyPr/>
        <a:lstStyle/>
        <a:p>
          <a:endParaRPr lang="en-US"/>
        </a:p>
      </dgm:t>
    </dgm:pt>
    <dgm:pt modelId="{8F842E42-865C-7B4D-9FD8-C1CFB9AE9D51}" type="sibTrans" cxnId="{EA480D03-AD64-6748-BDAB-989507ED58F3}">
      <dgm:prSet/>
      <dgm:spPr/>
      <dgm:t>
        <a:bodyPr/>
        <a:lstStyle/>
        <a:p>
          <a:endParaRPr lang="en-US"/>
        </a:p>
      </dgm:t>
    </dgm:pt>
    <dgm:pt modelId="{D97E659E-F052-C048-B603-A5CF0D31856D}" type="pres">
      <dgm:prSet presAssocID="{CA46C626-82F1-D345-AF4A-01F228276B52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3903C1A-AE4C-2248-8738-080C97971D0D}" type="pres">
      <dgm:prSet presAssocID="{4320B946-37C9-3E44-B35D-0D711895F05A}" presName="centerShape" presStyleLbl="node0" presStyleIdx="0" presStyleCnt="1"/>
      <dgm:spPr/>
    </dgm:pt>
    <dgm:pt modelId="{AF393A34-8933-B74B-9899-B4EF0758CE72}" type="pres">
      <dgm:prSet presAssocID="{8E7F1B43-9635-284B-8781-21DD5FC289D3}" presName="parTrans" presStyleLbl="sibTrans2D1" presStyleIdx="0" presStyleCnt="6"/>
      <dgm:spPr/>
    </dgm:pt>
    <dgm:pt modelId="{53251D17-2954-8641-A689-D88D12D27761}" type="pres">
      <dgm:prSet presAssocID="{8E7F1B43-9635-284B-8781-21DD5FC289D3}" presName="connectorText" presStyleLbl="sibTrans2D1" presStyleIdx="0" presStyleCnt="6"/>
      <dgm:spPr/>
    </dgm:pt>
    <dgm:pt modelId="{A556D9E2-1460-F146-8257-8465D4D6CD7E}" type="pres">
      <dgm:prSet presAssocID="{DDFBEF5C-5D1A-F045-AF06-B10251C97CAE}" presName="node" presStyleLbl="node1" presStyleIdx="0" presStyleCnt="6" custScaleX="128427" custScaleY="127940">
        <dgm:presLayoutVars>
          <dgm:bulletEnabled val="1"/>
        </dgm:presLayoutVars>
      </dgm:prSet>
      <dgm:spPr/>
    </dgm:pt>
    <dgm:pt modelId="{7F6EB3E2-5744-7A40-8DAC-11AF97AF7779}" type="pres">
      <dgm:prSet presAssocID="{71D4DAED-4D4B-9749-9586-E11C63B40CDE}" presName="parTrans" presStyleLbl="sibTrans2D1" presStyleIdx="1" presStyleCnt="6"/>
      <dgm:spPr/>
    </dgm:pt>
    <dgm:pt modelId="{D7D27803-6046-7E48-B9AE-3E6039198B67}" type="pres">
      <dgm:prSet presAssocID="{71D4DAED-4D4B-9749-9586-E11C63B40CDE}" presName="connectorText" presStyleLbl="sibTrans2D1" presStyleIdx="1" presStyleCnt="6"/>
      <dgm:spPr/>
    </dgm:pt>
    <dgm:pt modelId="{DD45BA24-2644-FD4D-B1D3-9315D5643A71}" type="pres">
      <dgm:prSet presAssocID="{A4F3A4B7-547E-524B-97A3-07318D090FA1}" presName="node" presStyleLbl="node1" presStyleIdx="1" presStyleCnt="6" custScaleX="128991" custScaleY="127431">
        <dgm:presLayoutVars>
          <dgm:bulletEnabled val="1"/>
        </dgm:presLayoutVars>
      </dgm:prSet>
      <dgm:spPr/>
    </dgm:pt>
    <dgm:pt modelId="{0B62D42F-03DC-3443-9110-555F20F9BA15}" type="pres">
      <dgm:prSet presAssocID="{76909690-61B3-2F46-BF95-5EA13EE7F6D5}" presName="parTrans" presStyleLbl="sibTrans2D1" presStyleIdx="2" presStyleCnt="6"/>
      <dgm:spPr/>
    </dgm:pt>
    <dgm:pt modelId="{1F860F3C-271D-B44B-A9AA-8F3D7CDC12A8}" type="pres">
      <dgm:prSet presAssocID="{76909690-61B3-2F46-BF95-5EA13EE7F6D5}" presName="connectorText" presStyleLbl="sibTrans2D1" presStyleIdx="2" presStyleCnt="6"/>
      <dgm:spPr/>
    </dgm:pt>
    <dgm:pt modelId="{DC3DC3BD-B7E0-BA41-8994-330E3B3122FD}" type="pres">
      <dgm:prSet presAssocID="{98601454-C6F0-AD4B-8766-88DE94A8D4C6}" presName="node" presStyleLbl="node1" presStyleIdx="2" presStyleCnt="6" custScaleX="128991" custScaleY="127431">
        <dgm:presLayoutVars>
          <dgm:bulletEnabled val="1"/>
        </dgm:presLayoutVars>
      </dgm:prSet>
      <dgm:spPr/>
    </dgm:pt>
    <dgm:pt modelId="{4E77241F-DBA2-744A-B1DB-9D324D8027DA}" type="pres">
      <dgm:prSet presAssocID="{C6346B96-E24B-8445-9D0C-3D21A82914BB}" presName="parTrans" presStyleLbl="sibTrans2D1" presStyleIdx="3" presStyleCnt="6"/>
      <dgm:spPr/>
    </dgm:pt>
    <dgm:pt modelId="{65D441B6-223B-974D-8B06-C652BF40F9F5}" type="pres">
      <dgm:prSet presAssocID="{C6346B96-E24B-8445-9D0C-3D21A82914BB}" presName="connectorText" presStyleLbl="sibTrans2D1" presStyleIdx="3" presStyleCnt="6"/>
      <dgm:spPr/>
    </dgm:pt>
    <dgm:pt modelId="{40878EC5-7934-5843-BBAB-7CC98B9198EB}" type="pres">
      <dgm:prSet presAssocID="{E55620DA-C0A5-1549-A9C5-A5F8CE5A0C96}" presName="node" presStyleLbl="node1" presStyleIdx="3" presStyleCnt="6" custScaleX="127604" custScaleY="127060">
        <dgm:presLayoutVars>
          <dgm:bulletEnabled val="1"/>
        </dgm:presLayoutVars>
      </dgm:prSet>
      <dgm:spPr/>
    </dgm:pt>
    <dgm:pt modelId="{8C349740-E615-AA42-8729-39C78EB5E456}" type="pres">
      <dgm:prSet presAssocID="{E6141706-186D-F842-BEF3-CF0A580F388D}" presName="parTrans" presStyleLbl="sibTrans2D1" presStyleIdx="4" presStyleCnt="6"/>
      <dgm:spPr/>
    </dgm:pt>
    <dgm:pt modelId="{E39693FE-971E-634F-B893-0B9B328B0850}" type="pres">
      <dgm:prSet presAssocID="{E6141706-186D-F842-BEF3-CF0A580F388D}" presName="connectorText" presStyleLbl="sibTrans2D1" presStyleIdx="4" presStyleCnt="6"/>
      <dgm:spPr/>
    </dgm:pt>
    <dgm:pt modelId="{6602BDF2-F748-5746-85F6-ABF2E09C9C6D}" type="pres">
      <dgm:prSet presAssocID="{2AD05F09-DEA3-A04E-93F0-E8345CD97110}" presName="node" presStyleLbl="node1" presStyleIdx="4" presStyleCnt="6" custScaleX="129163" custScaleY="127909">
        <dgm:presLayoutVars>
          <dgm:bulletEnabled val="1"/>
        </dgm:presLayoutVars>
      </dgm:prSet>
      <dgm:spPr/>
    </dgm:pt>
    <dgm:pt modelId="{0DFC86E1-92E9-0B46-83DC-7CD14698633B}" type="pres">
      <dgm:prSet presAssocID="{F857BEEA-7B9F-8D41-A8CE-994F83A55EC3}" presName="parTrans" presStyleLbl="sibTrans2D1" presStyleIdx="5" presStyleCnt="6"/>
      <dgm:spPr/>
    </dgm:pt>
    <dgm:pt modelId="{22B0C6EA-EB12-2E44-8761-52BA76479961}" type="pres">
      <dgm:prSet presAssocID="{F857BEEA-7B9F-8D41-A8CE-994F83A55EC3}" presName="connectorText" presStyleLbl="sibTrans2D1" presStyleIdx="5" presStyleCnt="6"/>
      <dgm:spPr/>
    </dgm:pt>
    <dgm:pt modelId="{BEF72519-0AB4-A946-9292-EA0C6EC47A99}" type="pres">
      <dgm:prSet presAssocID="{DD1DD373-31FE-2848-B05A-7D26214FE1FD}" presName="node" presStyleLbl="node1" presStyleIdx="5" presStyleCnt="6" custScaleX="129581" custScaleY="127901" custRadScaleRad="102908" custRadScaleInc="-11800">
        <dgm:presLayoutVars>
          <dgm:bulletEnabled val="1"/>
        </dgm:presLayoutVars>
      </dgm:prSet>
      <dgm:spPr/>
    </dgm:pt>
  </dgm:ptLst>
  <dgm:cxnLst>
    <dgm:cxn modelId="{8E786001-154F-5A4F-929F-BBC7D856D9AC}" type="presOf" srcId="{C6346B96-E24B-8445-9D0C-3D21A82914BB}" destId="{4E77241F-DBA2-744A-B1DB-9D324D8027DA}" srcOrd="0" destOrd="0" presId="urn:microsoft.com/office/officeart/2005/8/layout/radial5"/>
    <dgm:cxn modelId="{EA480D03-AD64-6748-BDAB-989507ED58F3}" srcId="{CA46C626-82F1-D345-AF4A-01F228276B52}" destId="{A3598489-9681-0548-ABF5-2054F31ABF84}" srcOrd="1" destOrd="0" parTransId="{655B8E11-FFCC-C94B-BEB8-15A5815A6DFC}" sibTransId="{8F842E42-865C-7B4D-9FD8-C1CFB9AE9D51}"/>
    <dgm:cxn modelId="{8DD6BA03-7FB6-8245-8B41-4FCDA4260B22}" srcId="{4320B946-37C9-3E44-B35D-0D711895F05A}" destId="{98601454-C6F0-AD4B-8766-88DE94A8D4C6}" srcOrd="2" destOrd="0" parTransId="{76909690-61B3-2F46-BF95-5EA13EE7F6D5}" sibTransId="{EEA585FC-1E55-1F42-A1B3-B4C30E967FA8}"/>
    <dgm:cxn modelId="{FAC02104-2737-B44D-8057-8FBE70560715}" type="presOf" srcId="{E6141706-186D-F842-BEF3-CF0A580F388D}" destId="{8C349740-E615-AA42-8729-39C78EB5E456}" srcOrd="0" destOrd="0" presId="urn:microsoft.com/office/officeart/2005/8/layout/radial5"/>
    <dgm:cxn modelId="{6579DF0F-10E8-2E45-89E5-3B6D81C47269}" type="presOf" srcId="{C6346B96-E24B-8445-9D0C-3D21A82914BB}" destId="{65D441B6-223B-974D-8B06-C652BF40F9F5}" srcOrd="1" destOrd="0" presId="urn:microsoft.com/office/officeart/2005/8/layout/radial5"/>
    <dgm:cxn modelId="{C55ABD12-1AB8-1D44-B985-2804BC94E456}" type="presOf" srcId="{71D4DAED-4D4B-9749-9586-E11C63B40CDE}" destId="{D7D27803-6046-7E48-B9AE-3E6039198B67}" srcOrd="1" destOrd="0" presId="urn:microsoft.com/office/officeart/2005/8/layout/radial5"/>
    <dgm:cxn modelId="{B6ADEF21-AC00-C74E-A8A4-45FDDC07B507}" type="presOf" srcId="{DDFBEF5C-5D1A-F045-AF06-B10251C97CAE}" destId="{A556D9E2-1460-F146-8257-8465D4D6CD7E}" srcOrd="0" destOrd="0" presId="urn:microsoft.com/office/officeart/2005/8/layout/radial5"/>
    <dgm:cxn modelId="{583FDB22-D085-A44B-ADC4-11B7DE0719BF}" type="presOf" srcId="{98601454-C6F0-AD4B-8766-88DE94A8D4C6}" destId="{DC3DC3BD-B7E0-BA41-8994-330E3B3122FD}" srcOrd="0" destOrd="0" presId="urn:microsoft.com/office/officeart/2005/8/layout/radial5"/>
    <dgm:cxn modelId="{CA406D2E-0E79-F942-8953-A34C7E9B91F6}" srcId="{4320B946-37C9-3E44-B35D-0D711895F05A}" destId="{DD1DD373-31FE-2848-B05A-7D26214FE1FD}" srcOrd="5" destOrd="0" parTransId="{F857BEEA-7B9F-8D41-A8CE-994F83A55EC3}" sibTransId="{64EEBA1E-5A93-8145-8BC5-84DD83595B59}"/>
    <dgm:cxn modelId="{19C68635-C374-3944-8A45-4B7D6739E991}" srcId="{4320B946-37C9-3E44-B35D-0D711895F05A}" destId="{E55620DA-C0A5-1549-A9C5-A5F8CE5A0C96}" srcOrd="3" destOrd="0" parTransId="{C6346B96-E24B-8445-9D0C-3D21A82914BB}" sibTransId="{5FDE74A5-2ED0-2045-A974-4C28C450D193}"/>
    <dgm:cxn modelId="{C779BC3F-9A73-C74A-8EBF-96A81F6DF19E}" type="presOf" srcId="{E55620DA-C0A5-1549-A9C5-A5F8CE5A0C96}" destId="{40878EC5-7934-5843-BBAB-7CC98B9198EB}" srcOrd="0" destOrd="0" presId="urn:microsoft.com/office/officeart/2005/8/layout/radial5"/>
    <dgm:cxn modelId="{FDECEF56-43D5-C34B-BFA1-6E13E3DE7527}" srcId="{4320B946-37C9-3E44-B35D-0D711895F05A}" destId="{2AD05F09-DEA3-A04E-93F0-E8345CD97110}" srcOrd="4" destOrd="0" parTransId="{E6141706-186D-F842-BEF3-CF0A580F388D}" sibTransId="{F2C5C768-06CA-7846-BED5-23236EE5419B}"/>
    <dgm:cxn modelId="{9F311D57-45CF-9942-AA25-633C5A426F43}" srcId="{CA46C626-82F1-D345-AF4A-01F228276B52}" destId="{4320B946-37C9-3E44-B35D-0D711895F05A}" srcOrd="0" destOrd="0" parTransId="{DF5FD4AE-26CD-E245-A8D7-708927931257}" sibTransId="{A785D0AD-BC69-8945-92EA-575DAF5EB798}"/>
    <dgm:cxn modelId="{BADE0E5A-1473-DD41-ACEF-4412FB2810A4}" type="presOf" srcId="{4320B946-37C9-3E44-B35D-0D711895F05A}" destId="{C3903C1A-AE4C-2248-8738-080C97971D0D}" srcOrd="0" destOrd="0" presId="urn:microsoft.com/office/officeart/2005/8/layout/radial5"/>
    <dgm:cxn modelId="{55D27D5C-7F52-6142-B5F8-EDF489BAB288}" type="presOf" srcId="{CA46C626-82F1-D345-AF4A-01F228276B52}" destId="{D97E659E-F052-C048-B603-A5CF0D31856D}" srcOrd="0" destOrd="0" presId="urn:microsoft.com/office/officeart/2005/8/layout/radial5"/>
    <dgm:cxn modelId="{24BC7072-F84B-E746-A09B-2FDB43A94A32}" type="presOf" srcId="{76909690-61B3-2F46-BF95-5EA13EE7F6D5}" destId="{1F860F3C-271D-B44B-A9AA-8F3D7CDC12A8}" srcOrd="1" destOrd="0" presId="urn:microsoft.com/office/officeart/2005/8/layout/radial5"/>
    <dgm:cxn modelId="{0B647B72-4A41-2540-90DB-9FDF85A9AFD5}" type="presOf" srcId="{DD1DD373-31FE-2848-B05A-7D26214FE1FD}" destId="{BEF72519-0AB4-A946-9292-EA0C6EC47A99}" srcOrd="0" destOrd="0" presId="urn:microsoft.com/office/officeart/2005/8/layout/radial5"/>
    <dgm:cxn modelId="{5D6A3279-A7D7-704F-ABD1-E4658CAF8DB6}" type="presOf" srcId="{76909690-61B3-2F46-BF95-5EA13EE7F6D5}" destId="{0B62D42F-03DC-3443-9110-555F20F9BA15}" srcOrd="0" destOrd="0" presId="urn:microsoft.com/office/officeart/2005/8/layout/radial5"/>
    <dgm:cxn modelId="{F614A779-773F-A044-B454-0FB651A3E4A9}" type="presOf" srcId="{A4F3A4B7-547E-524B-97A3-07318D090FA1}" destId="{DD45BA24-2644-FD4D-B1D3-9315D5643A71}" srcOrd="0" destOrd="0" presId="urn:microsoft.com/office/officeart/2005/8/layout/radial5"/>
    <dgm:cxn modelId="{9938FC8A-9AB5-1442-8512-20FC7709DE93}" type="presOf" srcId="{F857BEEA-7B9F-8D41-A8CE-994F83A55EC3}" destId="{0DFC86E1-92E9-0B46-83DC-7CD14698633B}" srcOrd="0" destOrd="0" presId="urn:microsoft.com/office/officeart/2005/8/layout/radial5"/>
    <dgm:cxn modelId="{E228519D-2F79-6540-AE5F-914951238205}" srcId="{4320B946-37C9-3E44-B35D-0D711895F05A}" destId="{A4F3A4B7-547E-524B-97A3-07318D090FA1}" srcOrd="1" destOrd="0" parTransId="{71D4DAED-4D4B-9749-9586-E11C63B40CDE}" sibTransId="{9EB5892D-CB9B-FA4B-9C74-01A0D49C8507}"/>
    <dgm:cxn modelId="{F0A380A9-2437-CA44-8D90-23D9481F48F9}" type="presOf" srcId="{8E7F1B43-9635-284B-8781-21DD5FC289D3}" destId="{AF393A34-8933-B74B-9899-B4EF0758CE72}" srcOrd="0" destOrd="0" presId="urn:microsoft.com/office/officeart/2005/8/layout/radial5"/>
    <dgm:cxn modelId="{C55700B9-A450-1743-975C-9551F16E7144}" type="presOf" srcId="{71D4DAED-4D4B-9749-9586-E11C63B40CDE}" destId="{7F6EB3E2-5744-7A40-8DAC-11AF97AF7779}" srcOrd="0" destOrd="0" presId="urn:microsoft.com/office/officeart/2005/8/layout/radial5"/>
    <dgm:cxn modelId="{25926CCD-0521-634F-BDF7-033DE59641A2}" type="presOf" srcId="{F857BEEA-7B9F-8D41-A8CE-994F83A55EC3}" destId="{22B0C6EA-EB12-2E44-8761-52BA76479961}" srcOrd="1" destOrd="0" presId="urn:microsoft.com/office/officeart/2005/8/layout/radial5"/>
    <dgm:cxn modelId="{6232F9D0-2F50-4E48-BF0B-BD94E75B2E34}" type="presOf" srcId="{8E7F1B43-9635-284B-8781-21DD5FC289D3}" destId="{53251D17-2954-8641-A689-D88D12D27761}" srcOrd="1" destOrd="0" presId="urn:microsoft.com/office/officeart/2005/8/layout/radial5"/>
    <dgm:cxn modelId="{E3CD58D8-607E-4E4C-AAE6-2FB3B8E03E91}" type="presOf" srcId="{E6141706-186D-F842-BEF3-CF0A580F388D}" destId="{E39693FE-971E-634F-B893-0B9B328B0850}" srcOrd="1" destOrd="0" presId="urn:microsoft.com/office/officeart/2005/8/layout/radial5"/>
    <dgm:cxn modelId="{2216FEDA-8F96-D443-A1D9-DDD554396601}" srcId="{4320B946-37C9-3E44-B35D-0D711895F05A}" destId="{DDFBEF5C-5D1A-F045-AF06-B10251C97CAE}" srcOrd="0" destOrd="0" parTransId="{8E7F1B43-9635-284B-8781-21DD5FC289D3}" sibTransId="{8B9713F4-11EA-B94E-AE66-305073D2E178}"/>
    <dgm:cxn modelId="{7BA89EDC-2E7E-4D48-A99A-426FF3D3F5BF}" type="presOf" srcId="{2AD05F09-DEA3-A04E-93F0-E8345CD97110}" destId="{6602BDF2-F748-5746-85F6-ABF2E09C9C6D}" srcOrd="0" destOrd="0" presId="urn:microsoft.com/office/officeart/2005/8/layout/radial5"/>
    <dgm:cxn modelId="{332D2543-C14A-DD43-B25B-4B720549FC12}" type="presParOf" srcId="{D97E659E-F052-C048-B603-A5CF0D31856D}" destId="{C3903C1A-AE4C-2248-8738-080C97971D0D}" srcOrd="0" destOrd="0" presId="urn:microsoft.com/office/officeart/2005/8/layout/radial5"/>
    <dgm:cxn modelId="{968E59FF-900D-6D40-96F0-0BBA5016091B}" type="presParOf" srcId="{D97E659E-F052-C048-B603-A5CF0D31856D}" destId="{AF393A34-8933-B74B-9899-B4EF0758CE72}" srcOrd="1" destOrd="0" presId="urn:microsoft.com/office/officeart/2005/8/layout/radial5"/>
    <dgm:cxn modelId="{38845B2C-1961-0A46-9C13-4D82659B443A}" type="presParOf" srcId="{AF393A34-8933-B74B-9899-B4EF0758CE72}" destId="{53251D17-2954-8641-A689-D88D12D27761}" srcOrd="0" destOrd="0" presId="urn:microsoft.com/office/officeart/2005/8/layout/radial5"/>
    <dgm:cxn modelId="{0111C554-5F00-6E47-83C0-743E088783BE}" type="presParOf" srcId="{D97E659E-F052-C048-B603-A5CF0D31856D}" destId="{A556D9E2-1460-F146-8257-8465D4D6CD7E}" srcOrd="2" destOrd="0" presId="urn:microsoft.com/office/officeart/2005/8/layout/radial5"/>
    <dgm:cxn modelId="{39121605-23B3-0A46-AFDB-63E33D03847C}" type="presParOf" srcId="{D97E659E-F052-C048-B603-A5CF0D31856D}" destId="{7F6EB3E2-5744-7A40-8DAC-11AF97AF7779}" srcOrd="3" destOrd="0" presId="urn:microsoft.com/office/officeart/2005/8/layout/radial5"/>
    <dgm:cxn modelId="{0CF1524A-60D6-FF44-A84C-6856DBCC15D4}" type="presParOf" srcId="{7F6EB3E2-5744-7A40-8DAC-11AF97AF7779}" destId="{D7D27803-6046-7E48-B9AE-3E6039198B67}" srcOrd="0" destOrd="0" presId="urn:microsoft.com/office/officeart/2005/8/layout/radial5"/>
    <dgm:cxn modelId="{4050A7B7-0CBF-B744-A66F-75A21A958157}" type="presParOf" srcId="{D97E659E-F052-C048-B603-A5CF0D31856D}" destId="{DD45BA24-2644-FD4D-B1D3-9315D5643A71}" srcOrd="4" destOrd="0" presId="urn:microsoft.com/office/officeart/2005/8/layout/radial5"/>
    <dgm:cxn modelId="{91AEFE7B-A045-3848-A62A-5879CA52A997}" type="presParOf" srcId="{D97E659E-F052-C048-B603-A5CF0D31856D}" destId="{0B62D42F-03DC-3443-9110-555F20F9BA15}" srcOrd="5" destOrd="0" presId="urn:microsoft.com/office/officeart/2005/8/layout/radial5"/>
    <dgm:cxn modelId="{A76DAA4E-E901-2749-8B38-9C87BB8B6FC0}" type="presParOf" srcId="{0B62D42F-03DC-3443-9110-555F20F9BA15}" destId="{1F860F3C-271D-B44B-A9AA-8F3D7CDC12A8}" srcOrd="0" destOrd="0" presId="urn:microsoft.com/office/officeart/2005/8/layout/radial5"/>
    <dgm:cxn modelId="{913AC40E-3425-CD4A-8F5E-3719F94CC36A}" type="presParOf" srcId="{D97E659E-F052-C048-B603-A5CF0D31856D}" destId="{DC3DC3BD-B7E0-BA41-8994-330E3B3122FD}" srcOrd="6" destOrd="0" presId="urn:microsoft.com/office/officeart/2005/8/layout/radial5"/>
    <dgm:cxn modelId="{72777FF9-34B1-AB45-9EA0-B0B753353BD9}" type="presParOf" srcId="{D97E659E-F052-C048-B603-A5CF0D31856D}" destId="{4E77241F-DBA2-744A-B1DB-9D324D8027DA}" srcOrd="7" destOrd="0" presId="urn:microsoft.com/office/officeart/2005/8/layout/radial5"/>
    <dgm:cxn modelId="{5FD665C7-5252-B846-AD73-7DBCF24AC562}" type="presParOf" srcId="{4E77241F-DBA2-744A-B1DB-9D324D8027DA}" destId="{65D441B6-223B-974D-8B06-C652BF40F9F5}" srcOrd="0" destOrd="0" presId="urn:microsoft.com/office/officeart/2005/8/layout/radial5"/>
    <dgm:cxn modelId="{A705EC63-795F-4744-86D9-D63108371D49}" type="presParOf" srcId="{D97E659E-F052-C048-B603-A5CF0D31856D}" destId="{40878EC5-7934-5843-BBAB-7CC98B9198EB}" srcOrd="8" destOrd="0" presId="urn:microsoft.com/office/officeart/2005/8/layout/radial5"/>
    <dgm:cxn modelId="{29E2BD6B-82EE-2649-9E7C-6F1E0FA22262}" type="presParOf" srcId="{D97E659E-F052-C048-B603-A5CF0D31856D}" destId="{8C349740-E615-AA42-8729-39C78EB5E456}" srcOrd="9" destOrd="0" presId="urn:microsoft.com/office/officeart/2005/8/layout/radial5"/>
    <dgm:cxn modelId="{E3AEC8C6-FAAD-754A-90F5-E18311AD0816}" type="presParOf" srcId="{8C349740-E615-AA42-8729-39C78EB5E456}" destId="{E39693FE-971E-634F-B893-0B9B328B0850}" srcOrd="0" destOrd="0" presId="urn:microsoft.com/office/officeart/2005/8/layout/radial5"/>
    <dgm:cxn modelId="{018A8AE4-335A-FF4E-BEC7-B05E63C07460}" type="presParOf" srcId="{D97E659E-F052-C048-B603-A5CF0D31856D}" destId="{6602BDF2-F748-5746-85F6-ABF2E09C9C6D}" srcOrd="10" destOrd="0" presId="urn:microsoft.com/office/officeart/2005/8/layout/radial5"/>
    <dgm:cxn modelId="{DB219790-1AFB-684B-8FEA-4043053F078F}" type="presParOf" srcId="{D97E659E-F052-C048-B603-A5CF0D31856D}" destId="{0DFC86E1-92E9-0B46-83DC-7CD14698633B}" srcOrd="11" destOrd="0" presId="urn:microsoft.com/office/officeart/2005/8/layout/radial5"/>
    <dgm:cxn modelId="{932AE612-3067-8C45-A3F8-FB38F6814A91}" type="presParOf" srcId="{0DFC86E1-92E9-0B46-83DC-7CD14698633B}" destId="{22B0C6EA-EB12-2E44-8761-52BA76479961}" srcOrd="0" destOrd="0" presId="urn:microsoft.com/office/officeart/2005/8/layout/radial5"/>
    <dgm:cxn modelId="{C38A0C3D-C494-C949-B411-553605824389}" type="presParOf" srcId="{D97E659E-F052-C048-B603-A5CF0D31856D}" destId="{BEF72519-0AB4-A946-9292-EA0C6EC47A99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903C1A-AE4C-2248-8738-080C97971D0D}">
      <dsp:nvSpPr>
        <dsp:cNvPr id="0" name=""/>
        <dsp:cNvSpPr/>
      </dsp:nvSpPr>
      <dsp:spPr>
        <a:xfrm>
          <a:off x="3456888" y="2031565"/>
          <a:ext cx="1117666" cy="111766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Gulf War Illness Symptoms</a:t>
          </a:r>
        </a:p>
      </dsp:txBody>
      <dsp:txXfrm>
        <a:off x="3620566" y="2195243"/>
        <a:ext cx="790310" cy="790310"/>
      </dsp:txXfrm>
    </dsp:sp>
    <dsp:sp modelId="{AF393A34-8933-B74B-9899-B4EF0758CE72}">
      <dsp:nvSpPr>
        <dsp:cNvPr id="0" name=""/>
        <dsp:cNvSpPr/>
      </dsp:nvSpPr>
      <dsp:spPr>
        <a:xfrm rot="16200000">
          <a:off x="3889490" y="1569319"/>
          <a:ext cx="252462" cy="46243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3927360" y="1699677"/>
        <a:ext cx="176723" cy="277463"/>
      </dsp:txXfrm>
    </dsp:sp>
    <dsp:sp modelId="{A556D9E2-1460-F146-8257-8465D4D6CD7E}">
      <dsp:nvSpPr>
        <dsp:cNvPr id="0" name=""/>
        <dsp:cNvSpPr/>
      </dsp:nvSpPr>
      <dsp:spPr>
        <a:xfrm>
          <a:off x="3142343" y="-184910"/>
          <a:ext cx="1746756" cy="174013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bg1"/>
              </a:solidFill>
            </a:rPr>
            <a:t>PAIN SYMPTOMS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Joint Pain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Muscle Pain</a:t>
          </a:r>
        </a:p>
      </dsp:txBody>
      <dsp:txXfrm>
        <a:off x="3398149" y="69927"/>
        <a:ext cx="1235144" cy="1230459"/>
      </dsp:txXfrm>
    </dsp:sp>
    <dsp:sp modelId="{7F6EB3E2-5744-7A40-8DAC-11AF97AF7779}">
      <dsp:nvSpPr>
        <dsp:cNvPr id="0" name=""/>
        <dsp:cNvSpPr/>
      </dsp:nvSpPr>
      <dsp:spPr>
        <a:xfrm rot="19800000">
          <a:off x="4572838" y="1965330"/>
          <a:ext cx="250099" cy="46243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4577864" y="2076576"/>
        <a:ext cx="175069" cy="277463"/>
      </dsp:txXfrm>
    </dsp:sp>
    <dsp:sp modelId="{DD45BA24-2644-FD4D-B1D3-9315D5643A71}">
      <dsp:nvSpPr>
        <dsp:cNvPr id="0" name=""/>
        <dsp:cNvSpPr/>
      </dsp:nvSpPr>
      <dsp:spPr>
        <a:xfrm>
          <a:off x="4788496" y="771172"/>
          <a:ext cx="1754427" cy="173321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kern="1200" dirty="0">
            <a:solidFill>
              <a:schemeClr val="tx1"/>
            </a:solidFill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>
              <a:solidFill>
                <a:schemeClr val="bg1"/>
              </a:solidFill>
            </a:rPr>
            <a:t>GASTROINTESTINAL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>
              <a:solidFill>
                <a:schemeClr val="bg1"/>
              </a:solidFill>
            </a:rPr>
            <a:t>SYMPTOMS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Diarrhea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Nausea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>
        <a:off x="5045426" y="1024995"/>
        <a:ext cx="1240567" cy="1225564"/>
      </dsp:txXfrm>
    </dsp:sp>
    <dsp:sp modelId="{0B62D42F-03DC-3443-9110-555F20F9BA15}">
      <dsp:nvSpPr>
        <dsp:cNvPr id="0" name=""/>
        <dsp:cNvSpPr/>
      </dsp:nvSpPr>
      <dsp:spPr>
        <a:xfrm rot="1800000">
          <a:off x="4572838" y="2753028"/>
          <a:ext cx="250099" cy="46243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4577864" y="2826759"/>
        <a:ext cx="175069" cy="277463"/>
      </dsp:txXfrm>
    </dsp:sp>
    <dsp:sp modelId="{DC3DC3BD-B7E0-BA41-8994-330E3B3122FD}">
      <dsp:nvSpPr>
        <dsp:cNvPr id="0" name=""/>
        <dsp:cNvSpPr/>
      </dsp:nvSpPr>
      <dsp:spPr>
        <a:xfrm>
          <a:off x="4788496" y="2676415"/>
          <a:ext cx="1754427" cy="173321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kern="1200" dirty="0">
            <a:solidFill>
              <a:schemeClr val="bg1"/>
            </a:solidFill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bg1"/>
              </a:solidFill>
            </a:rPr>
            <a:t>NEUROLOGIC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bg1"/>
              </a:solidFill>
            </a:rPr>
            <a:t>SYMPTOMS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Memory Problems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Headaches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Dizziness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Mood Changes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5045426" y="2930238"/>
        <a:ext cx="1240567" cy="1225564"/>
      </dsp:txXfrm>
    </dsp:sp>
    <dsp:sp modelId="{4E77241F-DBA2-744A-B1DB-9D324D8027DA}">
      <dsp:nvSpPr>
        <dsp:cNvPr id="0" name=""/>
        <dsp:cNvSpPr/>
      </dsp:nvSpPr>
      <dsp:spPr>
        <a:xfrm rot="5400000">
          <a:off x="3887904" y="3151941"/>
          <a:ext cx="255633" cy="46243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3926249" y="3206084"/>
        <a:ext cx="178943" cy="277463"/>
      </dsp:txXfrm>
    </dsp:sp>
    <dsp:sp modelId="{40878EC5-7934-5843-BBAB-7CC98B9198EB}">
      <dsp:nvSpPr>
        <dsp:cNvPr id="0" name=""/>
        <dsp:cNvSpPr/>
      </dsp:nvSpPr>
      <dsp:spPr>
        <a:xfrm>
          <a:off x="3147940" y="3631560"/>
          <a:ext cx="1735563" cy="172816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bg1"/>
              </a:solidFill>
            </a:rPr>
            <a:t>RESPIRATORY SYMPTOMS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Persistent Cough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Wheezing</a:t>
          </a:r>
        </a:p>
      </dsp:txBody>
      <dsp:txXfrm>
        <a:off x="3402107" y="3884644"/>
        <a:ext cx="1227229" cy="1221996"/>
      </dsp:txXfrm>
    </dsp:sp>
    <dsp:sp modelId="{8C349740-E615-AA42-8729-39C78EB5E456}">
      <dsp:nvSpPr>
        <dsp:cNvPr id="0" name=""/>
        <dsp:cNvSpPr/>
      </dsp:nvSpPr>
      <dsp:spPr>
        <a:xfrm rot="9000000">
          <a:off x="3209672" y="2752615"/>
          <a:ext cx="249196" cy="46243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 rot="10800000">
        <a:off x="3279423" y="2826413"/>
        <a:ext cx="174437" cy="277463"/>
      </dsp:txXfrm>
    </dsp:sp>
    <dsp:sp modelId="{6602BDF2-F748-5746-85F6-ABF2E09C9C6D}">
      <dsp:nvSpPr>
        <dsp:cNvPr id="0" name=""/>
        <dsp:cNvSpPr/>
      </dsp:nvSpPr>
      <dsp:spPr>
        <a:xfrm>
          <a:off x="1487348" y="2673165"/>
          <a:ext cx="1756767" cy="173971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bg1"/>
              </a:solidFill>
            </a:rPr>
            <a:t>SKIN PROBLEMS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Rashes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Other Problems</a:t>
          </a:r>
        </a:p>
      </dsp:txBody>
      <dsp:txXfrm>
        <a:off x="1744621" y="2927940"/>
        <a:ext cx="1242221" cy="1230161"/>
      </dsp:txXfrm>
    </dsp:sp>
    <dsp:sp modelId="{0DFC86E1-92E9-0B46-83DC-7CD14698633B}">
      <dsp:nvSpPr>
        <dsp:cNvPr id="0" name=""/>
        <dsp:cNvSpPr/>
      </dsp:nvSpPr>
      <dsp:spPr>
        <a:xfrm rot="12387600">
          <a:off x="3149825" y="1997179"/>
          <a:ext cx="277133" cy="46243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 rot="10800000">
        <a:off x="3228610" y="2108189"/>
        <a:ext cx="193993" cy="277463"/>
      </dsp:txXfrm>
    </dsp:sp>
    <dsp:sp modelId="{BEF72519-0AB4-A946-9292-EA0C6EC47A99}">
      <dsp:nvSpPr>
        <dsp:cNvPr id="0" name=""/>
        <dsp:cNvSpPr/>
      </dsp:nvSpPr>
      <dsp:spPr>
        <a:xfrm>
          <a:off x="1379233" y="846986"/>
          <a:ext cx="1762452" cy="173960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bg1"/>
              </a:solidFill>
            </a:rPr>
            <a:t>FATIGUE SYMPTOMS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Fatigue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Sleep Problems</a:t>
          </a:r>
        </a:p>
      </dsp:txBody>
      <dsp:txXfrm>
        <a:off x="1637338" y="1101745"/>
        <a:ext cx="1246242" cy="12300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67A051-8029-FB44-A6B4-B88D61348620}" type="datetimeFigureOut">
              <a:rPr lang="en-US" smtClean="0"/>
              <a:t>10/26/20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CC1528-D765-CD43-B19C-59B7222A1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910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10/26/20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62164E-4528-40DB-BC26-D6DDE216A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rgbClr val="363D4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F30007FA-C6A2-43A0-8045-7016AEF81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322895"/>
          </a:xfrm>
          <a:custGeom>
            <a:avLst/>
            <a:gdLst>
              <a:gd name="connsiteX0" fmla="*/ 0 w 12192000"/>
              <a:gd name="connsiteY0" fmla="*/ 0 h 5322895"/>
              <a:gd name="connsiteX1" fmla="*/ 12192000 w 12192000"/>
              <a:gd name="connsiteY1" fmla="*/ 0 h 5322895"/>
              <a:gd name="connsiteX2" fmla="*/ 12192000 w 12192000"/>
              <a:gd name="connsiteY2" fmla="*/ 213719 h 5322895"/>
              <a:gd name="connsiteX3" fmla="*/ 12192000 w 12192000"/>
              <a:gd name="connsiteY3" fmla="*/ 471948 h 5322895"/>
              <a:gd name="connsiteX4" fmla="*/ 12192000 w 12192000"/>
              <a:gd name="connsiteY4" fmla="*/ 3571886 h 5322895"/>
              <a:gd name="connsiteX5" fmla="*/ 12192000 w 12192000"/>
              <a:gd name="connsiteY5" fmla="*/ 3753332 h 5322895"/>
              <a:gd name="connsiteX6" fmla="*/ 12192000 w 12192000"/>
              <a:gd name="connsiteY6" fmla="*/ 4806077 h 5322895"/>
              <a:gd name="connsiteX7" fmla="*/ 11957522 w 12192000"/>
              <a:gd name="connsiteY7" fmla="*/ 4849979 h 5322895"/>
              <a:gd name="connsiteX8" fmla="*/ 11679973 w 12192000"/>
              <a:gd name="connsiteY8" fmla="*/ 4899723 h 5322895"/>
              <a:gd name="connsiteX9" fmla="*/ 11401197 w 12192000"/>
              <a:gd name="connsiteY9" fmla="*/ 4948416 h 5322895"/>
              <a:gd name="connsiteX10" fmla="*/ 11121192 w 12192000"/>
              <a:gd name="connsiteY10" fmla="*/ 4990102 h 5322895"/>
              <a:gd name="connsiteX11" fmla="*/ 10842416 w 12192000"/>
              <a:gd name="connsiteY11" fmla="*/ 5032139 h 5322895"/>
              <a:gd name="connsiteX12" fmla="*/ 10562411 w 12192000"/>
              <a:gd name="connsiteY12" fmla="*/ 5071374 h 5322895"/>
              <a:gd name="connsiteX13" fmla="*/ 10286091 w 12192000"/>
              <a:gd name="connsiteY13" fmla="*/ 5105003 h 5322895"/>
              <a:gd name="connsiteX14" fmla="*/ 10006086 w 12192000"/>
              <a:gd name="connsiteY14" fmla="*/ 5136881 h 5322895"/>
              <a:gd name="connsiteX15" fmla="*/ 9727310 w 12192000"/>
              <a:gd name="connsiteY15" fmla="*/ 5165957 h 5322895"/>
              <a:gd name="connsiteX16" fmla="*/ 9453445 w 12192000"/>
              <a:gd name="connsiteY16" fmla="*/ 5191179 h 5322895"/>
              <a:gd name="connsiteX17" fmla="*/ 9175897 w 12192000"/>
              <a:gd name="connsiteY17" fmla="*/ 5216401 h 5322895"/>
              <a:gd name="connsiteX18" fmla="*/ 8902033 w 12192000"/>
              <a:gd name="connsiteY18" fmla="*/ 5237420 h 5322895"/>
              <a:gd name="connsiteX19" fmla="*/ 8628169 w 12192000"/>
              <a:gd name="connsiteY19" fmla="*/ 5253884 h 5322895"/>
              <a:gd name="connsiteX20" fmla="*/ 8355533 w 12192000"/>
              <a:gd name="connsiteY20" fmla="*/ 5271050 h 5322895"/>
              <a:gd name="connsiteX21" fmla="*/ 8085353 w 12192000"/>
              <a:gd name="connsiteY21" fmla="*/ 5285412 h 5322895"/>
              <a:gd name="connsiteX22" fmla="*/ 7817629 w 12192000"/>
              <a:gd name="connsiteY22" fmla="*/ 5295571 h 5322895"/>
              <a:gd name="connsiteX23" fmla="*/ 7549905 w 12192000"/>
              <a:gd name="connsiteY23" fmla="*/ 5304329 h 5322895"/>
              <a:gd name="connsiteX24" fmla="*/ 7284638 w 12192000"/>
              <a:gd name="connsiteY24" fmla="*/ 5312736 h 5322895"/>
              <a:gd name="connsiteX25" fmla="*/ 7023055 w 12192000"/>
              <a:gd name="connsiteY25" fmla="*/ 5316590 h 5322895"/>
              <a:gd name="connsiteX26" fmla="*/ 6761472 w 12192000"/>
              <a:gd name="connsiteY26" fmla="*/ 5320793 h 5322895"/>
              <a:gd name="connsiteX27" fmla="*/ 6503573 w 12192000"/>
              <a:gd name="connsiteY27" fmla="*/ 5322895 h 5322895"/>
              <a:gd name="connsiteX28" fmla="*/ 6248130 w 12192000"/>
              <a:gd name="connsiteY28" fmla="*/ 5320793 h 5322895"/>
              <a:gd name="connsiteX29" fmla="*/ 5995144 w 12192000"/>
              <a:gd name="connsiteY29" fmla="*/ 5320793 h 5322895"/>
              <a:gd name="connsiteX30" fmla="*/ 5744613 w 12192000"/>
              <a:gd name="connsiteY30" fmla="*/ 5316590 h 5322895"/>
              <a:gd name="connsiteX31" fmla="*/ 5498995 w 12192000"/>
              <a:gd name="connsiteY31" fmla="*/ 5310284 h 5322895"/>
              <a:gd name="connsiteX32" fmla="*/ 5255834 w 12192000"/>
              <a:gd name="connsiteY32" fmla="*/ 5304329 h 5322895"/>
              <a:gd name="connsiteX33" fmla="*/ 5017584 w 12192000"/>
              <a:gd name="connsiteY33" fmla="*/ 5297673 h 5322895"/>
              <a:gd name="connsiteX34" fmla="*/ 4780562 w 12192000"/>
              <a:gd name="connsiteY34" fmla="*/ 5287514 h 5322895"/>
              <a:gd name="connsiteX35" fmla="*/ 4547227 w 12192000"/>
              <a:gd name="connsiteY35" fmla="*/ 5276654 h 5322895"/>
              <a:gd name="connsiteX36" fmla="*/ 4318800 w 12192000"/>
              <a:gd name="connsiteY36" fmla="*/ 5266846 h 5322895"/>
              <a:gd name="connsiteX37" fmla="*/ 3873004 w 12192000"/>
              <a:gd name="connsiteY37" fmla="*/ 5239171 h 5322895"/>
              <a:gd name="connsiteX38" fmla="*/ 3445628 w 12192000"/>
              <a:gd name="connsiteY38" fmla="*/ 5209746 h 5322895"/>
              <a:gd name="connsiteX39" fmla="*/ 3035446 w 12192000"/>
              <a:gd name="connsiteY39" fmla="*/ 5178918 h 5322895"/>
              <a:gd name="connsiteX40" fmla="*/ 2647370 w 12192000"/>
              <a:gd name="connsiteY40" fmla="*/ 5144939 h 5322895"/>
              <a:gd name="connsiteX41" fmla="*/ 2276487 w 12192000"/>
              <a:gd name="connsiteY41" fmla="*/ 5109557 h 5322895"/>
              <a:gd name="connsiteX42" fmla="*/ 1932621 w 12192000"/>
              <a:gd name="connsiteY42" fmla="*/ 5071374 h 5322895"/>
              <a:gd name="connsiteX43" fmla="*/ 1609634 w 12192000"/>
              <a:gd name="connsiteY43" fmla="*/ 5033891 h 5322895"/>
              <a:gd name="connsiteX44" fmla="*/ 1312435 w 12192000"/>
              <a:gd name="connsiteY44" fmla="*/ 4996408 h 5322895"/>
              <a:gd name="connsiteX45" fmla="*/ 1039799 w 12192000"/>
              <a:gd name="connsiteY45" fmla="*/ 4961027 h 5322895"/>
              <a:gd name="connsiteX46" fmla="*/ 797865 w 12192000"/>
              <a:gd name="connsiteY46" fmla="*/ 4927397 h 5322895"/>
              <a:gd name="connsiteX47" fmla="*/ 579265 w 12192000"/>
              <a:gd name="connsiteY47" fmla="*/ 4895519 h 5322895"/>
              <a:gd name="connsiteX48" fmla="*/ 395052 w 12192000"/>
              <a:gd name="connsiteY48" fmla="*/ 4868896 h 5322895"/>
              <a:gd name="connsiteX49" fmla="*/ 240312 w 12192000"/>
              <a:gd name="connsiteY49" fmla="*/ 4843673 h 5322895"/>
              <a:gd name="connsiteX50" fmla="*/ 27853 w 12192000"/>
              <a:gd name="connsiteY50" fmla="*/ 4807592 h 5322895"/>
              <a:gd name="connsiteX51" fmla="*/ 0 w 12192000"/>
              <a:gd name="connsiteY51" fmla="*/ 4802879 h 5322895"/>
              <a:gd name="connsiteX52" fmla="*/ 0 w 12192000"/>
              <a:gd name="connsiteY52" fmla="*/ 3753332 h 5322895"/>
              <a:gd name="connsiteX53" fmla="*/ 0 w 12192000"/>
              <a:gd name="connsiteY53" fmla="*/ 3571886 h 5322895"/>
              <a:gd name="connsiteX54" fmla="*/ 0 w 12192000"/>
              <a:gd name="connsiteY54" fmla="*/ 471948 h 5322895"/>
              <a:gd name="connsiteX55" fmla="*/ 0 w 12192000"/>
              <a:gd name="connsiteY55" fmla="*/ 213719 h 5322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000" h="5322895">
                <a:moveTo>
                  <a:pt x="0" y="0"/>
                </a:moveTo>
                <a:lnTo>
                  <a:pt x="12192000" y="0"/>
                </a:lnTo>
                <a:lnTo>
                  <a:pt x="12192000" y="213719"/>
                </a:lnTo>
                <a:lnTo>
                  <a:pt x="12192000" y="471948"/>
                </a:lnTo>
                <a:lnTo>
                  <a:pt x="12192000" y="3571886"/>
                </a:lnTo>
                <a:lnTo>
                  <a:pt x="12192000" y="3753332"/>
                </a:lnTo>
                <a:lnTo>
                  <a:pt x="12192000" y="4806077"/>
                </a:lnTo>
                <a:lnTo>
                  <a:pt x="11957522" y="4849979"/>
                </a:lnTo>
                <a:lnTo>
                  <a:pt x="11679973" y="4899723"/>
                </a:lnTo>
                <a:lnTo>
                  <a:pt x="11401197" y="4948416"/>
                </a:lnTo>
                <a:lnTo>
                  <a:pt x="11121192" y="4990102"/>
                </a:lnTo>
                <a:lnTo>
                  <a:pt x="10842416" y="5032139"/>
                </a:lnTo>
                <a:lnTo>
                  <a:pt x="10562411" y="5071374"/>
                </a:lnTo>
                <a:lnTo>
                  <a:pt x="10286091" y="5105003"/>
                </a:lnTo>
                <a:lnTo>
                  <a:pt x="10006086" y="5136881"/>
                </a:lnTo>
                <a:lnTo>
                  <a:pt x="9727310" y="5165957"/>
                </a:lnTo>
                <a:lnTo>
                  <a:pt x="9453445" y="5191179"/>
                </a:lnTo>
                <a:lnTo>
                  <a:pt x="9175897" y="5216401"/>
                </a:lnTo>
                <a:lnTo>
                  <a:pt x="8902033" y="5237420"/>
                </a:lnTo>
                <a:lnTo>
                  <a:pt x="8628169" y="5253884"/>
                </a:lnTo>
                <a:lnTo>
                  <a:pt x="8355533" y="5271050"/>
                </a:lnTo>
                <a:lnTo>
                  <a:pt x="8085353" y="5285412"/>
                </a:lnTo>
                <a:lnTo>
                  <a:pt x="7817629" y="5295571"/>
                </a:lnTo>
                <a:lnTo>
                  <a:pt x="7549905" y="5304329"/>
                </a:lnTo>
                <a:lnTo>
                  <a:pt x="7284638" y="5312736"/>
                </a:lnTo>
                <a:lnTo>
                  <a:pt x="7023055" y="5316590"/>
                </a:lnTo>
                <a:lnTo>
                  <a:pt x="6761472" y="5320793"/>
                </a:lnTo>
                <a:lnTo>
                  <a:pt x="6503573" y="5322895"/>
                </a:lnTo>
                <a:lnTo>
                  <a:pt x="6248130" y="5320793"/>
                </a:lnTo>
                <a:lnTo>
                  <a:pt x="5995144" y="5320793"/>
                </a:lnTo>
                <a:lnTo>
                  <a:pt x="5744613" y="5316590"/>
                </a:lnTo>
                <a:lnTo>
                  <a:pt x="5498995" y="5310284"/>
                </a:lnTo>
                <a:lnTo>
                  <a:pt x="5255834" y="5304329"/>
                </a:lnTo>
                <a:lnTo>
                  <a:pt x="5017584" y="5297673"/>
                </a:lnTo>
                <a:lnTo>
                  <a:pt x="4780562" y="5287514"/>
                </a:lnTo>
                <a:lnTo>
                  <a:pt x="4547227" y="5276654"/>
                </a:lnTo>
                <a:lnTo>
                  <a:pt x="4318800" y="5266846"/>
                </a:lnTo>
                <a:lnTo>
                  <a:pt x="3873004" y="5239171"/>
                </a:lnTo>
                <a:lnTo>
                  <a:pt x="3445628" y="5209746"/>
                </a:lnTo>
                <a:lnTo>
                  <a:pt x="3035446" y="5178918"/>
                </a:lnTo>
                <a:lnTo>
                  <a:pt x="2647370" y="5144939"/>
                </a:lnTo>
                <a:lnTo>
                  <a:pt x="2276487" y="5109557"/>
                </a:lnTo>
                <a:lnTo>
                  <a:pt x="1932621" y="5071374"/>
                </a:lnTo>
                <a:lnTo>
                  <a:pt x="1609634" y="5033891"/>
                </a:lnTo>
                <a:lnTo>
                  <a:pt x="1312435" y="4996408"/>
                </a:lnTo>
                <a:lnTo>
                  <a:pt x="1039799" y="4961027"/>
                </a:lnTo>
                <a:lnTo>
                  <a:pt x="797865" y="4927397"/>
                </a:lnTo>
                <a:lnTo>
                  <a:pt x="579265" y="4895519"/>
                </a:lnTo>
                <a:lnTo>
                  <a:pt x="395052" y="4868896"/>
                </a:lnTo>
                <a:lnTo>
                  <a:pt x="240312" y="4843673"/>
                </a:lnTo>
                <a:lnTo>
                  <a:pt x="27853" y="4807592"/>
                </a:lnTo>
                <a:lnTo>
                  <a:pt x="0" y="4802879"/>
                </a:lnTo>
                <a:lnTo>
                  <a:pt x="0" y="3753332"/>
                </a:lnTo>
                <a:lnTo>
                  <a:pt x="0" y="3571886"/>
                </a:lnTo>
                <a:lnTo>
                  <a:pt x="0" y="471948"/>
                </a:lnTo>
                <a:lnTo>
                  <a:pt x="0" y="213719"/>
                </a:lnTo>
                <a:close/>
              </a:path>
            </a:pathLst>
          </a:custGeom>
          <a:ln w="44450">
            <a:gradFill>
              <a:gsLst>
                <a:gs pos="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953AC5-3FFD-2F4A-BDB8-111A331992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865974"/>
            <a:ext cx="8676222" cy="3643822"/>
          </a:xfrm>
        </p:spPr>
        <p:txBody>
          <a:bodyPr anchor="ctr"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en-US" sz="3600" dirty="0"/>
            </a:b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— </a:t>
            </a:r>
            <a:r>
              <a:rPr lang="en-US" sz="4900" dirty="0"/>
              <a:t>GULF WAR CLAIMS </a:t>
            </a:r>
            <a:r>
              <a:rPr lang="en-US" sz="4000" dirty="0"/>
              <a:t>— 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Gulf War Illness, CMI, MUCMI</a:t>
            </a:r>
            <a:br>
              <a:rPr lang="en-US" sz="4000" dirty="0"/>
            </a:br>
            <a:br>
              <a:rPr lang="en-US" sz="4000" dirty="0"/>
            </a:br>
            <a:br>
              <a:rPr lang="en-US" sz="6700" dirty="0"/>
            </a:br>
            <a:br>
              <a:rPr lang="en-US" sz="6100" dirty="0"/>
            </a:br>
            <a:endParaRPr lang="en-US" sz="6100" dirty="0"/>
          </a:p>
        </p:txBody>
      </p:sp>
    </p:spTree>
    <p:extLst>
      <p:ext uri="{BB962C8B-B14F-4D97-AF65-F5344CB8AC3E}">
        <p14:creationId xmlns:p14="http://schemas.microsoft.com/office/powerpoint/2010/main" val="3773823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0C9F8AD-E64D-6545-A1FB-E633AB790B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22912"/>
              </p:ext>
            </p:extLst>
          </p:nvPr>
        </p:nvGraphicFramePr>
        <p:xfrm>
          <a:off x="186192" y="1342967"/>
          <a:ext cx="8027431" cy="5174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F29DEA8-29D5-D84F-839F-62E16F2E21B3}"/>
              </a:ext>
            </a:extLst>
          </p:cNvPr>
          <p:cNvSpPr txBox="1"/>
          <p:nvPr/>
        </p:nvSpPr>
        <p:spPr>
          <a:xfrm>
            <a:off x="8320644" y="396500"/>
            <a:ext cx="3871356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Chronic Fatigue Syndrome </a:t>
            </a:r>
          </a:p>
          <a:p>
            <a:pPr algn="ctr"/>
            <a:r>
              <a:rPr lang="en-US" dirty="0"/>
              <a:t>38 CFR 4.88a</a:t>
            </a:r>
          </a:p>
          <a:p>
            <a:endParaRPr lang="en-US" dirty="0"/>
          </a:p>
          <a:p>
            <a:r>
              <a:rPr lang="en-US" dirty="0"/>
              <a:t>FATIGUE +</a:t>
            </a:r>
          </a:p>
          <a:p>
            <a:endParaRPr lang="en-US" sz="1100" dirty="0"/>
          </a:p>
          <a:p>
            <a:r>
              <a:rPr lang="en-US" sz="1100" dirty="0"/>
              <a:t>Six (6) or more of the following:</a:t>
            </a:r>
          </a:p>
          <a:p>
            <a:pPr lvl="1"/>
            <a:endParaRPr lang="en-US" sz="11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dirty="0"/>
              <a:t>acute onset of the condition, 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dirty="0"/>
              <a:t>low grade fever, 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dirty="0"/>
              <a:t>nonexudative pharyngitis, 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dirty="0"/>
              <a:t>palpable or tender cervical or axillary lymph nodes, 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dirty="0"/>
              <a:t>generalized muscle aches or weakness, 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dirty="0"/>
              <a:t>fatigue lasting 24 hours or longer after exercise, 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dirty="0"/>
              <a:t>headaches (of a type, severity, or pattern that is different from headaches in the pre-morbid state), 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dirty="0"/>
              <a:t>migratory joint pains, 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dirty="0"/>
              <a:t>neuropsychologic symptoms, 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b="1" dirty="0"/>
              <a:t>s</a:t>
            </a:r>
            <a:r>
              <a:rPr lang="en-US" sz="1000" dirty="0"/>
              <a:t>leep disturbance.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8CCBA8-CD6F-AE49-A22F-151C6FAC5882}"/>
              </a:ext>
            </a:extLst>
          </p:cNvPr>
          <p:cNvSpPr txBox="1"/>
          <p:nvPr/>
        </p:nvSpPr>
        <p:spPr>
          <a:xfrm>
            <a:off x="8320644" y="4177815"/>
            <a:ext cx="3871356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Irritable Bowel Syndrome</a:t>
            </a:r>
          </a:p>
          <a:p>
            <a:pPr algn="ctr"/>
            <a:r>
              <a:rPr lang="en-US" dirty="0"/>
              <a:t> 38 CFR 4.114  (7319)</a:t>
            </a:r>
          </a:p>
          <a:p>
            <a:pPr algn="ctr"/>
            <a:endParaRPr lang="en-US" sz="1000" dirty="0"/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FFFFFF"/>
                </a:solidFill>
              </a:rPr>
              <a:t>Severe; diarrhea, or alternating diarrhea and constipation, with more or less constant abdominal distress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FFFFFF"/>
              </a:solidFill>
            </a:endParaRP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FFFFFF"/>
                </a:solidFill>
              </a:rPr>
              <a:t>Moderate; frequent episodes of bowel disturbance with abdominal distress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FFFFFF"/>
              </a:solidFill>
            </a:endParaRP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FFFFFF"/>
              </a:solidFill>
            </a:endParaRP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FFFFFF"/>
                </a:solidFill>
              </a:rPr>
              <a:t>Mild; disturbances of bowel function with occasional episodes of abdominal distress</a:t>
            </a:r>
          </a:p>
          <a:p>
            <a:endParaRPr lang="en-US" sz="1000" dirty="0">
              <a:solidFill>
                <a:srgbClr val="FFFFFF"/>
              </a:solidFill>
            </a:endParaRPr>
          </a:p>
          <a:p>
            <a:endParaRPr lang="en-US" sz="1000" dirty="0">
              <a:solidFill>
                <a:srgbClr val="FFFFFF"/>
              </a:solidFill>
            </a:endParaRPr>
          </a:p>
          <a:p>
            <a:endParaRPr lang="en-US" dirty="0"/>
          </a:p>
          <a:p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F117A8-2B65-AF44-9C93-AB6D0ECA1CB4}"/>
              </a:ext>
            </a:extLst>
          </p:cNvPr>
          <p:cNvSpPr txBox="1"/>
          <p:nvPr/>
        </p:nvSpPr>
        <p:spPr>
          <a:xfrm>
            <a:off x="649356" y="132522"/>
            <a:ext cx="77657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GWI and CFS/IBS have overlapping symptoms, but GWI is distinct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9BAC7A0-0544-AF49-B3BC-34295FE73D69}"/>
              </a:ext>
            </a:extLst>
          </p:cNvPr>
          <p:cNvCxnSpPr>
            <a:cxnSpLocks/>
          </p:cNvCxnSpPr>
          <p:nvPr/>
        </p:nvCxnSpPr>
        <p:spPr>
          <a:xfrm flipV="1">
            <a:off x="6294783" y="2680185"/>
            <a:ext cx="1802295" cy="4605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7A4244B-2BDA-2D45-896F-0DA227A90944}"/>
              </a:ext>
            </a:extLst>
          </p:cNvPr>
          <p:cNvCxnSpPr>
            <a:cxnSpLocks/>
          </p:cNvCxnSpPr>
          <p:nvPr/>
        </p:nvCxnSpPr>
        <p:spPr>
          <a:xfrm flipV="1">
            <a:off x="3372678" y="2923131"/>
            <a:ext cx="4724400" cy="20762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340BC3E-5C95-5B4B-B717-18B097B2190C}"/>
              </a:ext>
            </a:extLst>
          </p:cNvPr>
          <p:cNvCxnSpPr>
            <a:cxnSpLocks/>
          </p:cNvCxnSpPr>
          <p:nvPr/>
        </p:nvCxnSpPr>
        <p:spPr>
          <a:xfrm flipV="1">
            <a:off x="4833730" y="3140765"/>
            <a:ext cx="3379893" cy="31593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F6C9E60-8C8A-A948-8826-BD5D5F228D36}"/>
              </a:ext>
            </a:extLst>
          </p:cNvPr>
          <p:cNvSpPr txBox="1"/>
          <p:nvPr/>
        </p:nvSpPr>
        <p:spPr>
          <a:xfrm>
            <a:off x="8097078" y="2586353"/>
            <a:ext cx="7801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Not included</a:t>
            </a:r>
          </a:p>
        </p:txBody>
      </p:sp>
    </p:spTree>
    <p:extLst>
      <p:ext uri="{BB962C8B-B14F-4D97-AF65-F5344CB8AC3E}">
        <p14:creationId xmlns:p14="http://schemas.microsoft.com/office/powerpoint/2010/main" val="2280377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C7AF8-A84F-2D40-AA8D-7910CB422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MUCMI vs CMI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75627-729A-C449-A62A-ACA05BB2FC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1412" y="1784733"/>
            <a:ext cx="4876800" cy="4006468"/>
          </a:xfrm>
        </p:spPr>
        <p:txBody>
          <a:bodyPr/>
          <a:lstStyle/>
          <a:p>
            <a:pPr marL="0" indent="0" algn="ctr">
              <a:buNone/>
            </a:pPr>
            <a:r>
              <a:rPr lang="en-US" u="sng" dirty="0"/>
              <a:t>MUCMI (Medically Unexplained Chronic </a:t>
            </a:r>
            <a:r>
              <a:rPr lang="en-US" u="sng" dirty="0" err="1"/>
              <a:t>Multisymptom</a:t>
            </a:r>
            <a:r>
              <a:rPr lang="en-US" u="sng" dirty="0"/>
              <a:t> Illness)</a:t>
            </a:r>
          </a:p>
          <a:p>
            <a:pPr lvl="1"/>
            <a:r>
              <a:rPr lang="en-US" dirty="0"/>
              <a:t>Refers to a broad category of illnesses which have a cluster of symptoms that are chronic and medically unexplained</a:t>
            </a:r>
          </a:p>
          <a:p>
            <a:pPr lvl="2"/>
            <a:r>
              <a:rPr lang="en-US" dirty="0"/>
              <a:t>Examples:</a:t>
            </a:r>
          </a:p>
          <a:p>
            <a:pPr lvl="3"/>
            <a:r>
              <a:rPr lang="en-US" dirty="0"/>
              <a:t>Chronic Fatigue Syndrome (CFS)</a:t>
            </a:r>
          </a:p>
          <a:p>
            <a:pPr lvl="3"/>
            <a:r>
              <a:rPr lang="en-US" dirty="0"/>
              <a:t>Irritable Bowel Syndrome</a:t>
            </a:r>
          </a:p>
          <a:p>
            <a:pPr lvl="3"/>
            <a:r>
              <a:rPr lang="en-US" dirty="0"/>
              <a:t>Fibromyalgia</a:t>
            </a:r>
          </a:p>
          <a:p>
            <a:pPr lvl="3"/>
            <a:endParaRPr lang="en-US" dirty="0"/>
          </a:p>
          <a:p>
            <a:pPr lvl="3"/>
            <a:r>
              <a:rPr lang="en-US" dirty="0">
                <a:solidFill>
                  <a:srgbClr val="FF0000"/>
                </a:solidFill>
              </a:rPr>
              <a:t>These are only examples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62652D-C701-E346-8D08-D26EB5FDD2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611" y="1784733"/>
            <a:ext cx="4876800" cy="3124200"/>
          </a:xfrm>
        </p:spPr>
        <p:txBody>
          <a:bodyPr/>
          <a:lstStyle/>
          <a:p>
            <a:pPr marL="0" indent="0" algn="ctr">
              <a:buNone/>
            </a:pPr>
            <a:r>
              <a:rPr lang="en-US" u="sng" dirty="0"/>
              <a:t>CMI (Chronic </a:t>
            </a:r>
            <a:r>
              <a:rPr lang="en-US" u="sng" dirty="0" err="1"/>
              <a:t>Multisymptom</a:t>
            </a:r>
            <a:r>
              <a:rPr lang="en-US" u="sng" dirty="0"/>
              <a:t> Illness)</a:t>
            </a:r>
          </a:p>
          <a:p>
            <a:pPr lvl="1"/>
            <a:r>
              <a:rPr lang="en-US" dirty="0"/>
              <a:t>Is a distinct illness</a:t>
            </a:r>
          </a:p>
          <a:p>
            <a:pPr lvl="1"/>
            <a:r>
              <a:rPr lang="en-US" dirty="0"/>
              <a:t>NAS has concluded that this “Distinct Illness” (”diagnostic entity” )is sufficiently associated with service in Gulf War</a:t>
            </a:r>
          </a:p>
          <a:p>
            <a:pPr lvl="1"/>
            <a:r>
              <a:rPr lang="en-US" dirty="0"/>
              <a:t>NAS told VA to call Chronic </a:t>
            </a:r>
            <a:r>
              <a:rPr lang="en-US" dirty="0" err="1"/>
              <a:t>Multisymptom</a:t>
            </a:r>
            <a:r>
              <a:rPr lang="en-US" dirty="0"/>
              <a:t> Illness “Gulf War Illness” to avoid confusion</a:t>
            </a:r>
          </a:p>
        </p:txBody>
      </p:sp>
    </p:spTree>
    <p:extLst>
      <p:ext uri="{BB962C8B-B14F-4D97-AF65-F5344CB8AC3E}">
        <p14:creationId xmlns:p14="http://schemas.microsoft.com/office/powerpoint/2010/main" val="3677971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BBD3ED2-B0E6-45A2-ABD5-ECF31BC37C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D2D1E8-4ABF-4B6B-B39D-40B080B61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160" y="0"/>
            <a:ext cx="9369421" cy="6857999"/>
          </a:xfrm>
          <a:prstGeom prst="rect">
            <a:avLst/>
          </a:prstGeom>
          <a:gradFill flip="none" rotWithShape="1">
            <a:gsLst>
              <a:gs pos="10000">
                <a:schemeClr val="bg2">
                  <a:lumMod val="60000"/>
                  <a:lumOff val="40000"/>
                  <a:alpha val="40000"/>
                </a:schemeClr>
              </a:gs>
              <a:gs pos="70000">
                <a:schemeClr val="bg2">
                  <a:alpha val="0"/>
                </a:schemeClr>
              </a:gs>
              <a:gs pos="0">
                <a:schemeClr val="bg2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BC7AB4B5-66A5-48D1-BD88-C60A16ED9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088489" cy="6858002"/>
          </a:xfrm>
          <a:custGeom>
            <a:avLst/>
            <a:gdLst>
              <a:gd name="connsiteX0" fmla="*/ 0 w 6088489"/>
              <a:gd name="connsiteY0" fmla="*/ 0 h 6858002"/>
              <a:gd name="connsiteX1" fmla="*/ 3563332 w 6088489"/>
              <a:gd name="connsiteY1" fmla="*/ 0 h 6858002"/>
              <a:gd name="connsiteX2" fmla="*/ 3563332 w 6088489"/>
              <a:gd name="connsiteY2" fmla="*/ 3 h 6858002"/>
              <a:gd name="connsiteX3" fmla="*/ 5842099 w 6088489"/>
              <a:gd name="connsiteY3" fmla="*/ 3 h 6858002"/>
              <a:gd name="connsiteX4" fmla="*/ 5842099 w 6088489"/>
              <a:gd name="connsiteY4" fmla="*/ 4 h 6858002"/>
              <a:gd name="connsiteX5" fmla="*/ 5835346 w 6088489"/>
              <a:gd name="connsiteY5" fmla="*/ 4 h 6858002"/>
              <a:gd name="connsiteX6" fmla="*/ 5841229 w 6088489"/>
              <a:gd name="connsiteY6" fmla="*/ 40466 h 6858002"/>
              <a:gd name="connsiteX7" fmla="*/ 5858543 w 6088489"/>
              <a:gd name="connsiteY7" fmla="*/ 159110 h 6858002"/>
              <a:gd name="connsiteX8" fmla="*/ 5870645 w 6088489"/>
              <a:gd name="connsiteY8" fmla="*/ 245521 h 6858002"/>
              <a:gd name="connsiteX9" fmla="*/ 5883420 w 6088489"/>
              <a:gd name="connsiteY9" fmla="*/ 348391 h 6858002"/>
              <a:gd name="connsiteX10" fmla="*/ 5898716 w 6088489"/>
              <a:gd name="connsiteY10" fmla="*/ 470463 h 6858002"/>
              <a:gd name="connsiteX11" fmla="*/ 5914853 w 6088489"/>
              <a:gd name="connsiteY11" fmla="*/ 605566 h 6858002"/>
              <a:gd name="connsiteX12" fmla="*/ 5931830 w 6088489"/>
              <a:gd name="connsiteY12" fmla="*/ 757813 h 6858002"/>
              <a:gd name="connsiteX13" fmla="*/ 5949815 w 6088489"/>
              <a:gd name="connsiteY13" fmla="*/ 923777 h 6858002"/>
              <a:gd name="connsiteX14" fmla="*/ 5967801 w 6088489"/>
              <a:gd name="connsiteY14" fmla="*/ 1104142 h 6858002"/>
              <a:gd name="connsiteX15" fmla="*/ 5986122 w 6088489"/>
              <a:gd name="connsiteY15" fmla="*/ 1296166 h 6858002"/>
              <a:gd name="connsiteX16" fmla="*/ 6003099 w 6088489"/>
              <a:gd name="connsiteY16" fmla="*/ 1503278 h 6858002"/>
              <a:gd name="connsiteX17" fmla="*/ 6019404 w 6088489"/>
              <a:gd name="connsiteY17" fmla="*/ 1719991 h 6858002"/>
              <a:gd name="connsiteX18" fmla="*/ 6034196 w 6088489"/>
              <a:gd name="connsiteY18" fmla="*/ 1949048 h 6858002"/>
              <a:gd name="connsiteX19" fmla="*/ 6048315 w 6088489"/>
              <a:gd name="connsiteY19" fmla="*/ 2187706 h 6858002"/>
              <a:gd name="connsiteX20" fmla="*/ 6061595 w 6088489"/>
              <a:gd name="connsiteY20" fmla="*/ 2436652 h 6858002"/>
              <a:gd name="connsiteX21" fmla="*/ 6066301 w 6088489"/>
              <a:gd name="connsiteY21" fmla="*/ 2564211 h 6858002"/>
              <a:gd name="connsiteX22" fmla="*/ 6071512 w 6088489"/>
              <a:gd name="connsiteY22" fmla="*/ 2694512 h 6858002"/>
              <a:gd name="connsiteX23" fmla="*/ 6076386 w 6088489"/>
              <a:gd name="connsiteY23" fmla="*/ 2826871 h 6858002"/>
              <a:gd name="connsiteX24" fmla="*/ 6079580 w 6088489"/>
              <a:gd name="connsiteY24" fmla="*/ 2959917 h 6858002"/>
              <a:gd name="connsiteX25" fmla="*/ 6082438 w 6088489"/>
              <a:gd name="connsiteY25" fmla="*/ 3095705 h 6858002"/>
              <a:gd name="connsiteX26" fmla="*/ 6085463 w 6088489"/>
              <a:gd name="connsiteY26" fmla="*/ 3232865 h 6858002"/>
              <a:gd name="connsiteX27" fmla="*/ 6087480 w 6088489"/>
              <a:gd name="connsiteY27" fmla="*/ 3372768 h 6858002"/>
              <a:gd name="connsiteX28" fmla="*/ 6087480 w 6088489"/>
              <a:gd name="connsiteY28" fmla="*/ 3514043 h 6858002"/>
              <a:gd name="connsiteX29" fmla="*/ 6088489 w 6088489"/>
              <a:gd name="connsiteY29" fmla="*/ 3656689 h 6858002"/>
              <a:gd name="connsiteX30" fmla="*/ 6087480 w 6088489"/>
              <a:gd name="connsiteY30" fmla="*/ 3800707 h 6858002"/>
              <a:gd name="connsiteX31" fmla="*/ 6085463 w 6088489"/>
              <a:gd name="connsiteY31" fmla="*/ 3946783 h 6858002"/>
              <a:gd name="connsiteX32" fmla="*/ 6083614 w 6088489"/>
              <a:gd name="connsiteY32" fmla="*/ 4092858 h 6858002"/>
              <a:gd name="connsiteX33" fmla="*/ 6079580 w 6088489"/>
              <a:gd name="connsiteY33" fmla="*/ 4240991 h 6858002"/>
              <a:gd name="connsiteX34" fmla="*/ 6075378 w 6088489"/>
              <a:gd name="connsiteY34" fmla="*/ 4390495 h 6858002"/>
              <a:gd name="connsiteX35" fmla="*/ 6070503 w 6088489"/>
              <a:gd name="connsiteY35" fmla="*/ 4540000 h 6858002"/>
              <a:gd name="connsiteX36" fmla="*/ 6063612 w 6088489"/>
              <a:gd name="connsiteY36" fmla="*/ 4690876 h 6858002"/>
              <a:gd name="connsiteX37" fmla="*/ 6055375 w 6088489"/>
              <a:gd name="connsiteY37" fmla="*/ 4843123 h 6858002"/>
              <a:gd name="connsiteX38" fmla="*/ 6047475 w 6088489"/>
              <a:gd name="connsiteY38" fmla="*/ 4996057 h 6858002"/>
              <a:gd name="connsiteX39" fmla="*/ 6037390 w 6088489"/>
              <a:gd name="connsiteY39" fmla="*/ 5148990 h 6858002"/>
              <a:gd name="connsiteX40" fmla="*/ 6025287 w 6088489"/>
              <a:gd name="connsiteY40" fmla="*/ 5303981 h 6858002"/>
              <a:gd name="connsiteX41" fmla="*/ 6013185 w 6088489"/>
              <a:gd name="connsiteY41" fmla="*/ 5456914 h 6858002"/>
              <a:gd name="connsiteX42" fmla="*/ 5999233 w 6088489"/>
              <a:gd name="connsiteY42" fmla="*/ 5612591 h 6858002"/>
              <a:gd name="connsiteX43" fmla="*/ 5983937 w 6088489"/>
              <a:gd name="connsiteY43" fmla="*/ 5768953 h 6858002"/>
              <a:gd name="connsiteX44" fmla="*/ 5967801 w 6088489"/>
              <a:gd name="connsiteY44" fmla="*/ 5923258 h 6858002"/>
              <a:gd name="connsiteX45" fmla="*/ 5948975 w 6088489"/>
              <a:gd name="connsiteY45" fmla="*/ 6079621 h 6858002"/>
              <a:gd name="connsiteX46" fmla="*/ 5928804 w 6088489"/>
              <a:gd name="connsiteY46" fmla="*/ 6235297 h 6858002"/>
              <a:gd name="connsiteX47" fmla="*/ 5908801 w 6088489"/>
              <a:gd name="connsiteY47" fmla="*/ 6391660 h 6858002"/>
              <a:gd name="connsiteX48" fmla="*/ 5885437 w 6088489"/>
              <a:gd name="connsiteY48" fmla="*/ 6547336 h 6858002"/>
              <a:gd name="connsiteX49" fmla="*/ 5861568 w 6088489"/>
              <a:gd name="connsiteY49" fmla="*/ 6702327 h 6858002"/>
              <a:gd name="connsiteX50" fmla="*/ 5836524 w 6088489"/>
              <a:gd name="connsiteY50" fmla="*/ 6858002 h 6858002"/>
              <a:gd name="connsiteX51" fmla="*/ 3563332 w 6088489"/>
              <a:gd name="connsiteY51" fmla="*/ 6858002 h 6858002"/>
              <a:gd name="connsiteX52" fmla="*/ 1223490 w 6088489"/>
              <a:gd name="connsiteY52" fmla="*/ 6858002 h 6858002"/>
              <a:gd name="connsiteX53" fmla="*/ 0 w 6088489"/>
              <a:gd name="connsiteY53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6088489" h="6858002">
                <a:moveTo>
                  <a:pt x="0" y="0"/>
                </a:moveTo>
                <a:lnTo>
                  <a:pt x="3563332" y="0"/>
                </a:lnTo>
                <a:lnTo>
                  <a:pt x="3563332" y="3"/>
                </a:lnTo>
                <a:lnTo>
                  <a:pt x="5842099" y="3"/>
                </a:lnTo>
                <a:lnTo>
                  <a:pt x="5842099" y="4"/>
                </a:lnTo>
                <a:lnTo>
                  <a:pt x="5835346" y="4"/>
                </a:lnTo>
                <a:lnTo>
                  <a:pt x="5841229" y="40466"/>
                </a:lnTo>
                <a:lnTo>
                  <a:pt x="5858543" y="159110"/>
                </a:lnTo>
                <a:lnTo>
                  <a:pt x="5870645" y="245521"/>
                </a:lnTo>
                <a:lnTo>
                  <a:pt x="5883420" y="348391"/>
                </a:lnTo>
                <a:lnTo>
                  <a:pt x="5898716" y="470463"/>
                </a:lnTo>
                <a:lnTo>
                  <a:pt x="5914853" y="605566"/>
                </a:lnTo>
                <a:lnTo>
                  <a:pt x="5931830" y="757813"/>
                </a:lnTo>
                <a:lnTo>
                  <a:pt x="5949815" y="923777"/>
                </a:lnTo>
                <a:lnTo>
                  <a:pt x="5967801" y="1104142"/>
                </a:lnTo>
                <a:lnTo>
                  <a:pt x="5986122" y="1296166"/>
                </a:lnTo>
                <a:lnTo>
                  <a:pt x="6003099" y="1503278"/>
                </a:lnTo>
                <a:lnTo>
                  <a:pt x="6019404" y="1719991"/>
                </a:lnTo>
                <a:lnTo>
                  <a:pt x="6034196" y="1949048"/>
                </a:lnTo>
                <a:lnTo>
                  <a:pt x="6048315" y="2187706"/>
                </a:lnTo>
                <a:lnTo>
                  <a:pt x="6061595" y="2436652"/>
                </a:lnTo>
                <a:lnTo>
                  <a:pt x="6066301" y="2564211"/>
                </a:lnTo>
                <a:lnTo>
                  <a:pt x="6071512" y="2694512"/>
                </a:lnTo>
                <a:lnTo>
                  <a:pt x="6076386" y="2826871"/>
                </a:lnTo>
                <a:lnTo>
                  <a:pt x="6079580" y="2959917"/>
                </a:lnTo>
                <a:lnTo>
                  <a:pt x="6082438" y="3095705"/>
                </a:lnTo>
                <a:lnTo>
                  <a:pt x="6085463" y="3232865"/>
                </a:lnTo>
                <a:lnTo>
                  <a:pt x="6087480" y="3372768"/>
                </a:lnTo>
                <a:lnTo>
                  <a:pt x="6087480" y="3514043"/>
                </a:lnTo>
                <a:lnTo>
                  <a:pt x="6088489" y="3656689"/>
                </a:lnTo>
                <a:lnTo>
                  <a:pt x="6087480" y="3800707"/>
                </a:lnTo>
                <a:lnTo>
                  <a:pt x="6085463" y="3946783"/>
                </a:lnTo>
                <a:lnTo>
                  <a:pt x="6083614" y="4092858"/>
                </a:lnTo>
                <a:lnTo>
                  <a:pt x="6079580" y="4240991"/>
                </a:lnTo>
                <a:lnTo>
                  <a:pt x="6075378" y="4390495"/>
                </a:lnTo>
                <a:lnTo>
                  <a:pt x="6070503" y="4540000"/>
                </a:lnTo>
                <a:lnTo>
                  <a:pt x="6063612" y="4690876"/>
                </a:lnTo>
                <a:lnTo>
                  <a:pt x="6055375" y="4843123"/>
                </a:lnTo>
                <a:lnTo>
                  <a:pt x="6047475" y="4996057"/>
                </a:lnTo>
                <a:lnTo>
                  <a:pt x="6037390" y="5148990"/>
                </a:lnTo>
                <a:lnTo>
                  <a:pt x="6025287" y="5303981"/>
                </a:lnTo>
                <a:lnTo>
                  <a:pt x="6013185" y="5456914"/>
                </a:lnTo>
                <a:lnTo>
                  <a:pt x="5999233" y="5612591"/>
                </a:lnTo>
                <a:lnTo>
                  <a:pt x="5983937" y="5768953"/>
                </a:lnTo>
                <a:lnTo>
                  <a:pt x="5967801" y="5923258"/>
                </a:lnTo>
                <a:lnTo>
                  <a:pt x="5948975" y="6079621"/>
                </a:lnTo>
                <a:lnTo>
                  <a:pt x="5928804" y="6235297"/>
                </a:lnTo>
                <a:lnTo>
                  <a:pt x="5908801" y="6391660"/>
                </a:lnTo>
                <a:lnTo>
                  <a:pt x="5885437" y="6547336"/>
                </a:lnTo>
                <a:lnTo>
                  <a:pt x="5861568" y="6702327"/>
                </a:lnTo>
                <a:lnTo>
                  <a:pt x="5836524" y="6858002"/>
                </a:lnTo>
                <a:lnTo>
                  <a:pt x="3563332" y="6858002"/>
                </a:lnTo>
                <a:lnTo>
                  <a:pt x="1223490" y="6858002"/>
                </a:lnTo>
                <a:lnTo>
                  <a:pt x="0" y="6858002"/>
                </a:lnTo>
                <a:close/>
              </a:path>
            </a:pathLst>
          </a:custGeom>
          <a:ln w="44450">
            <a:gradFill>
              <a:gsLst>
                <a:gs pos="500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outerShdw blurRad="50800" dist="25400" algn="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A13BB9-174E-4F4F-B994-EBAAD2288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2" y="643467"/>
            <a:ext cx="4340023" cy="5571064"/>
          </a:xfrm>
        </p:spPr>
        <p:txBody>
          <a:bodyPr anchor="ctr">
            <a:normAutofit/>
          </a:bodyPr>
          <a:lstStyle/>
          <a:p>
            <a:r>
              <a:rPr lang="en-US" sz="4400"/>
              <a:t>CMI (Gulf WAR ILLNESS)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5ADEEC6-2CAA-8F43-B6FF-F6BF63767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8499" y="643467"/>
            <a:ext cx="4521480" cy="5571064"/>
          </a:xfrm>
        </p:spPr>
        <p:txBody>
          <a:bodyPr>
            <a:normAutofit/>
          </a:bodyPr>
          <a:lstStyle/>
          <a:p>
            <a:r>
              <a:rPr lang="en-US" dirty="0"/>
              <a:t>Because NAS has concluded that CMI (Gulf War Illness) is a distinct illness involving a cluster of symptoms that are chronic and medically unexplained, CMI (Gulf War Illness) is </a:t>
            </a:r>
            <a:r>
              <a:rPr lang="en-US" b="1" i="1" dirty="0"/>
              <a:t>a MUCMI </a:t>
            </a:r>
            <a:r>
              <a:rPr lang="en-US" dirty="0"/>
              <a:t>and a veteran with CMI (Gulf War Illness) should qualify for presumptive service connection</a:t>
            </a:r>
          </a:p>
          <a:p>
            <a:r>
              <a:rPr lang="en-US" dirty="0"/>
              <a:t>Future Issue: Proper rating with a newly </a:t>
            </a:r>
            <a:r>
              <a:rPr lang="en-US"/>
              <a:t>created schedule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523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037AE-1143-0F42-88A8-83B4CCC85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Gulf War illness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281DC-77E0-4B43-9E5F-E0ADEBAC8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Currently is not recognized as its own distinct illness</a:t>
            </a:r>
          </a:p>
          <a:p>
            <a:pPr lvl="1"/>
            <a:r>
              <a:rPr lang="en-US" dirty="0"/>
              <a:t>i.e. a veteran cannot make a claim for “Gulf War Illness” and have it rated by the VA as “gulf war illness”</a:t>
            </a:r>
          </a:p>
          <a:p>
            <a:pPr lvl="1"/>
            <a:r>
              <a:rPr lang="en-US" dirty="0"/>
              <a:t>Instead, Gulf War Veterans can try to get symptoms of Gulf War Illness connected via ”Undiagnosed Illness” or as a “MUCMI”</a:t>
            </a:r>
          </a:p>
          <a:p>
            <a:pPr lvl="1"/>
            <a:r>
              <a:rPr lang="en-US" dirty="0"/>
              <a:t>VA then  looks for analogous rating code</a:t>
            </a:r>
          </a:p>
        </p:txBody>
      </p:sp>
    </p:spTree>
    <p:extLst>
      <p:ext uri="{BB962C8B-B14F-4D97-AF65-F5344CB8AC3E}">
        <p14:creationId xmlns:p14="http://schemas.microsoft.com/office/powerpoint/2010/main" val="1267811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6EB3C-CA40-8C4C-A0C3-F6821F901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179" y="714375"/>
            <a:ext cx="3332955" cy="5076826"/>
          </a:xfrm>
        </p:spPr>
        <p:txBody>
          <a:bodyPr anchor="ctr">
            <a:normAutofit/>
          </a:bodyPr>
          <a:lstStyle/>
          <a:p>
            <a:r>
              <a:rPr lang="en-US" sz="4000" dirty="0"/>
              <a:t>2017 Gao report</a:t>
            </a:r>
            <a:br>
              <a:rPr lang="en-US" sz="4000"/>
            </a:br>
            <a:endParaRPr lang="en-US" sz="40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5136A9-49F9-4DA0-A741-F065B0FA0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3356" y="0"/>
            <a:ext cx="7558643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12F6C7-0423-4B6F-AECE-710C84891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446539" y="3195797"/>
            <a:ext cx="6858000" cy="466406"/>
          </a:xfrm>
          <a:prstGeom prst="rect">
            <a:avLst/>
          </a:prstGeom>
          <a:gradFill>
            <a:gsLst>
              <a:gs pos="0">
                <a:srgbClr val="363D46">
                  <a:alpha val="0"/>
                </a:srgbClr>
              </a:gs>
              <a:gs pos="100000">
                <a:srgbClr val="363D46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208205-03EE-4EC8-9C34-59270C188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42336" y="0"/>
            <a:ext cx="0" cy="685800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DCA48-68E5-0346-B7A4-6F9C1A401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3046" y="714375"/>
            <a:ext cx="6253751" cy="5076825"/>
          </a:xfrm>
        </p:spPr>
        <p:txBody>
          <a:bodyPr>
            <a:normAutofit/>
          </a:bodyPr>
          <a:lstStyle/>
          <a:p>
            <a:pPr lvl="1"/>
            <a:r>
              <a:rPr lang="en-US">
                <a:solidFill>
                  <a:schemeClr val="tx1"/>
                </a:solidFill>
              </a:rPr>
              <a:t>VA Denied 83% of Gulf War Claims from 2010 – 2015</a:t>
            </a:r>
          </a:p>
          <a:p>
            <a:pPr lvl="1"/>
            <a:r>
              <a:rPr lang="en-US">
                <a:solidFill>
                  <a:schemeClr val="tx1"/>
                </a:solidFill>
              </a:rPr>
              <a:t>On Average, Gulf War Claims take 4 months longer to process than other claims</a:t>
            </a:r>
          </a:p>
        </p:txBody>
      </p:sp>
    </p:spTree>
    <p:extLst>
      <p:ext uri="{BB962C8B-B14F-4D97-AF65-F5344CB8AC3E}">
        <p14:creationId xmlns:p14="http://schemas.microsoft.com/office/powerpoint/2010/main" val="248237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690F3EE-0CD1-4520-B020-4E1DF3141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9EFDE1E9-7FE0-45CA-9DE2-237F77319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2270840"/>
          </a:xfrm>
          <a:custGeom>
            <a:avLst/>
            <a:gdLst>
              <a:gd name="connsiteX0" fmla="*/ 0 w 12192000"/>
              <a:gd name="connsiteY0" fmla="*/ 0 h 2270840"/>
              <a:gd name="connsiteX1" fmla="*/ 12192000 w 12192000"/>
              <a:gd name="connsiteY1" fmla="*/ 0 h 2270840"/>
              <a:gd name="connsiteX2" fmla="*/ 12192000 w 12192000"/>
              <a:gd name="connsiteY2" fmla="*/ 519831 h 2270840"/>
              <a:gd name="connsiteX3" fmla="*/ 12192000 w 12192000"/>
              <a:gd name="connsiteY3" fmla="*/ 744794 h 2270840"/>
              <a:gd name="connsiteX4" fmla="*/ 12192000 w 12192000"/>
              <a:gd name="connsiteY4" fmla="*/ 1754022 h 2270840"/>
              <a:gd name="connsiteX5" fmla="*/ 11957522 w 12192000"/>
              <a:gd name="connsiteY5" fmla="*/ 1797924 h 2270840"/>
              <a:gd name="connsiteX6" fmla="*/ 11679973 w 12192000"/>
              <a:gd name="connsiteY6" fmla="*/ 1847668 h 2270840"/>
              <a:gd name="connsiteX7" fmla="*/ 11401197 w 12192000"/>
              <a:gd name="connsiteY7" fmla="*/ 1896361 h 2270840"/>
              <a:gd name="connsiteX8" fmla="*/ 11121192 w 12192000"/>
              <a:gd name="connsiteY8" fmla="*/ 1938047 h 2270840"/>
              <a:gd name="connsiteX9" fmla="*/ 10842416 w 12192000"/>
              <a:gd name="connsiteY9" fmla="*/ 1980084 h 2270840"/>
              <a:gd name="connsiteX10" fmla="*/ 10562411 w 12192000"/>
              <a:gd name="connsiteY10" fmla="*/ 2019319 h 2270840"/>
              <a:gd name="connsiteX11" fmla="*/ 10286091 w 12192000"/>
              <a:gd name="connsiteY11" fmla="*/ 2052948 h 2270840"/>
              <a:gd name="connsiteX12" fmla="*/ 10006086 w 12192000"/>
              <a:gd name="connsiteY12" fmla="*/ 2084826 h 2270840"/>
              <a:gd name="connsiteX13" fmla="*/ 9727310 w 12192000"/>
              <a:gd name="connsiteY13" fmla="*/ 2113902 h 2270840"/>
              <a:gd name="connsiteX14" fmla="*/ 9453445 w 12192000"/>
              <a:gd name="connsiteY14" fmla="*/ 2139124 h 2270840"/>
              <a:gd name="connsiteX15" fmla="*/ 9175897 w 12192000"/>
              <a:gd name="connsiteY15" fmla="*/ 2164346 h 2270840"/>
              <a:gd name="connsiteX16" fmla="*/ 8902033 w 12192000"/>
              <a:gd name="connsiteY16" fmla="*/ 2185365 h 2270840"/>
              <a:gd name="connsiteX17" fmla="*/ 8628169 w 12192000"/>
              <a:gd name="connsiteY17" fmla="*/ 2201829 h 2270840"/>
              <a:gd name="connsiteX18" fmla="*/ 8355533 w 12192000"/>
              <a:gd name="connsiteY18" fmla="*/ 2218995 h 2270840"/>
              <a:gd name="connsiteX19" fmla="*/ 8085353 w 12192000"/>
              <a:gd name="connsiteY19" fmla="*/ 2233357 h 2270840"/>
              <a:gd name="connsiteX20" fmla="*/ 7817629 w 12192000"/>
              <a:gd name="connsiteY20" fmla="*/ 2243516 h 2270840"/>
              <a:gd name="connsiteX21" fmla="*/ 7549905 w 12192000"/>
              <a:gd name="connsiteY21" fmla="*/ 2252274 h 2270840"/>
              <a:gd name="connsiteX22" fmla="*/ 7284638 w 12192000"/>
              <a:gd name="connsiteY22" fmla="*/ 2260681 h 2270840"/>
              <a:gd name="connsiteX23" fmla="*/ 7023055 w 12192000"/>
              <a:gd name="connsiteY23" fmla="*/ 2264535 h 2270840"/>
              <a:gd name="connsiteX24" fmla="*/ 6761472 w 12192000"/>
              <a:gd name="connsiteY24" fmla="*/ 2268738 h 2270840"/>
              <a:gd name="connsiteX25" fmla="*/ 6503573 w 12192000"/>
              <a:gd name="connsiteY25" fmla="*/ 2270840 h 2270840"/>
              <a:gd name="connsiteX26" fmla="*/ 6248130 w 12192000"/>
              <a:gd name="connsiteY26" fmla="*/ 2268738 h 2270840"/>
              <a:gd name="connsiteX27" fmla="*/ 5995144 w 12192000"/>
              <a:gd name="connsiteY27" fmla="*/ 2268738 h 2270840"/>
              <a:gd name="connsiteX28" fmla="*/ 5744613 w 12192000"/>
              <a:gd name="connsiteY28" fmla="*/ 2264535 h 2270840"/>
              <a:gd name="connsiteX29" fmla="*/ 5498995 w 12192000"/>
              <a:gd name="connsiteY29" fmla="*/ 2258229 h 2270840"/>
              <a:gd name="connsiteX30" fmla="*/ 5255834 w 12192000"/>
              <a:gd name="connsiteY30" fmla="*/ 2252274 h 2270840"/>
              <a:gd name="connsiteX31" fmla="*/ 5017584 w 12192000"/>
              <a:gd name="connsiteY31" fmla="*/ 2245618 h 2270840"/>
              <a:gd name="connsiteX32" fmla="*/ 4780562 w 12192000"/>
              <a:gd name="connsiteY32" fmla="*/ 2235459 h 2270840"/>
              <a:gd name="connsiteX33" fmla="*/ 4547227 w 12192000"/>
              <a:gd name="connsiteY33" fmla="*/ 2224599 h 2270840"/>
              <a:gd name="connsiteX34" fmla="*/ 4318800 w 12192000"/>
              <a:gd name="connsiteY34" fmla="*/ 2214791 h 2270840"/>
              <a:gd name="connsiteX35" fmla="*/ 3873004 w 12192000"/>
              <a:gd name="connsiteY35" fmla="*/ 2187116 h 2270840"/>
              <a:gd name="connsiteX36" fmla="*/ 3445628 w 12192000"/>
              <a:gd name="connsiteY36" fmla="*/ 2157691 h 2270840"/>
              <a:gd name="connsiteX37" fmla="*/ 3035446 w 12192000"/>
              <a:gd name="connsiteY37" fmla="*/ 2126863 h 2270840"/>
              <a:gd name="connsiteX38" fmla="*/ 2647370 w 12192000"/>
              <a:gd name="connsiteY38" fmla="*/ 2092884 h 2270840"/>
              <a:gd name="connsiteX39" fmla="*/ 2276487 w 12192000"/>
              <a:gd name="connsiteY39" fmla="*/ 2057502 h 2270840"/>
              <a:gd name="connsiteX40" fmla="*/ 1932621 w 12192000"/>
              <a:gd name="connsiteY40" fmla="*/ 2019319 h 2270840"/>
              <a:gd name="connsiteX41" fmla="*/ 1609634 w 12192000"/>
              <a:gd name="connsiteY41" fmla="*/ 1981836 h 2270840"/>
              <a:gd name="connsiteX42" fmla="*/ 1312435 w 12192000"/>
              <a:gd name="connsiteY42" fmla="*/ 1944353 h 2270840"/>
              <a:gd name="connsiteX43" fmla="*/ 1039799 w 12192000"/>
              <a:gd name="connsiteY43" fmla="*/ 1908972 h 2270840"/>
              <a:gd name="connsiteX44" fmla="*/ 797865 w 12192000"/>
              <a:gd name="connsiteY44" fmla="*/ 1875342 h 2270840"/>
              <a:gd name="connsiteX45" fmla="*/ 579265 w 12192000"/>
              <a:gd name="connsiteY45" fmla="*/ 1843464 h 2270840"/>
              <a:gd name="connsiteX46" fmla="*/ 395052 w 12192000"/>
              <a:gd name="connsiteY46" fmla="*/ 1816841 h 2270840"/>
              <a:gd name="connsiteX47" fmla="*/ 240312 w 12192000"/>
              <a:gd name="connsiteY47" fmla="*/ 1791618 h 2270840"/>
              <a:gd name="connsiteX48" fmla="*/ 27853 w 12192000"/>
              <a:gd name="connsiteY48" fmla="*/ 1755537 h 2270840"/>
              <a:gd name="connsiteX49" fmla="*/ 0 w 12192000"/>
              <a:gd name="connsiteY49" fmla="*/ 1750824 h 2270840"/>
              <a:gd name="connsiteX50" fmla="*/ 0 w 12192000"/>
              <a:gd name="connsiteY50" fmla="*/ 744794 h 2270840"/>
              <a:gd name="connsiteX51" fmla="*/ 0 w 12192000"/>
              <a:gd name="connsiteY51" fmla="*/ 519831 h 2270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270840">
                <a:moveTo>
                  <a:pt x="0" y="0"/>
                </a:moveTo>
                <a:lnTo>
                  <a:pt x="12192000" y="0"/>
                </a:lnTo>
                <a:lnTo>
                  <a:pt x="12192000" y="519831"/>
                </a:lnTo>
                <a:lnTo>
                  <a:pt x="12192000" y="744794"/>
                </a:lnTo>
                <a:lnTo>
                  <a:pt x="12192000" y="1754022"/>
                </a:lnTo>
                <a:lnTo>
                  <a:pt x="11957522" y="1797924"/>
                </a:lnTo>
                <a:lnTo>
                  <a:pt x="11679973" y="1847668"/>
                </a:lnTo>
                <a:lnTo>
                  <a:pt x="11401197" y="1896361"/>
                </a:lnTo>
                <a:lnTo>
                  <a:pt x="11121192" y="1938047"/>
                </a:lnTo>
                <a:lnTo>
                  <a:pt x="10842416" y="1980084"/>
                </a:lnTo>
                <a:lnTo>
                  <a:pt x="10562411" y="2019319"/>
                </a:lnTo>
                <a:lnTo>
                  <a:pt x="10286091" y="2052948"/>
                </a:lnTo>
                <a:lnTo>
                  <a:pt x="10006086" y="2084826"/>
                </a:lnTo>
                <a:lnTo>
                  <a:pt x="9727310" y="2113902"/>
                </a:lnTo>
                <a:lnTo>
                  <a:pt x="9453445" y="2139124"/>
                </a:lnTo>
                <a:lnTo>
                  <a:pt x="9175897" y="2164346"/>
                </a:lnTo>
                <a:lnTo>
                  <a:pt x="8902033" y="2185365"/>
                </a:lnTo>
                <a:lnTo>
                  <a:pt x="8628169" y="2201829"/>
                </a:lnTo>
                <a:lnTo>
                  <a:pt x="8355533" y="2218995"/>
                </a:lnTo>
                <a:lnTo>
                  <a:pt x="8085353" y="2233357"/>
                </a:lnTo>
                <a:lnTo>
                  <a:pt x="7817629" y="2243516"/>
                </a:lnTo>
                <a:lnTo>
                  <a:pt x="7549905" y="2252274"/>
                </a:lnTo>
                <a:lnTo>
                  <a:pt x="7284638" y="2260681"/>
                </a:lnTo>
                <a:lnTo>
                  <a:pt x="7023055" y="2264535"/>
                </a:lnTo>
                <a:lnTo>
                  <a:pt x="6761472" y="2268738"/>
                </a:lnTo>
                <a:lnTo>
                  <a:pt x="6503573" y="2270840"/>
                </a:lnTo>
                <a:lnTo>
                  <a:pt x="6248130" y="2268738"/>
                </a:lnTo>
                <a:lnTo>
                  <a:pt x="5995144" y="2268738"/>
                </a:lnTo>
                <a:lnTo>
                  <a:pt x="5744613" y="2264535"/>
                </a:lnTo>
                <a:lnTo>
                  <a:pt x="5498995" y="2258229"/>
                </a:lnTo>
                <a:lnTo>
                  <a:pt x="5255834" y="2252274"/>
                </a:lnTo>
                <a:lnTo>
                  <a:pt x="5017584" y="2245618"/>
                </a:lnTo>
                <a:lnTo>
                  <a:pt x="4780562" y="2235459"/>
                </a:lnTo>
                <a:lnTo>
                  <a:pt x="4547227" y="2224599"/>
                </a:lnTo>
                <a:lnTo>
                  <a:pt x="4318800" y="2214791"/>
                </a:lnTo>
                <a:lnTo>
                  <a:pt x="3873004" y="2187116"/>
                </a:lnTo>
                <a:lnTo>
                  <a:pt x="3445628" y="2157691"/>
                </a:lnTo>
                <a:lnTo>
                  <a:pt x="3035446" y="2126863"/>
                </a:lnTo>
                <a:lnTo>
                  <a:pt x="2647370" y="2092884"/>
                </a:lnTo>
                <a:lnTo>
                  <a:pt x="2276487" y="2057502"/>
                </a:lnTo>
                <a:lnTo>
                  <a:pt x="1932621" y="2019319"/>
                </a:lnTo>
                <a:lnTo>
                  <a:pt x="1609634" y="1981836"/>
                </a:lnTo>
                <a:lnTo>
                  <a:pt x="1312435" y="1944353"/>
                </a:lnTo>
                <a:lnTo>
                  <a:pt x="1039799" y="1908972"/>
                </a:lnTo>
                <a:lnTo>
                  <a:pt x="797865" y="1875342"/>
                </a:lnTo>
                <a:lnTo>
                  <a:pt x="579265" y="1843464"/>
                </a:lnTo>
                <a:lnTo>
                  <a:pt x="395052" y="1816841"/>
                </a:lnTo>
                <a:lnTo>
                  <a:pt x="240312" y="1791618"/>
                </a:lnTo>
                <a:lnTo>
                  <a:pt x="27853" y="1755537"/>
                </a:lnTo>
                <a:lnTo>
                  <a:pt x="0" y="1750824"/>
                </a:lnTo>
                <a:lnTo>
                  <a:pt x="0" y="744794"/>
                </a:lnTo>
                <a:lnTo>
                  <a:pt x="0" y="519831"/>
                </a:lnTo>
                <a:close/>
              </a:path>
            </a:pathLst>
          </a:custGeom>
          <a:ln w="44450">
            <a:gradFill>
              <a:gsLst>
                <a:gs pos="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F914E3-6281-4045-A3EA-BE2786188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173480"/>
          </a:xfrm>
        </p:spPr>
        <p:txBody>
          <a:bodyPr>
            <a:normAutofit/>
          </a:bodyPr>
          <a:lstStyle/>
          <a:p>
            <a:pPr algn="ctr"/>
            <a:r>
              <a:rPr lang="en-US"/>
              <a:t>ISSUES IDENTIFIED IN 2017 GAO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BAE95D-5013-9548-A79D-5A895808F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196340"/>
            <a:ext cx="9905998" cy="3124201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“Gulf War Illness” is not well understood</a:t>
            </a:r>
          </a:p>
          <a:p>
            <a:pPr lvl="1"/>
            <a:r>
              <a:rPr lang="en-US" dirty="0"/>
              <a:t>Because of the wide array of symptoms</a:t>
            </a:r>
          </a:p>
          <a:p>
            <a:r>
              <a:rPr lang="en-US" dirty="0"/>
              <a:t>VA examiners and adjudicators are not well trained</a:t>
            </a:r>
          </a:p>
        </p:txBody>
      </p:sp>
    </p:spTree>
    <p:extLst>
      <p:ext uri="{BB962C8B-B14F-4D97-AF65-F5344CB8AC3E}">
        <p14:creationId xmlns:p14="http://schemas.microsoft.com/office/powerpoint/2010/main" val="1768605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BBD3ED2-B0E6-45A2-ABD5-ECF31BC37C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D2D1E8-4ABF-4B6B-B39D-40B080B61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160" y="0"/>
            <a:ext cx="9369421" cy="6857999"/>
          </a:xfrm>
          <a:prstGeom prst="rect">
            <a:avLst/>
          </a:prstGeom>
          <a:gradFill flip="none" rotWithShape="1">
            <a:gsLst>
              <a:gs pos="10000">
                <a:schemeClr val="bg2">
                  <a:lumMod val="60000"/>
                  <a:lumOff val="40000"/>
                  <a:alpha val="40000"/>
                </a:schemeClr>
              </a:gs>
              <a:gs pos="70000">
                <a:schemeClr val="bg2">
                  <a:alpha val="0"/>
                </a:schemeClr>
              </a:gs>
              <a:gs pos="0">
                <a:schemeClr val="bg2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BC7AB4B5-66A5-48D1-BD88-C60A16ED9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088489" cy="6858002"/>
          </a:xfrm>
          <a:custGeom>
            <a:avLst/>
            <a:gdLst>
              <a:gd name="connsiteX0" fmla="*/ 0 w 6088489"/>
              <a:gd name="connsiteY0" fmla="*/ 0 h 6858002"/>
              <a:gd name="connsiteX1" fmla="*/ 3563332 w 6088489"/>
              <a:gd name="connsiteY1" fmla="*/ 0 h 6858002"/>
              <a:gd name="connsiteX2" fmla="*/ 3563332 w 6088489"/>
              <a:gd name="connsiteY2" fmla="*/ 3 h 6858002"/>
              <a:gd name="connsiteX3" fmla="*/ 5842099 w 6088489"/>
              <a:gd name="connsiteY3" fmla="*/ 3 h 6858002"/>
              <a:gd name="connsiteX4" fmla="*/ 5842099 w 6088489"/>
              <a:gd name="connsiteY4" fmla="*/ 4 h 6858002"/>
              <a:gd name="connsiteX5" fmla="*/ 5835346 w 6088489"/>
              <a:gd name="connsiteY5" fmla="*/ 4 h 6858002"/>
              <a:gd name="connsiteX6" fmla="*/ 5841229 w 6088489"/>
              <a:gd name="connsiteY6" fmla="*/ 40466 h 6858002"/>
              <a:gd name="connsiteX7" fmla="*/ 5858543 w 6088489"/>
              <a:gd name="connsiteY7" fmla="*/ 159110 h 6858002"/>
              <a:gd name="connsiteX8" fmla="*/ 5870645 w 6088489"/>
              <a:gd name="connsiteY8" fmla="*/ 245521 h 6858002"/>
              <a:gd name="connsiteX9" fmla="*/ 5883420 w 6088489"/>
              <a:gd name="connsiteY9" fmla="*/ 348391 h 6858002"/>
              <a:gd name="connsiteX10" fmla="*/ 5898716 w 6088489"/>
              <a:gd name="connsiteY10" fmla="*/ 470463 h 6858002"/>
              <a:gd name="connsiteX11" fmla="*/ 5914853 w 6088489"/>
              <a:gd name="connsiteY11" fmla="*/ 605566 h 6858002"/>
              <a:gd name="connsiteX12" fmla="*/ 5931830 w 6088489"/>
              <a:gd name="connsiteY12" fmla="*/ 757813 h 6858002"/>
              <a:gd name="connsiteX13" fmla="*/ 5949815 w 6088489"/>
              <a:gd name="connsiteY13" fmla="*/ 923777 h 6858002"/>
              <a:gd name="connsiteX14" fmla="*/ 5967801 w 6088489"/>
              <a:gd name="connsiteY14" fmla="*/ 1104142 h 6858002"/>
              <a:gd name="connsiteX15" fmla="*/ 5986122 w 6088489"/>
              <a:gd name="connsiteY15" fmla="*/ 1296166 h 6858002"/>
              <a:gd name="connsiteX16" fmla="*/ 6003099 w 6088489"/>
              <a:gd name="connsiteY16" fmla="*/ 1503278 h 6858002"/>
              <a:gd name="connsiteX17" fmla="*/ 6019404 w 6088489"/>
              <a:gd name="connsiteY17" fmla="*/ 1719991 h 6858002"/>
              <a:gd name="connsiteX18" fmla="*/ 6034196 w 6088489"/>
              <a:gd name="connsiteY18" fmla="*/ 1949048 h 6858002"/>
              <a:gd name="connsiteX19" fmla="*/ 6048315 w 6088489"/>
              <a:gd name="connsiteY19" fmla="*/ 2187706 h 6858002"/>
              <a:gd name="connsiteX20" fmla="*/ 6061595 w 6088489"/>
              <a:gd name="connsiteY20" fmla="*/ 2436652 h 6858002"/>
              <a:gd name="connsiteX21" fmla="*/ 6066301 w 6088489"/>
              <a:gd name="connsiteY21" fmla="*/ 2564211 h 6858002"/>
              <a:gd name="connsiteX22" fmla="*/ 6071512 w 6088489"/>
              <a:gd name="connsiteY22" fmla="*/ 2694512 h 6858002"/>
              <a:gd name="connsiteX23" fmla="*/ 6076386 w 6088489"/>
              <a:gd name="connsiteY23" fmla="*/ 2826871 h 6858002"/>
              <a:gd name="connsiteX24" fmla="*/ 6079580 w 6088489"/>
              <a:gd name="connsiteY24" fmla="*/ 2959917 h 6858002"/>
              <a:gd name="connsiteX25" fmla="*/ 6082438 w 6088489"/>
              <a:gd name="connsiteY25" fmla="*/ 3095705 h 6858002"/>
              <a:gd name="connsiteX26" fmla="*/ 6085463 w 6088489"/>
              <a:gd name="connsiteY26" fmla="*/ 3232865 h 6858002"/>
              <a:gd name="connsiteX27" fmla="*/ 6087480 w 6088489"/>
              <a:gd name="connsiteY27" fmla="*/ 3372768 h 6858002"/>
              <a:gd name="connsiteX28" fmla="*/ 6087480 w 6088489"/>
              <a:gd name="connsiteY28" fmla="*/ 3514043 h 6858002"/>
              <a:gd name="connsiteX29" fmla="*/ 6088489 w 6088489"/>
              <a:gd name="connsiteY29" fmla="*/ 3656689 h 6858002"/>
              <a:gd name="connsiteX30" fmla="*/ 6087480 w 6088489"/>
              <a:gd name="connsiteY30" fmla="*/ 3800707 h 6858002"/>
              <a:gd name="connsiteX31" fmla="*/ 6085463 w 6088489"/>
              <a:gd name="connsiteY31" fmla="*/ 3946783 h 6858002"/>
              <a:gd name="connsiteX32" fmla="*/ 6083614 w 6088489"/>
              <a:gd name="connsiteY32" fmla="*/ 4092858 h 6858002"/>
              <a:gd name="connsiteX33" fmla="*/ 6079580 w 6088489"/>
              <a:gd name="connsiteY33" fmla="*/ 4240991 h 6858002"/>
              <a:gd name="connsiteX34" fmla="*/ 6075378 w 6088489"/>
              <a:gd name="connsiteY34" fmla="*/ 4390495 h 6858002"/>
              <a:gd name="connsiteX35" fmla="*/ 6070503 w 6088489"/>
              <a:gd name="connsiteY35" fmla="*/ 4540000 h 6858002"/>
              <a:gd name="connsiteX36" fmla="*/ 6063612 w 6088489"/>
              <a:gd name="connsiteY36" fmla="*/ 4690876 h 6858002"/>
              <a:gd name="connsiteX37" fmla="*/ 6055375 w 6088489"/>
              <a:gd name="connsiteY37" fmla="*/ 4843123 h 6858002"/>
              <a:gd name="connsiteX38" fmla="*/ 6047475 w 6088489"/>
              <a:gd name="connsiteY38" fmla="*/ 4996057 h 6858002"/>
              <a:gd name="connsiteX39" fmla="*/ 6037390 w 6088489"/>
              <a:gd name="connsiteY39" fmla="*/ 5148990 h 6858002"/>
              <a:gd name="connsiteX40" fmla="*/ 6025287 w 6088489"/>
              <a:gd name="connsiteY40" fmla="*/ 5303981 h 6858002"/>
              <a:gd name="connsiteX41" fmla="*/ 6013185 w 6088489"/>
              <a:gd name="connsiteY41" fmla="*/ 5456914 h 6858002"/>
              <a:gd name="connsiteX42" fmla="*/ 5999233 w 6088489"/>
              <a:gd name="connsiteY42" fmla="*/ 5612591 h 6858002"/>
              <a:gd name="connsiteX43" fmla="*/ 5983937 w 6088489"/>
              <a:gd name="connsiteY43" fmla="*/ 5768953 h 6858002"/>
              <a:gd name="connsiteX44" fmla="*/ 5967801 w 6088489"/>
              <a:gd name="connsiteY44" fmla="*/ 5923258 h 6858002"/>
              <a:gd name="connsiteX45" fmla="*/ 5948975 w 6088489"/>
              <a:gd name="connsiteY45" fmla="*/ 6079621 h 6858002"/>
              <a:gd name="connsiteX46" fmla="*/ 5928804 w 6088489"/>
              <a:gd name="connsiteY46" fmla="*/ 6235297 h 6858002"/>
              <a:gd name="connsiteX47" fmla="*/ 5908801 w 6088489"/>
              <a:gd name="connsiteY47" fmla="*/ 6391660 h 6858002"/>
              <a:gd name="connsiteX48" fmla="*/ 5885437 w 6088489"/>
              <a:gd name="connsiteY48" fmla="*/ 6547336 h 6858002"/>
              <a:gd name="connsiteX49" fmla="*/ 5861568 w 6088489"/>
              <a:gd name="connsiteY49" fmla="*/ 6702327 h 6858002"/>
              <a:gd name="connsiteX50" fmla="*/ 5836524 w 6088489"/>
              <a:gd name="connsiteY50" fmla="*/ 6858002 h 6858002"/>
              <a:gd name="connsiteX51" fmla="*/ 3563332 w 6088489"/>
              <a:gd name="connsiteY51" fmla="*/ 6858002 h 6858002"/>
              <a:gd name="connsiteX52" fmla="*/ 1223490 w 6088489"/>
              <a:gd name="connsiteY52" fmla="*/ 6858002 h 6858002"/>
              <a:gd name="connsiteX53" fmla="*/ 0 w 6088489"/>
              <a:gd name="connsiteY53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6088489" h="6858002">
                <a:moveTo>
                  <a:pt x="0" y="0"/>
                </a:moveTo>
                <a:lnTo>
                  <a:pt x="3563332" y="0"/>
                </a:lnTo>
                <a:lnTo>
                  <a:pt x="3563332" y="3"/>
                </a:lnTo>
                <a:lnTo>
                  <a:pt x="5842099" y="3"/>
                </a:lnTo>
                <a:lnTo>
                  <a:pt x="5842099" y="4"/>
                </a:lnTo>
                <a:lnTo>
                  <a:pt x="5835346" y="4"/>
                </a:lnTo>
                <a:lnTo>
                  <a:pt x="5841229" y="40466"/>
                </a:lnTo>
                <a:lnTo>
                  <a:pt x="5858543" y="159110"/>
                </a:lnTo>
                <a:lnTo>
                  <a:pt x="5870645" y="245521"/>
                </a:lnTo>
                <a:lnTo>
                  <a:pt x="5883420" y="348391"/>
                </a:lnTo>
                <a:lnTo>
                  <a:pt x="5898716" y="470463"/>
                </a:lnTo>
                <a:lnTo>
                  <a:pt x="5914853" y="605566"/>
                </a:lnTo>
                <a:lnTo>
                  <a:pt x="5931830" y="757813"/>
                </a:lnTo>
                <a:lnTo>
                  <a:pt x="5949815" y="923777"/>
                </a:lnTo>
                <a:lnTo>
                  <a:pt x="5967801" y="1104142"/>
                </a:lnTo>
                <a:lnTo>
                  <a:pt x="5986122" y="1296166"/>
                </a:lnTo>
                <a:lnTo>
                  <a:pt x="6003099" y="1503278"/>
                </a:lnTo>
                <a:lnTo>
                  <a:pt x="6019404" y="1719991"/>
                </a:lnTo>
                <a:lnTo>
                  <a:pt x="6034196" y="1949048"/>
                </a:lnTo>
                <a:lnTo>
                  <a:pt x="6048315" y="2187706"/>
                </a:lnTo>
                <a:lnTo>
                  <a:pt x="6061595" y="2436652"/>
                </a:lnTo>
                <a:lnTo>
                  <a:pt x="6066301" y="2564211"/>
                </a:lnTo>
                <a:lnTo>
                  <a:pt x="6071512" y="2694512"/>
                </a:lnTo>
                <a:lnTo>
                  <a:pt x="6076386" y="2826871"/>
                </a:lnTo>
                <a:lnTo>
                  <a:pt x="6079580" y="2959917"/>
                </a:lnTo>
                <a:lnTo>
                  <a:pt x="6082438" y="3095705"/>
                </a:lnTo>
                <a:lnTo>
                  <a:pt x="6085463" y="3232865"/>
                </a:lnTo>
                <a:lnTo>
                  <a:pt x="6087480" y="3372768"/>
                </a:lnTo>
                <a:lnTo>
                  <a:pt x="6087480" y="3514043"/>
                </a:lnTo>
                <a:lnTo>
                  <a:pt x="6088489" y="3656689"/>
                </a:lnTo>
                <a:lnTo>
                  <a:pt x="6087480" y="3800707"/>
                </a:lnTo>
                <a:lnTo>
                  <a:pt x="6085463" y="3946783"/>
                </a:lnTo>
                <a:lnTo>
                  <a:pt x="6083614" y="4092858"/>
                </a:lnTo>
                <a:lnTo>
                  <a:pt x="6079580" y="4240991"/>
                </a:lnTo>
                <a:lnTo>
                  <a:pt x="6075378" y="4390495"/>
                </a:lnTo>
                <a:lnTo>
                  <a:pt x="6070503" y="4540000"/>
                </a:lnTo>
                <a:lnTo>
                  <a:pt x="6063612" y="4690876"/>
                </a:lnTo>
                <a:lnTo>
                  <a:pt x="6055375" y="4843123"/>
                </a:lnTo>
                <a:lnTo>
                  <a:pt x="6047475" y="4996057"/>
                </a:lnTo>
                <a:lnTo>
                  <a:pt x="6037390" y="5148990"/>
                </a:lnTo>
                <a:lnTo>
                  <a:pt x="6025287" y="5303981"/>
                </a:lnTo>
                <a:lnTo>
                  <a:pt x="6013185" y="5456914"/>
                </a:lnTo>
                <a:lnTo>
                  <a:pt x="5999233" y="5612591"/>
                </a:lnTo>
                <a:lnTo>
                  <a:pt x="5983937" y="5768953"/>
                </a:lnTo>
                <a:lnTo>
                  <a:pt x="5967801" y="5923258"/>
                </a:lnTo>
                <a:lnTo>
                  <a:pt x="5948975" y="6079621"/>
                </a:lnTo>
                <a:lnTo>
                  <a:pt x="5928804" y="6235297"/>
                </a:lnTo>
                <a:lnTo>
                  <a:pt x="5908801" y="6391660"/>
                </a:lnTo>
                <a:lnTo>
                  <a:pt x="5885437" y="6547336"/>
                </a:lnTo>
                <a:lnTo>
                  <a:pt x="5861568" y="6702327"/>
                </a:lnTo>
                <a:lnTo>
                  <a:pt x="5836524" y="6858002"/>
                </a:lnTo>
                <a:lnTo>
                  <a:pt x="3563332" y="6858002"/>
                </a:lnTo>
                <a:lnTo>
                  <a:pt x="1223490" y="6858002"/>
                </a:lnTo>
                <a:lnTo>
                  <a:pt x="0" y="6858002"/>
                </a:lnTo>
                <a:close/>
              </a:path>
            </a:pathLst>
          </a:custGeom>
          <a:ln w="44450">
            <a:gradFill>
              <a:gsLst>
                <a:gs pos="500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outerShdw blurRad="50800" dist="25400" algn="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30527A-1D6F-7C48-B597-8C8E277E1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2" y="643467"/>
            <a:ext cx="4340023" cy="5571064"/>
          </a:xfrm>
        </p:spPr>
        <p:txBody>
          <a:bodyPr anchor="ctr">
            <a:normAutofit/>
          </a:bodyPr>
          <a:lstStyle/>
          <a:p>
            <a:r>
              <a:rPr lang="en-US" sz="3100"/>
              <a:t>GAO’S RECOMMENDATIONS FOR VA</a:t>
            </a:r>
            <a:br>
              <a:rPr lang="en-US" sz="3100"/>
            </a:br>
            <a:endParaRPr lang="en-US" sz="31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06E26-DEAB-5E46-A80D-8D62EFB2D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8499" y="643467"/>
            <a:ext cx="4521480" cy="5571064"/>
          </a:xfrm>
        </p:spPr>
        <p:txBody>
          <a:bodyPr>
            <a:normAutofit/>
          </a:bodyPr>
          <a:lstStyle/>
          <a:p>
            <a:r>
              <a:rPr lang="en-US" dirty="0">
                <a:effectLst/>
              </a:rPr>
              <a:t>VA must require Gulf War Illness (GWI) training for medical examiners</a:t>
            </a:r>
          </a:p>
          <a:p>
            <a:r>
              <a:rPr lang="en-US" dirty="0">
                <a:effectLst/>
              </a:rPr>
              <a:t>VA must improve its decision letters</a:t>
            </a:r>
          </a:p>
          <a:p>
            <a:r>
              <a:rPr lang="en-US" dirty="0">
                <a:effectLst/>
              </a:rPr>
              <a:t> VA must develop a plan to establish a single GWI case definition</a:t>
            </a:r>
          </a:p>
          <a:p>
            <a:pPr lvl="1"/>
            <a:endParaRPr lang="en-US" dirty="0">
              <a:effectLst/>
            </a:endParaRPr>
          </a:p>
          <a:p>
            <a:pPr lvl="1"/>
            <a:endParaRPr lang="en-US" dirty="0">
              <a:effectLst/>
            </a:endParaRPr>
          </a:p>
          <a:p>
            <a:pPr lvl="1"/>
            <a:r>
              <a:rPr lang="en-US" dirty="0">
                <a:effectLst/>
              </a:rPr>
              <a:t>VA “agreed” with GAO’s recommendations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749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172BA-5F60-F14C-91A2-5C3AFD487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Academy of Sciences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319D42-1031-3F45-AB4E-ECE5892AF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994970"/>
            <a:ext cx="9905998" cy="3124201"/>
          </a:xfrm>
        </p:spPr>
        <p:txBody>
          <a:bodyPr/>
          <a:lstStyle/>
          <a:p>
            <a:r>
              <a:rPr lang="en-US" dirty="0"/>
              <a:t>In </a:t>
            </a:r>
            <a:r>
              <a:rPr lang="en-US" b="1" dirty="0"/>
              <a:t>2013</a:t>
            </a:r>
            <a:r>
              <a:rPr lang="en-US" dirty="0"/>
              <a:t>: concluded there is a “sufficient association” between service in the gulf war and “Chronic </a:t>
            </a:r>
            <a:r>
              <a:rPr lang="en-US" dirty="0" err="1"/>
              <a:t>Multisymptom</a:t>
            </a:r>
            <a:r>
              <a:rPr lang="en-US" dirty="0"/>
              <a:t> Illness” </a:t>
            </a:r>
          </a:p>
          <a:p>
            <a:pPr lvl="1"/>
            <a:r>
              <a:rPr lang="en-US" dirty="0"/>
              <a:t>(which is variously called gulf war illness/gulf war syndrome)</a:t>
            </a:r>
          </a:p>
        </p:txBody>
      </p:sp>
    </p:spTree>
    <p:extLst>
      <p:ext uri="{BB962C8B-B14F-4D97-AF65-F5344CB8AC3E}">
        <p14:creationId xmlns:p14="http://schemas.microsoft.com/office/powerpoint/2010/main" val="3541425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690F3EE-0CD1-4520-B020-4E1DF3141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9EFDE1E9-7FE0-45CA-9DE2-237F77319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2270840"/>
          </a:xfrm>
          <a:custGeom>
            <a:avLst/>
            <a:gdLst>
              <a:gd name="connsiteX0" fmla="*/ 0 w 12192000"/>
              <a:gd name="connsiteY0" fmla="*/ 0 h 2270840"/>
              <a:gd name="connsiteX1" fmla="*/ 12192000 w 12192000"/>
              <a:gd name="connsiteY1" fmla="*/ 0 h 2270840"/>
              <a:gd name="connsiteX2" fmla="*/ 12192000 w 12192000"/>
              <a:gd name="connsiteY2" fmla="*/ 519831 h 2270840"/>
              <a:gd name="connsiteX3" fmla="*/ 12192000 w 12192000"/>
              <a:gd name="connsiteY3" fmla="*/ 744794 h 2270840"/>
              <a:gd name="connsiteX4" fmla="*/ 12192000 w 12192000"/>
              <a:gd name="connsiteY4" fmla="*/ 1754022 h 2270840"/>
              <a:gd name="connsiteX5" fmla="*/ 11957522 w 12192000"/>
              <a:gd name="connsiteY5" fmla="*/ 1797924 h 2270840"/>
              <a:gd name="connsiteX6" fmla="*/ 11679973 w 12192000"/>
              <a:gd name="connsiteY6" fmla="*/ 1847668 h 2270840"/>
              <a:gd name="connsiteX7" fmla="*/ 11401197 w 12192000"/>
              <a:gd name="connsiteY7" fmla="*/ 1896361 h 2270840"/>
              <a:gd name="connsiteX8" fmla="*/ 11121192 w 12192000"/>
              <a:gd name="connsiteY8" fmla="*/ 1938047 h 2270840"/>
              <a:gd name="connsiteX9" fmla="*/ 10842416 w 12192000"/>
              <a:gd name="connsiteY9" fmla="*/ 1980084 h 2270840"/>
              <a:gd name="connsiteX10" fmla="*/ 10562411 w 12192000"/>
              <a:gd name="connsiteY10" fmla="*/ 2019319 h 2270840"/>
              <a:gd name="connsiteX11" fmla="*/ 10286091 w 12192000"/>
              <a:gd name="connsiteY11" fmla="*/ 2052948 h 2270840"/>
              <a:gd name="connsiteX12" fmla="*/ 10006086 w 12192000"/>
              <a:gd name="connsiteY12" fmla="*/ 2084826 h 2270840"/>
              <a:gd name="connsiteX13" fmla="*/ 9727310 w 12192000"/>
              <a:gd name="connsiteY13" fmla="*/ 2113902 h 2270840"/>
              <a:gd name="connsiteX14" fmla="*/ 9453445 w 12192000"/>
              <a:gd name="connsiteY14" fmla="*/ 2139124 h 2270840"/>
              <a:gd name="connsiteX15" fmla="*/ 9175897 w 12192000"/>
              <a:gd name="connsiteY15" fmla="*/ 2164346 h 2270840"/>
              <a:gd name="connsiteX16" fmla="*/ 8902033 w 12192000"/>
              <a:gd name="connsiteY16" fmla="*/ 2185365 h 2270840"/>
              <a:gd name="connsiteX17" fmla="*/ 8628169 w 12192000"/>
              <a:gd name="connsiteY17" fmla="*/ 2201829 h 2270840"/>
              <a:gd name="connsiteX18" fmla="*/ 8355533 w 12192000"/>
              <a:gd name="connsiteY18" fmla="*/ 2218995 h 2270840"/>
              <a:gd name="connsiteX19" fmla="*/ 8085353 w 12192000"/>
              <a:gd name="connsiteY19" fmla="*/ 2233357 h 2270840"/>
              <a:gd name="connsiteX20" fmla="*/ 7817629 w 12192000"/>
              <a:gd name="connsiteY20" fmla="*/ 2243516 h 2270840"/>
              <a:gd name="connsiteX21" fmla="*/ 7549905 w 12192000"/>
              <a:gd name="connsiteY21" fmla="*/ 2252274 h 2270840"/>
              <a:gd name="connsiteX22" fmla="*/ 7284638 w 12192000"/>
              <a:gd name="connsiteY22" fmla="*/ 2260681 h 2270840"/>
              <a:gd name="connsiteX23" fmla="*/ 7023055 w 12192000"/>
              <a:gd name="connsiteY23" fmla="*/ 2264535 h 2270840"/>
              <a:gd name="connsiteX24" fmla="*/ 6761472 w 12192000"/>
              <a:gd name="connsiteY24" fmla="*/ 2268738 h 2270840"/>
              <a:gd name="connsiteX25" fmla="*/ 6503573 w 12192000"/>
              <a:gd name="connsiteY25" fmla="*/ 2270840 h 2270840"/>
              <a:gd name="connsiteX26" fmla="*/ 6248130 w 12192000"/>
              <a:gd name="connsiteY26" fmla="*/ 2268738 h 2270840"/>
              <a:gd name="connsiteX27" fmla="*/ 5995144 w 12192000"/>
              <a:gd name="connsiteY27" fmla="*/ 2268738 h 2270840"/>
              <a:gd name="connsiteX28" fmla="*/ 5744613 w 12192000"/>
              <a:gd name="connsiteY28" fmla="*/ 2264535 h 2270840"/>
              <a:gd name="connsiteX29" fmla="*/ 5498995 w 12192000"/>
              <a:gd name="connsiteY29" fmla="*/ 2258229 h 2270840"/>
              <a:gd name="connsiteX30" fmla="*/ 5255834 w 12192000"/>
              <a:gd name="connsiteY30" fmla="*/ 2252274 h 2270840"/>
              <a:gd name="connsiteX31" fmla="*/ 5017584 w 12192000"/>
              <a:gd name="connsiteY31" fmla="*/ 2245618 h 2270840"/>
              <a:gd name="connsiteX32" fmla="*/ 4780562 w 12192000"/>
              <a:gd name="connsiteY32" fmla="*/ 2235459 h 2270840"/>
              <a:gd name="connsiteX33" fmla="*/ 4547227 w 12192000"/>
              <a:gd name="connsiteY33" fmla="*/ 2224599 h 2270840"/>
              <a:gd name="connsiteX34" fmla="*/ 4318800 w 12192000"/>
              <a:gd name="connsiteY34" fmla="*/ 2214791 h 2270840"/>
              <a:gd name="connsiteX35" fmla="*/ 3873004 w 12192000"/>
              <a:gd name="connsiteY35" fmla="*/ 2187116 h 2270840"/>
              <a:gd name="connsiteX36" fmla="*/ 3445628 w 12192000"/>
              <a:gd name="connsiteY36" fmla="*/ 2157691 h 2270840"/>
              <a:gd name="connsiteX37" fmla="*/ 3035446 w 12192000"/>
              <a:gd name="connsiteY37" fmla="*/ 2126863 h 2270840"/>
              <a:gd name="connsiteX38" fmla="*/ 2647370 w 12192000"/>
              <a:gd name="connsiteY38" fmla="*/ 2092884 h 2270840"/>
              <a:gd name="connsiteX39" fmla="*/ 2276487 w 12192000"/>
              <a:gd name="connsiteY39" fmla="*/ 2057502 h 2270840"/>
              <a:gd name="connsiteX40" fmla="*/ 1932621 w 12192000"/>
              <a:gd name="connsiteY40" fmla="*/ 2019319 h 2270840"/>
              <a:gd name="connsiteX41" fmla="*/ 1609634 w 12192000"/>
              <a:gd name="connsiteY41" fmla="*/ 1981836 h 2270840"/>
              <a:gd name="connsiteX42" fmla="*/ 1312435 w 12192000"/>
              <a:gd name="connsiteY42" fmla="*/ 1944353 h 2270840"/>
              <a:gd name="connsiteX43" fmla="*/ 1039799 w 12192000"/>
              <a:gd name="connsiteY43" fmla="*/ 1908972 h 2270840"/>
              <a:gd name="connsiteX44" fmla="*/ 797865 w 12192000"/>
              <a:gd name="connsiteY44" fmla="*/ 1875342 h 2270840"/>
              <a:gd name="connsiteX45" fmla="*/ 579265 w 12192000"/>
              <a:gd name="connsiteY45" fmla="*/ 1843464 h 2270840"/>
              <a:gd name="connsiteX46" fmla="*/ 395052 w 12192000"/>
              <a:gd name="connsiteY46" fmla="*/ 1816841 h 2270840"/>
              <a:gd name="connsiteX47" fmla="*/ 240312 w 12192000"/>
              <a:gd name="connsiteY47" fmla="*/ 1791618 h 2270840"/>
              <a:gd name="connsiteX48" fmla="*/ 27853 w 12192000"/>
              <a:gd name="connsiteY48" fmla="*/ 1755537 h 2270840"/>
              <a:gd name="connsiteX49" fmla="*/ 0 w 12192000"/>
              <a:gd name="connsiteY49" fmla="*/ 1750824 h 2270840"/>
              <a:gd name="connsiteX50" fmla="*/ 0 w 12192000"/>
              <a:gd name="connsiteY50" fmla="*/ 744794 h 2270840"/>
              <a:gd name="connsiteX51" fmla="*/ 0 w 12192000"/>
              <a:gd name="connsiteY51" fmla="*/ 519831 h 2270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270840">
                <a:moveTo>
                  <a:pt x="0" y="0"/>
                </a:moveTo>
                <a:lnTo>
                  <a:pt x="12192000" y="0"/>
                </a:lnTo>
                <a:lnTo>
                  <a:pt x="12192000" y="519831"/>
                </a:lnTo>
                <a:lnTo>
                  <a:pt x="12192000" y="744794"/>
                </a:lnTo>
                <a:lnTo>
                  <a:pt x="12192000" y="1754022"/>
                </a:lnTo>
                <a:lnTo>
                  <a:pt x="11957522" y="1797924"/>
                </a:lnTo>
                <a:lnTo>
                  <a:pt x="11679973" y="1847668"/>
                </a:lnTo>
                <a:lnTo>
                  <a:pt x="11401197" y="1896361"/>
                </a:lnTo>
                <a:lnTo>
                  <a:pt x="11121192" y="1938047"/>
                </a:lnTo>
                <a:lnTo>
                  <a:pt x="10842416" y="1980084"/>
                </a:lnTo>
                <a:lnTo>
                  <a:pt x="10562411" y="2019319"/>
                </a:lnTo>
                <a:lnTo>
                  <a:pt x="10286091" y="2052948"/>
                </a:lnTo>
                <a:lnTo>
                  <a:pt x="10006086" y="2084826"/>
                </a:lnTo>
                <a:lnTo>
                  <a:pt x="9727310" y="2113902"/>
                </a:lnTo>
                <a:lnTo>
                  <a:pt x="9453445" y="2139124"/>
                </a:lnTo>
                <a:lnTo>
                  <a:pt x="9175897" y="2164346"/>
                </a:lnTo>
                <a:lnTo>
                  <a:pt x="8902033" y="2185365"/>
                </a:lnTo>
                <a:lnTo>
                  <a:pt x="8628169" y="2201829"/>
                </a:lnTo>
                <a:lnTo>
                  <a:pt x="8355533" y="2218995"/>
                </a:lnTo>
                <a:lnTo>
                  <a:pt x="8085353" y="2233357"/>
                </a:lnTo>
                <a:lnTo>
                  <a:pt x="7817629" y="2243516"/>
                </a:lnTo>
                <a:lnTo>
                  <a:pt x="7549905" y="2252274"/>
                </a:lnTo>
                <a:lnTo>
                  <a:pt x="7284638" y="2260681"/>
                </a:lnTo>
                <a:lnTo>
                  <a:pt x="7023055" y="2264535"/>
                </a:lnTo>
                <a:lnTo>
                  <a:pt x="6761472" y="2268738"/>
                </a:lnTo>
                <a:lnTo>
                  <a:pt x="6503573" y="2270840"/>
                </a:lnTo>
                <a:lnTo>
                  <a:pt x="6248130" y="2268738"/>
                </a:lnTo>
                <a:lnTo>
                  <a:pt x="5995144" y="2268738"/>
                </a:lnTo>
                <a:lnTo>
                  <a:pt x="5744613" y="2264535"/>
                </a:lnTo>
                <a:lnTo>
                  <a:pt x="5498995" y="2258229"/>
                </a:lnTo>
                <a:lnTo>
                  <a:pt x="5255834" y="2252274"/>
                </a:lnTo>
                <a:lnTo>
                  <a:pt x="5017584" y="2245618"/>
                </a:lnTo>
                <a:lnTo>
                  <a:pt x="4780562" y="2235459"/>
                </a:lnTo>
                <a:lnTo>
                  <a:pt x="4547227" y="2224599"/>
                </a:lnTo>
                <a:lnTo>
                  <a:pt x="4318800" y="2214791"/>
                </a:lnTo>
                <a:lnTo>
                  <a:pt x="3873004" y="2187116"/>
                </a:lnTo>
                <a:lnTo>
                  <a:pt x="3445628" y="2157691"/>
                </a:lnTo>
                <a:lnTo>
                  <a:pt x="3035446" y="2126863"/>
                </a:lnTo>
                <a:lnTo>
                  <a:pt x="2647370" y="2092884"/>
                </a:lnTo>
                <a:lnTo>
                  <a:pt x="2276487" y="2057502"/>
                </a:lnTo>
                <a:lnTo>
                  <a:pt x="1932621" y="2019319"/>
                </a:lnTo>
                <a:lnTo>
                  <a:pt x="1609634" y="1981836"/>
                </a:lnTo>
                <a:lnTo>
                  <a:pt x="1312435" y="1944353"/>
                </a:lnTo>
                <a:lnTo>
                  <a:pt x="1039799" y="1908972"/>
                </a:lnTo>
                <a:lnTo>
                  <a:pt x="797865" y="1875342"/>
                </a:lnTo>
                <a:lnTo>
                  <a:pt x="579265" y="1843464"/>
                </a:lnTo>
                <a:lnTo>
                  <a:pt x="395052" y="1816841"/>
                </a:lnTo>
                <a:lnTo>
                  <a:pt x="240312" y="1791618"/>
                </a:lnTo>
                <a:lnTo>
                  <a:pt x="27853" y="1755537"/>
                </a:lnTo>
                <a:lnTo>
                  <a:pt x="0" y="1750824"/>
                </a:lnTo>
                <a:lnTo>
                  <a:pt x="0" y="744794"/>
                </a:lnTo>
                <a:lnTo>
                  <a:pt x="0" y="519831"/>
                </a:lnTo>
                <a:close/>
              </a:path>
            </a:pathLst>
          </a:custGeom>
          <a:ln w="44450">
            <a:gradFill>
              <a:gsLst>
                <a:gs pos="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7FC98E-FE83-8347-BD69-001636F71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17348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VA contracted with NAS to develop case definition</a:t>
            </a:r>
            <a:r>
              <a:rPr lang="en-US" baseline="30000" dirty="0"/>
              <a:t>1</a:t>
            </a:r>
            <a:r>
              <a:rPr lang="en-US" dirty="0"/>
              <a:t> of “CHRONIC MUILTISYMPTOM ILLNESS”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7AC5D-BF60-B149-B2B7-C1AD59DE4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440218"/>
            <a:ext cx="9905998" cy="3124201"/>
          </a:xfrm>
        </p:spPr>
        <p:txBody>
          <a:bodyPr>
            <a:normAutofit/>
          </a:bodyPr>
          <a:lstStyle/>
          <a:p>
            <a:r>
              <a:rPr lang="en-US" dirty="0"/>
              <a:t>Unable to agree on a new case definition, </a:t>
            </a:r>
            <a:r>
              <a:rPr lang="en-US" b="1" dirty="0"/>
              <a:t>but</a:t>
            </a:r>
            <a:r>
              <a:rPr lang="en-US" dirty="0"/>
              <a:t> NAS recommended VA use existing case definitions</a:t>
            </a:r>
          </a:p>
          <a:p>
            <a:r>
              <a:rPr lang="en-US" dirty="0"/>
              <a:t>NAS also suggests VA refer to “Chronic </a:t>
            </a:r>
            <a:r>
              <a:rPr lang="en-US" dirty="0" err="1"/>
              <a:t>Multisymtpom</a:t>
            </a:r>
            <a:r>
              <a:rPr lang="en-US" dirty="0"/>
              <a:t> Illness” as “Gulf War Illness”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E5E9DF-1C73-7743-B37C-41134CB4F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1412" y="5210629"/>
            <a:ext cx="7543800" cy="1037771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b="0" baseline="30000" dirty="0">
                <a:latin typeface="+mj-lt"/>
              </a:rPr>
              <a:t>1</a:t>
            </a:r>
            <a:r>
              <a:rPr lang="en-US" sz="1200" b="0" dirty="0">
                <a:latin typeface="+mj-lt"/>
              </a:rPr>
              <a:t>“A case definition is a set of standard criteria for classifying whether a person has a particular disease, syndrome, or other health condition.”  “Use of an agreed-upon standard case definition ensures that every case is equivalent, regardless of when or where it occurred, or who identified it.”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b="0" dirty="0">
                <a:latin typeface="+mj-lt"/>
              </a:rPr>
              <a:t>(CDC https://</a:t>
            </a:r>
            <a:r>
              <a:rPr lang="en-US" sz="1200" b="0" dirty="0" err="1">
                <a:latin typeface="+mj-lt"/>
              </a:rPr>
              <a:t>www.cdc.gov</a:t>
            </a:r>
            <a:r>
              <a:rPr lang="en-US" sz="1200" b="0" dirty="0">
                <a:latin typeface="+mj-lt"/>
              </a:rPr>
              <a:t>/</a:t>
            </a:r>
            <a:r>
              <a:rPr lang="en-US" sz="1200" b="0" dirty="0" err="1">
                <a:latin typeface="+mj-lt"/>
              </a:rPr>
              <a:t>csels</a:t>
            </a:r>
            <a:r>
              <a:rPr lang="en-US" sz="1200" b="0" dirty="0">
                <a:latin typeface="+mj-lt"/>
              </a:rPr>
              <a:t>/</a:t>
            </a:r>
            <a:r>
              <a:rPr lang="en-US" sz="1200" b="0" dirty="0" err="1">
                <a:latin typeface="+mj-lt"/>
              </a:rPr>
              <a:t>dsepd</a:t>
            </a:r>
            <a:r>
              <a:rPr lang="en-US" sz="1200" b="0" dirty="0">
                <a:latin typeface="+mj-lt"/>
              </a:rPr>
              <a:t>/ss1978/lesson1/section5.html)</a:t>
            </a:r>
          </a:p>
        </p:txBody>
      </p:sp>
    </p:spTree>
    <p:extLst>
      <p:ext uri="{BB962C8B-B14F-4D97-AF65-F5344CB8AC3E}">
        <p14:creationId xmlns:p14="http://schemas.microsoft.com/office/powerpoint/2010/main" val="2795447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6BF23-D364-6447-AE8F-AAE3711FB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this matter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787B4-CCAA-0C4F-8B75-2831AB154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Recall the problems with adjudication identified in the report</a:t>
            </a:r>
          </a:p>
          <a:p>
            <a:endParaRPr lang="en-US" dirty="0"/>
          </a:p>
          <a:p>
            <a:r>
              <a:rPr lang="en-US" dirty="0"/>
              <a:t>CMI is a diagnostic entity  - meaning it should have a rating schedule</a:t>
            </a:r>
          </a:p>
          <a:p>
            <a:r>
              <a:rPr lang="en-US" dirty="0"/>
              <a:t>Advocates have long called for a better rating schedule for Gulf War illness (2017 Congressional testimony)</a:t>
            </a:r>
          </a:p>
        </p:txBody>
      </p:sp>
    </p:spTree>
    <p:extLst>
      <p:ext uri="{BB962C8B-B14F-4D97-AF65-F5344CB8AC3E}">
        <p14:creationId xmlns:p14="http://schemas.microsoft.com/office/powerpoint/2010/main" val="240059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D8B68-2B36-2B40-B2EE-B6A2EB1B8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VA’s 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E3DC4-A30F-C046-9F57-2E94FEF2A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187" y="1562100"/>
            <a:ext cx="6765648" cy="4686300"/>
          </a:xfrm>
        </p:spPr>
        <p:txBody>
          <a:bodyPr/>
          <a:lstStyle/>
          <a:p>
            <a:r>
              <a:rPr lang="en-US" dirty="0"/>
              <a:t>VA responded that current law already provides for gulf war veterans with “Chronic </a:t>
            </a:r>
            <a:r>
              <a:rPr lang="en-US" dirty="0" err="1"/>
              <a:t>Multisymptom</a:t>
            </a:r>
            <a:r>
              <a:rPr lang="en-US" dirty="0"/>
              <a:t> Illness” because of 38 USC 1117  and its reference to “</a:t>
            </a:r>
            <a:r>
              <a:rPr lang="en-US" dirty="0" err="1"/>
              <a:t>mucmi</a:t>
            </a:r>
            <a:r>
              <a:rPr lang="en-US" dirty="0"/>
              <a:t>”</a:t>
            </a:r>
          </a:p>
          <a:p>
            <a:r>
              <a:rPr lang="en-US" dirty="0"/>
              <a:t>VA confuses CMI and MUCMI</a:t>
            </a:r>
          </a:p>
          <a:p>
            <a:r>
              <a:rPr lang="en-US" dirty="0"/>
              <a:t>MUCMI is a description of a category of illnesses</a:t>
            </a:r>
          </a:p>
          <a:p>
            <a:r>
              <a:rPr lang="en-US" dirty="0"/>
              <a:t>CMI (Gulf War Illness) is a distinct illness</a:t>
            </a:r>
          </a:p>
          <a:p>
            <a:pPr lvl="1"/>
            <a:r>
              <a:rPr lang="en-US" dirty="0"/>
              <a:t>CMI (Gulf War Illness) fits in the Category of </a:t>
            </a:r>
            <a:r>
              <a:rPr lang="en-US" b="1" i="1" dirty="0"/>
              <a:t>a</a:t>
            </a:r>
            <a:r>
              <a:rPr lang="en-US" dirty="0"/>
              <a:t> “MUCMI”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4BEA207-F346-2D49-B539-6AF16C7CBADF}"/>
              </a:ext>
            </a:extLst>
          </p:cNvPr>
          <p:cNvGrpSpPr/>
          <p:nvPr/>
        </p:nvGrpSpPr>
        <p:grpSpPr>
          <a:xfrm>
            <a:off x="7420168" y="1697542"/>
            <a:ext cx="4771832" cy="4686300"/>
            <a:chOff x="0" y="0"/>
            <a:chExt cx="3856947" cy="3611496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CE02358-622E-A847-B3A1-6716EEA6E0F8}"/>
                </a:ext>
              </a:extLst>
            </p:cNvPr>
            <p:cNvSpPr/>
            <p:nvPr/>
          </p:nvSpPr>
          <p:spPr>
            <a:xfrm>
              <a:off x="0" y="0"/>
              <a:ext cx="3856947" cy="361149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b="1" cap="small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“</a:t>
              </a:r>
              <a:r>
                <a:rPr lang="en-US" sz="2400" b="1" cap="small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MUCMIs”</a:t>
              </a:r>
              <a:endParaRPr lang="en-US" sz="3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cap="small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any medically unexplained </a:t>
              </a:r>
              <a:endParaRPr lang="en-US" sz="1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cap="small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chronic </a:t>
              </a:r>
              <a:r>
                <a:rPr lang="en-US" sz="1100" b="1" cap="small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mutlisymptom</a:t>
              </a:r>
              <a:r>
                <a:rPr lang="en-US" sz="1100" b="1" cap="small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illness</a:t>
              </a:r>
              <a:endParaRPr lang="en-US" sz="1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 cap="small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(a category for illnesses that involve clusters of chronic symptoms that are medically unexplained</a:t>
              </a:r>
              <a:r>
                <a:rPr lang="en-US" sz="1000" b="1" cap="small" dirty="0">
                  <a:solidFill>
                    <a:schemeClr val="tx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  <a:endPara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D39AE0D-2F6F-2F46-B508-6DAD9B8CB901}"/>
                </a:ext>
              </a:extLst>
            </p:cNvPr>
            <p:cNvSpPr/>
            <p:nvPr/>
          </p:nvSpPr>
          <p:spPr>
            <a:xfrm>
              <a:off x="983406" y="2243428"/>
              <a:ext cx="1161852" cy="114554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Chronic </a:t>
              </a:r>
              <a:r>
                <a:rPr lang="en-US" sz="9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Multisymptom</a:t>
              </a:r>
              <a:r>
                <a:rPr lang="en-US" sz="9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Illness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(Gulf War Illness)</a:t>
              </a:r>
              <a:endParaRPr lang="en-US" sz="7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E3D432C-81FD-4D4C-B91C-8DC0729A44FD}"/>
                </a:ext>
              </a:extLst>
            </p:cNvPr>
            <p:cNvSpPr/>
            <p:nvPr/>
          </p:nvSpPr>
          <p:spPr>
            <a:xfrm>
              <a:off x="161116" y="699151"/>
              <a:ext cx="1076013" cy="106817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Chronic Fatigue Syndrome</a:t>
              </a:r>
              <a:endParaRPr lang="en-US" sz="1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6364197-80FE-6443-94CA-C33E84D679A6}"/>
                </a:ext>
              </a:extLst>
            </p:cNvPr>
            <p:cNvSpPr/>
            <p:nvPr/>
          </p:nvSpPr>
          <p:spPr>
            <a:xfrm>
              <a:off x="1475952" y="107564"/>
              <a:ext cx="1161852" cy="109114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Irritable Bowel Syndrome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AA48B18-1D7E-B14B-B5D5-85949C568768}"/>
                </a:ext>
              </a:extLst>
            </p:cNvPr>
            <p:cNvSpPr/>
            <p:nvPr/>
          </p:nvSpPr>
          <p:spPr>
            <a:xfrm>
              <a:off x="2638209" y="745375"/>
              <a:ext cx="1088547" cy="1079071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Fibromyalgia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56012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868</Words>
  <Application>Microsoft Macintosh PowerPoint</Application>
  <PresentationFormat>Widescreen</PresentationFormat>
  <Paragraphs>125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Century Gothic</vt:lpstr>
      <vt:lpstr>Mesh</vt:lpstr>
      <vt:lpstr>   — GULF WAR CLAIMS —   Gulf War Illness, CMI, MUCMI    </vt:lpstr>
      <vt:lpstr>Gulf War illness</vt:lpstr>
      <vt:lpstr>2017 Gao report </vt:lpstr>
      <vt:lpstr>ISSUES IDENTIFIED IN 2017 GAO REPORT</vt:lpstr>
      <vt:lpstr>GAO’S RECOMMENDATIONS FOR VA </vt:lpstr>
      <vt:lpstr>National Academy of Sciences</vt:lpstr>
      <vt:lpstr>VA contracted with NAS to develop case definition1 of “CHRONIC MUILTISYMPTOM ILLNESS”</vt:lpstr>
      <vt:lpstr>Why does this matter</vt:lpstr>
      <vt:lpstr>VA’s RESPONSE</vt:lpstr>
      <vt:lpstr>PowerPoint Presentation</vt:lpstr>
      <vt:lpstr>MUCMI vs CMI</vt:lpstr>
      <vt:lpstr>CMI (Gulf WAR ILLNESS)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Gulf War Claims  – </dc:title>
  <dc:creator>Miller, Emily J (MU-Student)</dc:creator>
  <cp:lastModifiedBy>Drake, Angela K.</cp:lastModifiedBy>
  <cp:revision>9</cp:revision>
  <dcterms:created xsi:type="dcterms:W3CDTF">2020-10-09T11:11:58Z</dcterms:created>
  <dcterms:modified xsi:type="dcterms:W3CDTF">2020-10-26T20:28:00Z</dcterms:modified>
</cp:coreProperties>
</file>