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90" r:id="rId5"/>
    <p:sldMasterId id="2147483674" r:id="rId6"/>
  </p:sldMasterIdLst>
  <p:notesMasterIdLst>
    <p:notesMasterId r:id="rId45"/>
  </p:notesMasterIdLst>
  <p:handoutMasterIdLst>
    <p:handoutMasterId r:id="rId46"/>
  </p:handoutMasterIdLst>
  <p:sldIdLst>
    <p:sldId id="258" r:id="rId7"/>
    <p:sldId id="318" r:id="rId8"/>
    <p:sldId id="315" r:id="rId9"/>
    <p:sldId id="269" r:id="rId10"/>
    <p:sldId id="270" r:id="rId11"/>
    <p:sldId id="314" r:id="rId12"/>
    <p:sldId id="272" r:id="rId13"/>
    <p:sldId id="280" r:id="rId14"/>
    <p:sldId id="288" r:id="rId15"/>
    <p:sldId id="313" r:id="rId16"/>
    <p:sldId id="307" r:id="rId17"/>
    <p:sldId id="308" r:id="rId18"/>
    <p:sldId id="319" r:id="rId19"/>
    <p:sldId id="326" r:id="rId20"/>
    <p:sldId id="321" r:id="rId21"/>
    <p:sldId id="322" r:id="rId22"/>
    <p:sldId id="323" r:id="rId23"/>
    <p:sldId id="324" r:id="rId24"/>
    <p:sldId id="331" r:id="rId25"/>
    <p:sldId id="325" r:id="rId26"/>
    <p:sldId id="332" r:id="rId27"/>
    <p:sldId id="327" r:id="rId28"/>
    <p:sldId id="328" r:id="rId29"/>
    <p:sldId id="329" r:id="rId30"/>
    <p:sldId id="330" r:id="rId31"/>
    <p:sldId id="339" r:id="rId32"/>
    <p:sldId id="340" r:id="rId33"/>
    <p:sldId id="341" r:id="rId34"/>
    <p:sldId id="342" r:id="rId35"/>
    <p:sldId id="320" r:id="rId36"/>
    <p:sldId id="317" r:id="rId37"/>
    <p:sldId id="335" r:id="rId38"/>
    <p:sldId id="333" r:id="rId39"/>
    <p:sldId id="334" r:id="rId40"/>
    <p:sldId id="336" r:id="rId41"/>
    <p:sldId id="338" r:id="rId42"/>
    <p:sldId id="343" r:id="rId43"/>
    <p:sldId id="276"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597" autoAdjust="0"/>
  </p:normalViewPr>
  <p:slideViewPr>
    <p:cSldViewPr snapToGrid="0" showGuides="1">
      <p:cViewPr>
        <p:scale>
          <a:sx n="80" d="100"/>
          <a:sy n="80" d="100"/>
        </p:scale>
        <p:origin x="1734" y="654"/>
      </p:cViewPr>
      <p:guideLst>
        <p:guide orient="horz" pos="2160"/>
        <p:guide pos="3840"/>
      </p:guideLst>
    </p:cSldViewPr>
  </p:slideViewPr>
  <p:notesTextViewPr>
    <p:cViewPr>
      <p:scale>
        <a:sx n="300" d="100"/>
        <a:sy n="300" d="100"/>
      </p:scale>
      <p:origin x="0" y="-24"/>
    </p:cViewPr>
  </p:notesTextViewPr>
  <p:sorterViewPr>
    <p:cViewPr>
      <p:scale>
        <a:sx n="100" d="100"/>
        <a:sy n="100" d="100"/>
      </p:scale>
      <p:origin x="0" y="0"/>
    </p:cViewPr>
  </p:sorterViewPr>
  <p:notesViewPr>
    <p:cSldViewPr snapToGrid="0">
      <p:cViewPr>
        <p:scale>
          <a:sx n="100" d="100"/>
          <a:sy n="100" d="100"/>
        </p:scale>
        <p:origin x="350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v12.med.va.gov\v12\MAD\Services\Mental_Health\My%20VA%20Story\Presentations\Whole%20Health%20Coaching%20COP%20Call%202-22-2018\Provider%20Survey%20Responses%20-%20Jan%202014%20vs%20Nov%202017.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v12.med.va.gov\v12\MAD\Services\Mental_Health\My%20VA%20Story\Presentations\Whole%20Health%20Coaching%20COP%20Call%202-22-2018\Provider%20Survey%20Responses%20-%20Jan%202014%20vs%20Nov%2020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Number of VVC Appointments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Sheet1!$B$6</c:f>
              <c:strCache>
                <c:ptCount val="1"/>
                <c:pt idx="0">
                  <c:v># of VVC Appointments</c:v>
                </c:pt>
              </c:strCache>
            </c:strRef>
          </c:tx>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02CC-4A34-A7E8-74F36E4C6AA8}"/>
              </c:ext>
            </c:extLst>
          </c:dPt>
          <c:dPt>
            <c:idx val="1"/>
            <c:invertIfNegative val="0"/>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02CC-4A34-A7E8-74F36E4C6AA8}"/>
              </c:ext>
            </c:extLst>
          </c:dPt>
          <c:dLbls>
            <c:dLbl>
              <c:idx val="0"/>
              <c:layout>
                <c:manualLayout>
                  <c:x val="1.6666666666666666E-2"/>
                  <c:y val="-5.5555555555555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CC-4A34-A7E8-74F36E4C6A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Sheet1!$A$7:$A$8</c:f>
              <c:strCache>
                <c:ptCount val="2"/>
                <c:pt idx="0">
                  <c:v>November 2019</c:v>
                </c:pt>
                <c:pt idx="1">
                  <c:v>September 2020</c:v>
                </c:pt>
              </c:strCache>
            </c:strRef>
          </c:cat>
          <c:val>
            <c:numRef>
              <c:f>Sheet1!$B$7:$B$8</c:f>
              <c:numCache>
                <c:formatCode>General</c:formatCode>
                <c:ptCount val="2"/>
                <c:pt idx="0">
                  <c:v>55</c:v>
                </c:pt>
              </c:numCache>
            </c:numRef>
          </c:val>
          <c:extLst>
            <c:ext xmlns:c16="http://schemas.microsoft.com/office/drawing/2014/chart" uri="{C3380CC4-5D6E-409C-BE32-E72D297353CC}">
              <c16:uniqueId val="{00000004-02CC-4A34-A7E8-74F36E4C6AA8}"/>
            </c:ext>
          </c:extLst>
        </c:ser>
        <c:dLbls>
          <c:showLegendKey val="0"/>
          <c:showVal val="0"/>
          <c:showCatName val="0"/>
          <c:showSerName val="0"/>
          <c:showPercent val="0"/>
          <c:showBubbleSize val="0"/>
        </c:dLbls>
        <c:gapWidth val="65"/>
        <c:shape val="box"/>
        <c:axId val="482501424"/>
        <c:axId val="482502080"/>
        <c:axId val="0"/>
      </c:bar3DChart>
      <c:catAx>
        <c:axId val="482501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482502080"/>
        <c:crosses val="autoZero"/>
        <c:auto val="1"/>
        <c:lblAlgn val="ctr"/>
        <c:lblOffset val="100"/>
        <c:noMultiLvlLbl val="0"/>
      </c:catAx>
      <c:valAx>
        <c:axId val="482502080"/>
        <c:scaling>
          <c:orientation val="minMax"/>
          <c:max val="120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48250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Number of VVC Appointments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Sheet1!$B$1</c:f>
              <c:strCache>
                <c:ptCount val="1"/>
                <c:pt idx="0">
                  <c:v># of VVC Appointments</c:v>
                </c:pt>
              </c:strCache>
            </c:strRef>
          </c:tx>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9CCE-4F18-8FFD-43FBA61C336D}"/>
              </c:ext>
            </c:extLst>
          </c:dPt>
          <c:dPt>
            <c:idx val="1"/>
            <c:invertIfNegative val="0"/>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9CCE-4F18-8FFD-43FBA61C336D}"/>
              </c:ext>
            </c:extLst>
          </c:dPt>
          <c:dLbls>
            <c:dLbl>
              <c:idx val="0"/>
              <c:layout>
                <c:manualLayout>
                  <c:x val="1.1111111111111112E-2"/>
                  <c:y val="-6.4814814814814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CE-4F18-8FFD-43FBA61C33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November 2019</c:v>
                </c:pt>
                <c:pt idx="1">
                  <c:v>September 2020</c:v>
                </c:pt>
              </c:strCache>
            </c:strRef>
          </c:cat>
          <c:val>
            <c:numRef>
              <c:f>Sheet1!$B$2:$B$3</c:f>
              <c:numCache>
                <c:formatCode>General</c:formatCode>
                <c:ptCount val="2"/>
                <c:pt idx="0">
                  <c:v>55</c:v>
                </c:pt>
                <c:pt idx="1">
                  <c:v>1008</c:v>
                </c:pt>
              </c:numCache>
            </c:numRef>
          </c:val>
          <c:extLst>
            <c:ext xmlns:c16="http://schemas.microsoft.com/office/drawing/2014/chart" uri="{C3380CC4-5D6E-409C-BE32-E72D297353CC}">
              <c16:uniqueId val="{00000004-9CCE-4F18-8FFD-43FBA61C336D}"/>
            </c:ext>
          </c:extLst>
        </c:ser>
        <c:dLbls>
          <c:showLegendKey val="0"/>
          <c:showVal val="0"/>
          <c:showCatName val="0"/>
          <c:showSerName val="0"/>
          <c:showPercent val="0"/>
          <c:showBubbleSize val="0"/>
        </c:dLbls>
        <c:gapWidth val="65"/>
        <c:shape val="box"/>
        <c:axId val="535557920"/>
        <c:axId val="535558248"/>
        <c:axId val="0"/>
      </c:bar3DChart>
      <c:catAx>
        <c:axId val="5355579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35558248"/>
        <c:crosses val="autoZero"/>
        <c:auto val="1"/>
        <c:lblAlgn val="ctr"/>
        <c:lblOffset val="100"/>
        <c:noMultiLvlLbl val="0"/>
      </c:catAx>
      <c:valAx>
        <c:axId val="53555824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35557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Sheet1!$B$15</c:f>
              <c:strCache>
                <c:ptCount val="1"/>
                <c:pt idx="0">
                  <c:v>Number of Veterans Seen in VVC</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0"/>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3B-473D-9961-DD793E64DFF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Sheet1!$A$16:$A$17</c:f>
              <c:strCache>
                <c:ptCount val="2"/>
                <c:pt idx="0">
                  <c:v>November 2019</c:v>
                </c:pt>
                <c:pt idx="1">
                  <c:v>September 2020</c:v>
                </c:pt>
              </c:strCache>
            </c:strRef>
          </c:cat>
          <c:val>
            <c:numRef>
              <c:f>Sheet1!$B$16:$B$17</c:f>
              <c:numCache>
                <c:formatCode>General</c:formatCode>
                <c:ptCount val="2"/>
                <c:pt idx="0">
                  <c:v>47</c:v>
                </c:pt>
              </c:numCache>
            </c:numRef>
          </c:val>
          <c:extLst>
            <c:ext xmlns:c16="http://schemas.microsoft.com/office/drawing/2014/chart" uri="{C3380CC4-5D6E-409C-BE32-E72D297353CC}">
              <c16:uniqueId val="{00000001-D63B-473D-9961-DD793E64DFF7}"/>
            </c:ext>
          </c:extLst>
        </c:ser>
        <c:dLbls>
          <c:showLegendKey val="0"/>
          <c:showVal val="0"/>
          <c:showCatName val="0"/>
          <c:showSerName val="0"/>
          <c:showPercent val="0"/>
          <c:showBubbleSize val="0"/>
        </c:dLbls>
        <c:gapWidth val="65"/>
        <c:shape val="box"/>
        <c:axId val="601432560"/>
        <c:axId val="601433872"/>
        <c:axId val="0"/>
      </c:bar3DChart>
      <c:catAx>
        <c:axId val="6014325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01433872"/>
        <c:crosses val="autoZero"/>
        <c:auto val="1"/>
        <c:lblAlgn val="ctr"/>
        <c:lblOffset val="100"/>
        <c:noMultiLvlLbl val="0"/>
      </c:catAx>
      <c:valAx>
        <c:axId val="601433872"/>
        <c:scaling>
          <c:orientation val="minMax"/>
          <c:max val="70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0143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1"/>
        <c:ser>
          <c:idx val="0"/>
          <c:order val="0"/>
          <c:tx>
            <c:strRef>
              <c:f>Sheet1!$B$11</c:f>
              <c:strCache>
                <c:ptCount val="1"/>
                <c:pt idx="0">
                  <c:v>Number of Veterans Seen in VVC</c:v>
                </c:pt>
              </c:strCache>
            </c:strRef>
          </c:tx>
          <c:invertIfNegative val="0"/>
          <c:dPt>
            <c:idx val="0"/>
            <c:invertIfNegative val="0"/>
            <c:bubble3D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BE8F-4327-B546-3502EF9AAD77}"/>
              </c:ext>
            </c:extLst>
          </c:dPt>
          <c:dPt>
            <c:idx val="1"/>
            <c:invertIfNegative val="0"/>
            <c:bubble3D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extLst>
              <c:ext xmlns:c16="http://schemas.microsoft.com/office/drawing/2014/chart" uri="{C3380CC4-5D6E-409C-BE32-E72D297353CC}">
                <c16:uniqueId val="{00000003-BE8F-4327-B546-3502EF9AAD77}"/>
              </c:ext>
            </c:extLst>
          </c:dPt>
          <c:dLbls>
            <c:dLbl>
              <c:idx val="0"/>
              <c:layout>
                <c:manualLayout>
                  <c:x val="2.7777777777777779E-3"/>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8F-4327-B546-3502EF9AAD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Sheet1!$A$12:$A$13</c:f>
              <c:strCache>
                <c:ptCount val="2"/>
                <c:pt idx="0">
                  <c:v>November 2019</c:v>
                </c:pt>
                <c:pt idx="1">
                  <c:v>September 2020</c:v>
                </c:pt>
              </c:strCache>
            </c:strRef>
          </c:cat>
          <c:val>
            <c:numRef>
              <c:f>Sheet1!$B$12:$B$13</c:f>
              <c:numCache>
                <c:formatCode>General</c:formatCode>
                <c:ptCount val="2"/>
                <c:pt idx="0">
                  <c:v>47</c:v>
                </c:pt>
                <c:pt idx="1">
                  <c:v>625</c:v>
                </c:pt>
              </c:numCache>
            </c:numRef>
          </c:val>
          <c:extLst>
            <c:ext xmlns:c16="http://schemas.microsoft.com/office/drawing/2014/chart" uri="{C3380CC4-5D6E-409C-BE32-E72D297353CC}">
              <c16:uniqueId val="{00000004-BE8F-4327-B546-3502EF9AAD77}"/>
            </c:ext>
          </c:extLst>
        </c:ser>
        <c:dLbls>
          <c:showLegendKey val="0"/>
          <c:showVal val="0"/>
          <c:showCatName val="0"/>
          <c:showSerName val="0"/>
          <c:showPercent val="0"/>
          <c:showBubbleSize val="0"/>
        </c:dLbls>
        <c:gapWidth val="65"/>
        <c:shape val="box"/>
        <c:axId val="595346800"/>
        <c:axId val="595349096"/>
        <c:axId val="0"/>
      </c:bar3DChart>
      <c:catAx>
        <c:axId val="5953468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595349096"/>
        <c:crosses val="autoZero"/>
        <c:auto val="1"/>
        <c:lblAlgn val="ctr"/>
        <c:lblOffset val="100"/>
        <c:noMultiLvlLbl val="0"/>
      </c:catAx>
      <c:valAx>
        <c:axId val="59534909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595346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Sheet1!$A$1</c:f>
              <c:strCache>
                <c:ptCount val="1"/>
                <c:pt idx="0">
                  <c:v>Reading "My Story" notes is a good use of my clinical time.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Strongly Disagree</c:v>
                </c:pt>
                <c:pt idx="1">
                  <c:v>Disagree</c:v>
                </c:pt>
                <c:pt idx="2">
                  <c:v>Neither agree nor disagree</c:v>
                </c:pt>
                <c:pt idx="3">
                  <c:v>Agree</c:v>
                </c:pt>
                <c:pt idx="4">
                  <c:v>Strongly Agree</c:v>
                </c:pt>
              </c:strCache>
            </c:strRef>
          </c:cat>
          <c:val>
            <c:numRef>
              <c:f>Sheet1!$D$2:$D$6</c:f>
              <c:numCache>
                <c:formatCode>General</c:formatCode>
                <c:ptCount val="5"/>
                <c:pt idx="0">
                  <c:v>2</c:v>
                </c:pt>
                <c:pt idx="1">
                  <c:v>3</c:v>
                </c:pt>
                <c:pt idx="2">
                  <c:v>11</c:v>
                </c:pt>
                <c:pt idx="3">
                  <c:v>33</c:v>
                </c:pt>
                <c:pt idx="4">
                  <c:v>23</c:v>
                </c:pt>
              </c:numCache>
            </c:numRef>
          </c:val>
          <c:extLst>
            <c:ext xmlns:c16="http://schemas.microsoft.com/office/drawing/2014/chart" uri="{C3380CC4-5D6E-409C-BE32-E72D297353CC}">
              <c16:uniqueId val="{00000000-00DA-47F5-822B-3AAF6A99752D}"/>
            </c:ext>
          </c:extLst>
        </c:ser>
        <c:ser>
          <c:idx val="1"/>
          <c:order val="1"/>
          <c:tx>
            <c:strRef>
              <c:f>Sheet1!$A$8</c:f>
              <c:strCache>
                <c:ptCount val="1"/>
                <c:pt idx="0">
                  <c:v>Reading “My Story” notes helps me provide better treatment/care.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Strongly Disagree</c:v>
                </c:pt>
                <c:pt idx="1">
                  <c:v>Disagree</c:v>
                </c:pt>
                <c:pt idx="2">
                  <c:v>Neither agree nor disagree</c:v>
                </c:pt>
                <c:pt idx="3">
                  <c:v>Agree</c:v>
                </c:pt>
                <c:pt idx="4">
                  <c:v>Strongly Agree</c:v>
                </c:pt>
              </c:strCache>
            </c:strRef>
          </c:cat>
          <c:val>
            <c:numRef>
              <c:f>Sheet1!$D$9:$D$13</c:f>
              <c:numCache>
                <c:formatCode>General</c:formatCode>
                <c:ptCount val="5"/>
                <c:pt idx="0">
                  <c:v>2</c:v>
                </c:pt>
                <c:pt idx="1">
                  <c:v>8</c:v>
                </c:pt>
                <c:pt idx="2">
                  <c:v>13</c:v>
                </c:pt>
                <c:pt idx="3">
                  <c:v>32</c:v>
                </c:pt>
                <c:pt idx="4">
                  <c:v>17</c:v>
                </c:pt>
              </c:numCache>
            </c:numRef>
          </c:val>
          <c:extLst>
            <c:ext xmlns:c16="http://schemas.microsoft.com/office/drawing/2014/chart" uri="{C3380CC4-5D6E-409C-BE32-E72D297353CC}">
              <c16:uniqueId val="{00000001-00DA-47F5-822B-3AAF6A99752D}"/>
            </c:ext>
          </c:extLst>
        </c:ser>
        <c:dLbls>
          <c:dLblPos val="outEnd"/>
          <c:showLegendKey val="0"/>
          <c:showVal val="1"/>
          <c:showCatName val="0"/>
          <c:showSerName val="0"/>
          <c:showPercent val="0"/>
          <c:showBubbleSize val="0"/>
        </c:dLbls>
        <c:gapWidth val="219"/>
        <c:overlap val="-27"/>
        <c:axId val="83156352"/>
        <c:axId val="83620992"/>
      </c:barChart>
      <c:catAx>
        <c:axId val="8315635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Responses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620992"/>
        <c:crosses val="autoZero"/>
        <c:auto val="1"/>
        <c:lblAlgn val="ctr"/>
        <c:lblOffset val="100"/>
        <c:noMultiLvlLbl val="0"/>
      </c:catAx>
      <c:valAx>
        <c:axId val="8362099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Respondents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315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Sheet1!$A$1</c:f>
              <c:strCache>
                <c:ptCount val="1"/>
                <c:pt idx="0">
                  <c:v>Reading "My Story" notes is a good use of my clinical time.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Lucida Sans Unicode" panose="020B06020305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Strongly Disagree</c:v>
                </c:pt>
                <c:pt idx="1">
                  <c:v>Disagree</c:v>
                </c:pt>
                <c:pt idx="2">
                  <c:v>Neither agree nor disagree</c:v>
                </c:pt>
                <c:pt idx="3">
                  <c:v>Agree</c:v>
                </c:pt>
                <c:pt idx="4">
                  <c:v>Strongly Agree</c:v>
                </c:pt>
              </c:strCache>
            </c:strRef>
          </c:cat>
          <c:val>
            <c:numRef>
              <c:f>Sheet1!$B$2:$B$6</c:f>
              <c:numCache>
                <c:formatCode>General</c:formatCode>
                <c:ptCount val="5"/>
                <c:pt idx="0">
                  <c:v>0</c:v>
                </c:pt>
                <c:pt idx="1">
                  <c:v>3</c:v>
                </c:pt>
                <c:pt idx="2">
                  <c:v>9</c:v>
                </c:pt>
                <c:pt idx="3">
                  <c:v>20</c:v>
                </c:pt>
                <c:pt idx="4">
                  <c:v>65</c:v>
                </c:pt>
              </c:numCache>
            </c:numRef>
          </c:val>
          <c:extLst>
            <c:ext xmlns:c16="http://schemas.microsoft.com/office/drawing/2014/chart" uri="{C3380CC4-5D6E-409C-BE32-E72D297353CC}">
              <c16:uniqueId val="{00000000-3BA0-49F4-BE97-EB212580EA47}"/>
            </c:ext>
          </c:extLst>
        </c:ser>
        <c:ser>
          <c:idx val="1"/>
          <c:order val="1"/>
          <c:tx>
            <c:strRef>
              <c:f>Sheet1!$A$8</c:f>
              <c:strCache>
                <c:ptCount val="1"/>
                <c:pt idx="0">
                  <c:v>Reading “My Story” notes helps me provide better treatment/care.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Lucida Sans Unicode" panose="020B0602030504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Strongly Disagree</c:v>
                </c:pt>
                <c:pt idx="1">
                  <c:v>Disagree</c:v>
                </c:pt>
                <c:pt idx="2">
                  <c:v>Neither agree nor disagree</c:v>
                </c:pt>
                <c:pt idx="3">
                  <c:v>Agree</c:v>
                </c:pt>
                <c:pt idx="4">
                  <c:v>Strongly Agree</c:v>
                </c:pt>
              </c:strCache>
            </c:strRef>
          </c:cat>
          <c:val>
            <c:numRef>
              <c:f>Sheet1!$B$9:$B$13</c:f>
              <c:numCache>
                <c:formatCode>General</c:formatCode>
                <c:ptCount val="5"/>
                <c:pt idx="0">
                  <c:v>0</c:v>
                </c:pt>
                <c:pt idx="1">
                  <c:v>2</c:v>
                </c:pt>
                <c:pt idx="2">
                  <c:v>11</c:v>
                </c:pt>
                <c:pt idx="3">
                  <c:v>31</c:v>
                </c:pt>
                <c:pt idx="4">
                  <c:v>53</c:v>
                </c:pt>
              </c:numCache>
            </c:numRef>
          </c:val>
          <c:extLst>
            <c:ext xmlns:c16="http://schemas.microsoft.com/office/drawing/2014/chart" uri="{C3380CC4-5D6E-409C-BE32-E72D297353CC}">
              <c16:uniqueId val="{00000001-3BA0-49F4-BE97-EB212580EA47}"/>
            </c:ext>
          </c:extLst>
        </c:ser>
        <c:dLbls>
          <c:dLblPos val="outEnd"/>
          <c:showLegendKey val="0"/>
          <c:showVal val="1"/>
          <c:showCatName val="0"/>
          <c:showSerName val="0"/>
          <c:showPercent val="0"/>
          <c:showBubbleSize val="0"/>
        </c:dLbls>
        <c:gapWidth val="219"/>
        <c:overlap val="-27"/>
        <c:axId val="87222528"/>
        <c:axId val="87240704"/>
      </c:barChart>
      <c:catAx>
        <c:axId val="872225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Responses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240704"/>
        <c:crosses val="autoZero"/>
        <c:auto val="1"/>
        <c:lblAlgn val="ctr"/>
        <c:lblOffset val="100"/>
        <c:noMultiLvlLbl val="0"/>
      </c:catAx>
      <c:valAx>
        <c:axId val="8724070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Respondents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7222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7AB3EA8-A58D-4C92-A3AB-D271CCC294C7}" type="datetimeFigureOut">
              <a:rPr lang="en-US" smtClean="0"/>
              <a:t>10/23/2020</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EFB4FA-E877-413E-B608-88789D806C57}" type="datetimeFigureOut">
              <a:rPr lang="en-US" noProof="0" smtClean="0"/>
              <a:t>10/23/2020</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dirty="0"/>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59368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20514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27</a:t>
            </a:fld>
            <a:endParaRPr lang="en-US" noProof="0" dirty="0"/>
          </a:p>
        </p:txBody>
      </p:sp>
    </p:spTree>
    <p:extLst>
      <p:ext uri="{BB962C8B-B14F-4D97-AF65-F5344CB8AC3E}">
        <p14:creationId xmlns:p14="http://schemas.microsoft.com/office/powerpoint/2010/main" val="22235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 would like to thank you for the “My Story” you did on a Veteran I saw in clinic today with one of the Duke endocrine fellows. When we reviewed the medical part of the record, he was “a 61M h/o DM (prev glipizide, A1c 11.9 10/27, now on insulin) without known complication, PTSD/MDD, chronic pain on methadone, OSA s/p UPPP on CPAP, recent hospitalization for empyema” presenting for ongoing management of his diabetes.</a:t>
            </a:r>
          </a:p>
          <a:p>
            <a:endParaRPr lang="en-US" sz="1200" dirty="0"/>
          </a:p>
          <a:p>
            <a:r>
              <a:rPr lang="en-US" sz="1200" dirty="0"/>
              <a:t>After we read the “My Story”, he became a hero in our eyes. Turns out he was in the 82</a:t>
            </a:r>
            <a:r>
              <a:rPr lang="en-US" sz="1200" baseline="30000" dirty="0"/>
              <a:t>nd</a:t>
            </a:r>
            <a:r>
              <a:rPr lang="en-US" sz="1200" dirty="0"/>
              <a:t> airborne division as a machine gunner. He joined the Army boxing team and spent a year as a novice boxer, winning a tournament and training for the 1976 Olympics. He was a cook in Afghanistan and with only 11 helpers, he cooked for 11,000 soldiers! He still cooks for his wife. He now helps other Veterans by taking care of their spiritual needs as a pastor.</a:t>
            </a:r>
          </a:p>
          <a:p>
            <a:endParaRPr lang="en-US" sz="1200" dirty="0"/>
          </a:p>
          <a:p>
            <a:r>
              <a:rPr lang="en-US" sz="1200" dirty="0"/>
              <a:t>It was wonderful to have this background on the Veteran before we saw him  in clinic. The fellow commented that she would love to read a “My Story” on all the patients we see. Knowing he is a cook, we could tailor our diet education to meet his needs. Knowing that he had been active in sports helped us counsel him on the importance of physical activity in managing diabetes." </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31</a:t>
            </a:fld>
            <a:endParaRPr lang="en-US" noProof="0" dirty="0"/>
          </a:p>
        </p:txBody>
      </p:sp>
    </p:spTree>
    <p:extLst>
      <p:ext uri="{BB962C8B-B14F-4D97-AF65-F5344CB8AC3E}">
        <p14:creationId xmlns:p14="http://schemas.microsoft.com/office/powerpoint/2010/main" val="302650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 would like to thank you for the “My Story” you did on a Veteran I saw in clinic today with one of the Duke endocrine fellows. When we reviewed the medical part of the record, he was “a 61M h/o DM (prev glipizide, A1c 11.9 10/27, now on insulin) without known complication, PTSD/MDD, chronic pain on methadone, OSA s/p UPPP on CPAP, recent hospitalization for empyema” presenting for ongoing management of his diabetes.</a:t>
            </a:r>
          </a:p>
          <a:p>
            <a:endParaRPr lang="en-US" sz="1100" dirty="0"/>
          </a:p>
          <a:p>
            <a:r>
              <a:rPr lang="en-US" sz="1100" dirty="0"/>
              <a:t>After we read the “My Story”, he became a hero in our eyes. Turns out he was in the 82</a:t>
            </a:r>
            <a:r>
              <a:rPr lang="en-US" sz="1100" baseline="30000" dirty="0"/>
              <a:t>nd</a:t>
            </a:r>
            <a:r>
              <a:rPr lang="en-US" sz="1100" dirty="0"/>
              <a:t> airborne division as a machine gunner. He joined the Army boxing team and spent a year as a novice boxer, winning a tournament and training for the 1976 Olympics. He was a cook in Afghanistan and with only 11 helpers, he cooked for 11,000 soldiers! He still cooks for his wife. He now helps other Veterans by taking care of their spiritual needs as a pastor.</a:t>
            </a:r>
          </a:p>
          <a:p>
            <a:endParaRPr lang="en-US" sz="1100" dirty="0"/>
          </a:p>
          <a:p>
            <a:r>
              <a:rPr lang="en-US" sz="1100" dirty="0"/>
              <a:t>It was wonderful to have this background on the Veteran before we saw him  in clinic. The fellow commented that she would love to read a “My Story” on all the patients we see. Knowing he is a cook, we could tailor our diet education to meet his needs. Knowing that he had been active in sports helped us counsel him on the importance of physical activity in managing diabetes." </a:t>
            </a: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33</a:t>
            </a:fld>
            <a:endParaRPr lang="en-US" noProof="0" dirty="0"/>
          </a:p>
        </p:txBody>
      </p:sp>
    </p:spTree>
    <p:extLst>
      <p:ext uri="{BB962C8B-B14F-4D97-AF65-F5344CB8AC3E}">
        <p14:creationId xmlns:p14="http://schemas.microsoft.com/office/powerpoint/2010/main" val="2204949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37</a:t>
            </a:fld>
            <a:endParaRPr lang="en-US" noProof="0" dirty="0"/>
          </a:p>
        </p:txBody>
      </p:sp>
    </p:spTree>
    <p:extLst>
      <p:ext uri="{BB962C8B-B14F-4D97-AF65-F5344CB8AC3E}">
        <p14:creationId xmlns:p14="http://schemas.microsoft.com/office/powerpoint/2010/main" val="131518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38</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a:t>
            </a:fld>
            <a:endParaRPr lang="en-US" noProof="0" dirty="0"/>
          </a:p>
        </p:txBody>
      </p:sp>
    </p:spTree>
    <p:extLst>
      <p:ext uri="{BB962C8B-B14F-4D97-AF65-F5344CB8AC3E}">
        <p14:creationId xmlns:p14="http://schemas.microsoft.com/office/powerpoint/2010/main" val="230991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dirty="0"/>
          </a:p>
        </p:txBody>
      </p:sp>
    </p:spTree>
    <p:extLst>
      <p:ext uri="{BB962C8B-B14F-4D97-AF65-F5344CB8AC3E}">
        <p14:creationId xmlns:p14="http://schemas.microsoft.com/office/powerpoint/2010/main" val="285139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dirty="0"/>
          </a:p>
        </p:txBody>
      </p:sp>
    </p:spTree>
    <p:extLst>
      <p:ext uri="{BB962C8B-B14F-4D97-AF65-F5344CB8AC3E}">
        <p14:creationId xmlns:p14="http://schemas.microsoft.com/office/powerpoint/2010/main" val="332807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6</a:t>
            </a:fld>
            <a:endParaRPr lang="en-US" noProof="0" dirty="0"/>
          </a:p>
        </p:txBody>
      </p:sp>
    </p:spTree>
    <p:extLst>
      <p:ext uri="{BB962C8B-B14F-4D97-AF65-F5344CB8AC3E}">
        <p14:creationId xmlns:p14="http://schemas.microsoft.com/office/powerpoint/2010/main" val="233571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06521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dirty="0"/>
          </a:p>
        </p:txBody>
      </p:sp>
    </p:spTree>
    <p:extLst>
      <p:ext uri="{BB962C8B-B14F-4D97-AF65-F5344CB8AC3E}">
        <p14:creationId xmlns:p14="http://schemas.microsoft.com/office/powerpoint/2010/main" val="163115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065213"/>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dirty="0"/>
          </a:p>
        </p:txBody>
      </p:sp>
    </p:spTree>
    <p:extLst>
      <p:ext uri="{BB962C8B-B14F-4D97-AF65-F5344CB8AC3E}">
        <p14:creationId xmlns:p14="http://schemas.microsoft.com/office/powerpoint/2010/main" val="3692280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dirty="0"/>
          </a:p>
        </p:txBody>
      </p:sp>
    </p:spTree>
    <p:extLst>
      <p:ext uri="{BB962C8B-B14F-4D97-AF65-F5344CB8AC3E}">
        <p14:creationId xmlns:p14="http://schemas.microsoft.com/office/powerpoint/2010/main" val="320613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2363726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tretch>
            <a:fillRect/>
          </a:stretch>
        </p:blipFill>
        <p:spPr>
          <a:xfrm>
            <a:off x="9965284" y="342858"/>
            <a:ext cx="1745251" cy="614388"/>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534176" y="-3594840"/>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325039" y="1594406"/>
            <a:ext cx="1971929" cy="2138155"/>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424805" y="1598394"/>
            <a:ext cx="1823873" cy="644431"/>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stretch>
            <a:fillRect/>
          </a:stretch>
        </p:blipFill>
        <p:spPr>
          <a:xfrm>
            <a:off x="10866819" y="6277697"/>
            <a:ext cx="1073019" cy="377739"/>
          </a:xfrm>
          <a:prstGeom prst="rect">
            <a:avLst/>
          </a:prstGeom>
        </p:spPr>
      </p:pic>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516073" y="1798690"/>
            <a:ext cx="1609800" cy="1746154"/>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52283" y="4031698"/>
            <a:ext cx="1917439" cy="1920540"/>
          </a:xfrm>
        </p:spPr>
        <p:txBody>
          <a:bodyPr lIns="0" tIns="0" rIns="0" b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latin typeface="Arial" panose="020B0604020202020204" pitchFamily="34" charset="0"/>
              </a:rPr>
              <a:t>. </a:t>
            </a:r>
            <a:endParaRPr lang="en-US" sz="1600" dirty="0"/>
          </a:p>
        </p:txBody>
      </p:sp>
      <p:sp>
        <p:nvSpPr>
          <p:cNvPr id="27" name="Oval 26">
            <a:extLst>
              <a:ext uri="{FF2B5EF4-FFF2-40B4-BE49-F238E27FC236}">
                <a16:creationId xmlns:a16="http://schemas.microsoft.com/office/drawing/2014/main" id="{63A08744-39E7-4336-A5A0-727B0C00E71C}"/>
              </a:ext>
            </a:extLst>
          </p:cNvPr>
          <p:cNvSpPr/>
          <p:nvPr userDrawn="1"/>
        </p:nvSpPr>
        <p:spPr>
          <a:xfrm>
            <a:off x="2742566" y="1586429"/>
            <a:ext cx="1971929" cy="2138155"/>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D7E6750A-28F0-41FC-BAF6-37CDAA0B3144}"/>
              </a:ext>
            </a:extLst>
          </p:cNvPr>
          <p:cNvSpPr/>
          <p:nvPr userDrawn="1"/>
        </p:nvSpPr>
        <p:spPr>
          <a:xfrm>
            <a:off x="2842332" y="1590417"/>
            <a:ext cx="1823873" cy="644431"/>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2">
            <a:extLst>
              <a:ext uri="{FF2B5EF4-FFF2-40B4-BE49-F238E27FC236}">
                <a16:creationId xmlns:a16="http://schemas.microsoft.com/office/drawing/2014/main" id="{A77E9768-687B-4396-B9BC-97A88240EF0E}"/>
              </a:ext>
            </a:extLst>
          </p:cNvPr>
          <p:cNvSpPr>
            <a:spLocks noGrp="1"/>
          </p:cNvSpPr>
          <p:nvPr>
            <p:ph type="pic" sz="quarter" idx="24"/>
          </p:nvPr>
        </p:nvSpPr>
        <p:spPr>
          <a:xfrm>
            <a:off x="2933600" y="1790713"/>
            <a:ext cx="1609800" cy="1746154"/>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41" name="Oval 40">
            <a:extLst>
              <a:ext uri="{FF2B5EF4-FFF2-40B4-BE49-F238E27FC236}">
                <a16:creationId xmlns:a16="http://schemas.microsoft.com/office/drawing/2014/main" id="{DA77C9C7-4CF6-4FC1-AC81-7A3A555E2A11}"/>
              </a:ext>
            </a:extLst>
          </p:cNvPr>
          <p:cNvSpPr/>
          <p:nvPr userDrawn="1"/>
        </p:nvSpPr>
        <p:spPr>
          <a:xfrm>
            <a:off x="5160093" y="1586429"/>
            <a:ext cx="1971929" cy="2138155"/>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Freeform: Shape 41">
            <a:extLst>
              <a:ext uri="{FF2B5EF4-FFF2-40B4-BE49-F238E27FC236}">
                <a16:creationId xmlns:a16="http://schemas.microsoft.com/office/drawing/2014/main" id="{3B4AC970-4FEB-42E9-8740-358575A86AF9}"/>
              </a:ext>
            </a:extLst>
          </p:cNvPr>
          <p:cNvSpPr/>
          <p:nvPr userDrawn="1"/>
        </p:nvSpPr>
        <p:spPr>
          <a:xfrm>
            <a:off x="5259859" y="1590417"/>
            <a:ext cx="1823873" cy="644431"/>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Picture Placeholder 2">
            <a:extLst>
              <a:ext uri="{FF2B5EF4-FFF2-40B4-BE49-F238E27FC236}">
                <a16:creationId xmlns:a16="http://schemas.microsoft.com/office/drawing/2014/main" id="{614F055B-9860-495A-93D7-68F7809F0033}"/>
              </a:ext>
            </a:extLst>
          </p:cNvPr>
          <p:cNvSpPr>
            <a:spLocks noGrp="1"/>
          </p:cNvSpPr>
          <p:nvPr>
            <p:ph type="pic" sz="quarter" idx="25"/>
          </p:nvPr>
        </p:nvSpPr>
        <p:spPr>
          <a:xfrm>
            <a:off x="5351127" y="1790713"/>
            <a:ext cx="1609800" cy="1746154"/>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47" name="Oval 46">
            <a:extLst>
              <a:ext uri="{FF2B5EF4-FFF2-40B4-BE49-F238E27FC236}">
                <a16:creationId xmlns:a16="http://schemas.microsoft.com/office/drawing/2014/main" id="{B2E564DD-296C-40BE-AFC1-3BD2128E5A93}"/>
              </a:ext>
            </a:extLst>
          </p:cNvPr>
          <p:cNvSpPr/>
          <p:nvPr userDrawn="1"/>
        </p:nvSpPr>
        <p:spPr>
          <a:xfrm>
            <a:off x="7564990" y="1586745"/>
            <a:ext cx="1971929" cy="2138155"/>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Freeform: Shape 47">
            <a:extLst>
              <a:ext uri="{FF2B5EF4-FFF2-40B4-BE49-F238E27FC236}">
                <a16:creationId xmlns:a16="http://schemas.microsoft.com/office/drawing/2014/main" id="{208A8686-EB17-41CF-B06D-F982D07ACFEA}"/>
              </a:ext>
            </a:extLst>
          </p:cNvPr>
          <p:cNvSpPr/>
          <p:nvPr userDrawn="1"/>
        </p:nvSpPr>
        <p:spPr>
          <a:xfrm>
            <a:off x="7664756" y="1590733"/>
            <a:ext cx="1823873" cy="644431"/>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Picture Placeholder 2">
            <a:extLst>
              <a:ext uri="{FF2B5EF4-FFF2-40B4-BE49-F238E27FC236}">
                <a16:creationId xmlns:a16="http://schemas.microsoft.com/office/drawing/2014/main" id="{D83AD37D-EEAF-4E6C-AD0D-38DD6E102E98}"/>
              </a:ext>
            </a:extLst>
          </p:cNvPr>
          <p:cNvSpPr>
            <a:spLocks noGrp="1"/>
          </p:cNvSpPr>
          <p:nvPr>
            <p:ph type="pic" sz="quarter" idx="26"/>
          </p:nvPr>
        </p:nvSpPr>
        <p:spPr>
          <a:xfrm>
            <a:off x="7756024" y="1791029"/>
            <a:ext cx="1609800" cy="1746154"/>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56" name="Oval 55">
            <a:extLst>
              <a:ext uri="{FF2B5EF4-FFF2-40B4-BE49-F238E27FC236}">
                <a16:creationId xmlns:a16="http://schemas.microsoft.com/office/drawing/2014/main" id="{F0415F3B-928B-4380-B87E-3C61EDDF889D}"/>
              </a:ext>
            </a:extLst>
          </p:cNvPr>
          <p:cNvSpPr/>
          <p:nvPr userDrawn="1"/>
        </p:nvSpPr>
        <p:spPr>
          <a:xfrm>
            <a:off x="9895032" y="1568084"/>
            <a:ext cx="1971929" cy="2138155"/>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Freeform: Shape 56">
            <a:extLst>
              <a:ext uri="{FF2B5EF4-FFF2-40B4-BE49-F238E27FC236}">
                <a16:creationId xmlns:a16="http://schemas.microsoft.com/office/drawing/2014/main" id="{B15A02D7-4E67-4DA5-B4D9-EF1C02B51E29}"/>
              </a:ext>
            </a:extLst>
          </p:cNvPr>
          <p:cNvSpPr/>
          <p:nvPr userDrawn="1"/>
        </p:nvSpPr>
        <p:spPr>
          <a:xfrm>
            <a:off x="9994798" y="1572072"/>
            <a:ext cx="1823873" cy="644431"/>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8" name="Picture Placeholder 2">
            <a:extLst>
              <a:ext uri="{FF2B5EF4-FFF2-40B4-BE49-F238E27FC236}">
                <a16:creationId xmlns:a16="http://schemas.microsoft.com/office/drawing/2014/main" id="{FD373D5C-A1CF-4061-9E31-74FE9E984864}"/>
              </a:ext>
            </a:extLst>
          </p:cNvPr>
          <p:cNvSpPr>
            <a:spLocks noGrp="1"/>
          </p:cNvSpPr>
          <p:nvPr>
            <p:ph type="pic" sz="quarter" idx="27"/>
          </p:nvPr>
        </p:nvSpPr>
        <p:spPr>
          <a:xfrm>
            <a:off x="10086066" y="1772368"/>
            <a:ext cx="1609800" cy="1746154"/>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59" name="Content Placeholder 2">
            <a:extLst>
              <a:ext uri="{FF2B5EF4-FFF2-40B4-BE49-F238E27FC236}">
                <a16:creationId xmlns:a16="http://schemas.microsoft.com/office/drawing/2014/main" id="{61851747-7F7D-4965-9878-223F04A3A8C4}"/>
              </a:ext>
            </a:extLst>
          </p:cNvPr>
          <p:cNvSpPr>
            <a:spLocks noGrp="1"/>
          </p:cNvSpPr>
          <p:nvPr>
            <p:ph idx="28" hasCustomPrompt="1"/>
          </p:nvPr>
        </p:nvSpPr>
        <p:spPr>
          <a:xfrm>
            <a:off x="2769812" y="4031698"/>
            <a:ext cx="1917439" cy="192054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60" name="Content Placeholder 2">
            <a:extLst>
              <a:ext uri="{FF2B5EF4-FFF2-40B4-BE49-F238E27FC236}">
                <a16:creationId xmlns:a16="http://schemas.microsoft.com/office/drawing/2014/main" id="{26F64AD5-495D-4876-BF4B-8A6611971BF0}"/>
              </a:ext>
            </a:extLst>
          </p:cNvPr>
          <p:cNvSpPr>
            <a:spLocks noGrp="1"/>
          </p:cNvSpPr>
          <p:nvPr>
            <p:ph idx="29" hasCustomPrompt="1"/>
          </p:nvPr>
        </p:nvSpPr>
        <p:spPr>
          <a:xfrm>
            <a:off x="5187341" y="4031698"/>
            <a:ext cx="1917439" cy="192054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61" name="Content Placeholder 2">
            <a:extLst>
              <a:ext uri="{FF2B5EF4-FFF2-40B4-BE49-F238E27FC236}">
                <a16:creationId xmlns:a16="http://schemas.microsoft.com/office/drawing/2014/main" id="{97E98B0C-7924-4711-AF62-ACCA0EEACFCE}"/>
              </a:ext>
            </a:extLst>
          </p:cNvPr>
          <p:cNvSpPr>
            <a:spLocks noGrp="1"/>
          </p:cNvSpPr>
          <p:nvPr>
            <p:ph idx="30" hasCustomPrompt="1"/>
          </p:nvPr>
        </p:nvSpPr>
        <p:spPr>
          <a:xfrm>
            <a:off x="7604870" y="4031698"/>
            <a:ext cx="1917439" cy="192054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62" name="Content Placeholder 2">
            <a:extLst>
              <a:ext uri="{FF2B5EF4-FFF2-40B4-BE49-F238E27FC236}">
                <a16:creationId xmlns:a16="http://schemas.microsoft.com/office/drawing/2014/main" id="{7830602F-DF13-429A-9EC4-9DAD5FD8A246}"/>
              </a:ext>
            </a:extLst>
          </p:cNvPr>
          <p:cNvSpPr>
            <a:spLocks noGrp="1"/>
          </p:cNvSpPr>
          <p:nvPr>
            <p:ph idx="31" hasCustomPrompt="1"/>
          </p:nvPr>
        </p:nvSpPr>
        <p:spPr>
          <a:xfrm>
            <a:off x="10022399" y="4031698"/>
            <a:ext cx="1917439" cy="1920540"/>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534176" y="-3594840"/>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dirty="0"/>
              <a:t>Click to edit Master title style</a:t>
            </a:r>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stretch>
            <a:fillRect/>
          </a:stretch>
        </p:blipFill>
        <p:spPr>
          <a:xfrm>
            <a:off x="10863147" y="6233640"/>
            <a:ext cx="1073019" cy="377739"/>
          </a:xfrm>
          <a:prstGeom prst="rect">
            <a:avLst/>
          </a:prstGeom>
        </p:spPr>
      </p:pic>
      <p:sp>
        <p:nvSpPr>
          <p:cNvPr id="44" name="Oval 43">
            <a:extLst>
              <a:ext uri="{FF2B5EF4-FFF2-40B4-BE49-F238E27FC236}">
                <a16:creationId xmlns:a16="http://schemas.microsoft.com/office/drawing/2014/main" id="{72BCC46A-842B-4022-89B9-B0E3BB30C952}"/>
              </a:ext>
            </a:extLst>
          </p:cNvPr>
          <p:cNvSpPr/>
          <p:nvPr userDrawn="1"/>
        </p:nvSpPr>
        <p:spPr>
          <a:xfrm>
            <a:off x="44590" y="2738516"/>
            <a:ext cx="2384061" cy="245033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5" name="Freeform: Shape 44">
            <a:extLst>
              <a:ext uri="{FF2B5EF4-FFF2-40B4-BE49-F238E27FC236}">
                <a16:creationId xmlns:a16="http://schemas.microsoft.com/office/drawing/2014/main" id="{6BE082AC-0652-44C9-A561-B3430303009B}"/>
              </a:ext>
            </a:extLst>
          </p:cNvPr>
          <p:cNvSpPr/>
          <p:nvPr userDrawn="1"/>
        </p:nvSpPr>
        <p:spPr>
          <a:xfrm>
            <a:off x="144356" y="2742504"/>
            <a:ext cx="2205061" cy="73852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Picture Placeholder 2">
            <a:extLst>
              <a:ext uri="{FF2B5EF4-FFF2-40B4-BE49-F238E27FC236}">
                <a16:creationId xmlns:a16="http://schemas.microsoft.com/office/drawing/2014/main" id="{A5F0924A-C638-400F-B767-F002C29F7C46}"/>
              </a:ext>
            </a:extLst>
          </p:cNvPr>
          <p:cNvSpPr>
            <a:spLocks noGrp="1"/>
          </p:cNvSpPr>
          <p:nvPr>
            <p:ph type="pic" sz="quarter" idx="32"/>
          </p:nvPr>
        </p:nvSpPr>
        <p:spPr>
          <a:xfrm>
            <a:off x="277529" y="3019149"/>
            <a:ext cx="1946247" cy="2001099"/>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54" name="Content Placeholder 2">
            <a:extLst>
              <a:ext uri="{FF2B5EF4-FFF2-40B4-BE49-F238E27FC236}">
                <a16:creationId xmlns:a16="http://schemas.microsoft.com/office/drawing/2014/main" id="{9C0E803E-1123-46DC-9A49-A6C1B3090FEA}"/>
              </a:ext>
            </a:extLst>
          </p:cNvPr>
          <p:cNvSpPr>
            <a:spLocks noGrp="1"/>
          </p:cNvSpPr>
          <p:nvPr>
            <p:ph idx="35" hasCustomPrompt="1"/>
          </p:nvPr>
        </p:nvSpPr>
        <p:spPr>
          <a:xfrm>
            <a:off x="518669" y="1669150"/>
            <a:ext cx="1255887" cy="900764"/>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5" name="Oval 24">
            <a:extLst>
              <a:ext uri="{FF2B5EF4-FFF2-40B4-BE49-F238E27FC236}">
                <a16:creationId xmlns:a16="http://schemas.microsoft.com/office/drawing/2014/main" id="{B0736242-5DC1-4E5A-A785-1BFFDD28EFF1}"/>
              </a:ext>
            </a:extLst>
          </p:cNvPr>
          <p:cNvSpPr/>
          <p:nvPr userDrawn="1"/>
        </p:nvSpPr>
        <p:spPr>
          <a:xfrm>
            <a:off x="2475544" y="2719583"/>
            <a:ext cx="2384061" cy="245033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C67EA3FB-B3C3-4930-90F0-9CE815D009F2}"/>
              </a:ext>
            </a:extLst>
          </p:cNvPr>
          <p:cNvSpPr/>
          <p:nvPr userDrawn="1"/>
        </p:nvSpPr>
        <p:spPr>
          <a:xfrm>
            <a:off x="2575310" y="2723571"/>
            <a:ext cx="2205061" cy="73852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Picture Placeholder 2">
            <a:extLst>
              <a:ext uri="{FF2B5EF4-FFF2-40B4-BE49-F238E27FC236}">
                <a16:creationId xmlns:a16="http://schemas.microsoft.com/office/drawing/2014/main" id="{82000D01-B2C1-48A5-BF42-BB4092F664D7}"/>
              </a:ext>
            </a:extLst>
          </p:cNvPr>
          <p:cNvSpPr>
            <a:spLocks noGrp="1"/>
          </p:cNvSpPr>
          <p:nvPr>
            <p:ph type="pic" sz="quarter" idx="37"/>
          </p:nvPr>
        </p:nvSpPr>
        <p:spPr>
          <a:xfrm>
            <a:off x="2708483" y="3000216"/>
            <a:ext cx="1946247" cy="2001099"/>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8" name="Oval 27">
            <a:extLst>
              <a:ext uri="{FF2B5EF4-FFF2-40B4-BE49-F238E27FC236}">
                <a16:creationId xmlns:a16="http://schemas.microsoft.com/office/drawing/2014/main" id="{64269FBD-ECA4-4BD3-9F25-A52959648F86}"/>
              </a:ext>
            </a:extLst>
          </p:cNvPr>
          <p:cNvSpPr/>
          <p:nvPr userDrawn="1"/>
        </p:nvSpPr>
        <p:spPr>
          <a:xfrm>
            <a:off x="4913544" y="2737916"/>
            <a:ext cx="2384061" cy="245033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3C77E5C7-EB07-403D-BDC1-BEE770B85D7B}"/>
              </a:ext>
            </a:extLst>
          </p:cNvPr>
          <p:cNvSpPr/>
          <p:nvPr userDrawn="1"/>
        </p:nvSpPr>
        <p:spPr>
          <a:xfrm>
            <a:off x="5013310" y="2741904"/>
            <a:ext cx="2205061" cy="73852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2">
            <a:extLst>
              <a:ext uri="{FF2B5EF4-FFF2-40B4-BE49-F238E27FC236}">
                <a16:creationId xmlns:a16="http://schemas.microsoft.com/office/drawing/2014/main" id="{0F37BF0B-A390-44C1-93DA-F5A73788756B}"/>
              </a:ext>
            </a:extLst>
          </p:cNvPr>
          <p:cNvSpPr>
            <a:spLocks noGrp="1"/>
          </p:cNvSpPr>
          <p:nvPr>
            <p:ph type="pic" sz="quarter" idx="38"/>
          </p:nvPr>
        </p:nvSpPr>
        <p:spPr>
          <a:xfrm>
            <a:off x="5146483" y="3018549"/>
            <a:ext cx="1946247" cy="2001099"/>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31" name="Oval 30">
            <a:extLst>
              <a:ext uri="{FF2B5EF4-FFF2-40B4-BE49-F238E27FC236}">
                <a16:creationId xmlns:a16="http://schemas.microsoft.com/office/drawing/2014/main" id="{D06B26CB-32C9-43EF-A861-46B8580A8A53}"/>
              </a:ext>
            </a:extLst>
          </p:cNvPr>
          <p:cNvSpPr/>
          <p:nvPr userDrawn="1"/>
        </p:nvSpPr>
        <p:spPr>
          <a:xfrm>
            <a:off x="7336217" y="2719583"/>
            <a:ext cx="2384061" cy="245033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4E71F5FC-F020-405E-96C8-34F4EC62B02D}"/>
              </a:ext>
            </a:extLst>
          </p:cNvPr>
          <p:cNvSpPr/>
          <p:nvPr userDrawn="1"/>
        </p:nvSpPr>
        <p:spPr>
          <a:xfrm>
            <a:off x="7435983" y="2723571"/>
            <a:ext cx="2205061" cy="73852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2">
            <a:extLst>
              <a:ext uri="{FF2B5EF4-FFF2-40B4-BE49-F238E27FC236}">
                <a16:creationId xmlns:a16="http://schemas.microsoft.com/office/drawing/2014/main" id="{56637DCF-9FAE-4D34-B87D-2C8B27A69697}"/>
              </a:ext>
            </a:extLst>
          </p:cNvPr>
          <p:cNvSpPr>
            <a:spLocks noGrp="1"/>
          </p:cNvSpPr>
          <p:nvPr>
            <p:ph type="pic" sz="quarter" idx="39"/>
          </p:nvPr>
        </p:nvSpPr>
        <p:spPr>
          <a:xfrm>
            <a:off x="7569156" y="3000216"/>
            <a:ext cx="1946247" cy="2001099"/>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34" name="Oval 33">
            <a:extLst>
              <a:ext uri="{FF2B5EF4-FFF2-40B4-BE49-F238E27FC236}">
                <a16:creationId xmlns:a16="http://schemas.microsoft.com/office/drawing/2014/main" id="{779EDC40-3A1C-4ACC-8382-B43D1AFA4204}"/>
              </a:ext>
            </a:extLst>
          </p:cNvPr>
          <p:cNvSpPr/>
          <p:nvPr userDrawn="1"/>
        </p:nvSpPr>
        <p:spPr>
          <a:xfrm>
            <a:off x="9763349" y="2750053"/>
            <a:ext cx="2384061" cy="2450334"/>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40">
            <a:extLst>
              <a:ext uri="{FF2B5EF4-FFF2-40B4-BE49-F238E27FC236}">
                <a16:creationId xmlns:a16="http://schemas.microsoft.com/office/drawing/2014/main" id="{6C8B8FC2-F9A5-4302-9CF0-0F7C228E3AA4}"/>
              </a:ext>
            </a:extLst>
          </p:cNvPr>
          <p:cNvSpPr/>
          <p:nvPr userDrawn="1"/>
        </p:nvSpPr>
        <p:spPr>
          <a:xfrm>
            <a:off x="9863115" y="2754041"/>
            <a:ext cx="2205061" cy="73852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2" name="Picture Placeholder 2">
            <a:extLst>
              <a:ext uri="{FF2B5EF4-FFF2-40B4-BE49-F238E27FC236}">
                <a16:creationId xmlns:a16="http://schemas.microsoft.com/office/drawing/2014/main" id="{569463C9-8603-4C8D-8630-EEB2461DEB4C}"/>
              </a:ext>
            </a:extLst>
          </p:cNvPr>
          <p:cNvSpPr>
            <a:spLocks noGrp="1"/>
          </p:cNvSpPr>
          <p:nvPr>
            <p:ph type="pic" sz="quarter" idx="40"/>
          </p:nvPr>
        </p:nvSpPr>
        <p:spPr>
          <a:xfrm>
            <a:off x="9996288" y="3030686"/>
            <a:ext cx="1946247" cy="2001099"/>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46" name="Content Placeholder 2">
            <a:extLst>
              <a:ext uri="{FF2B5EF4-FFF2-40B4-BE49-F238E27FC236}">
                <a16:creationId xmlns:a16="http://schemas.microsoft.com/office/drawing/2014/main" id="{F697CD28-92A0-4C24-83E7-94B90F044025}"/>
              </a:ext>
            </a:extLst>
          </p:cNvPr>
          <p:cNvSpPr>
            <a:spLocks noGrp="1"/>
          </p:cNvSpPr>
          <p:nvPr>
            <p:ph idx="41" hasCustomPrompt="1"/>
          </p:nvPr>
        </p:nvSpPr>
        <p:spPr>
          <a:xfrm>
            <a:off x="3039630" y="1633998"/>
            <a:ext cx="1255887" cy="900764"/>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6" name="Content Placeholder 2">
            <a:extLst>
              <a:ext uri="{FF2B5EF4-FFF2-40B4-BE49-F238E27FC236}">
                <a16:creationId xmlns:a16="http://schemas.microsoft.com/office/drawing/2014/main" id="{EEDF5A83-F4B1-460E-888A-229C4F119581}"/>
              </a:ext>
            </a:extLst>
          </p:cNvPr>
          <p:cNvSpPr>
            <a:spLocks noGrp="1"/>
          </p:cNvSpPr>
          <p:nvPr>
            <p:ph idx="42" hasCustomPrompt="1"/>
          </p:nvPr>
        </p:nvSpPr>
        <p:spPr>
          <a:xfrm>
            <a:off x="5463294" y="1633998"/>
            <a:ext cx="1255887" cy="900764"/>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7" name="Content Placeholder 2">
            <a:extLst>
              <a:ext uri="{FF2B5EF4-FFF2-40B4-BE49-F238E27FC236}">
                <a16:creationId xmlns:a16="http://schemas.microsoft.com/office/drawing/2014/main" id="{79E64CB8-7CFB-46CE-A0EF-EA83686B0178}"/>
              </a:ext>
            </a:extLst>
          </p:cNvPr>
          <p:cNvSpPr>
            <a:spLocks noGrp="1"/>
          </p:cNvSpPr>
          <p:nvPr>
            <p:ph idx="43" hasCustomPrompt="1"/>
          </p:nvPr>
        </p:nvSpPr>
        <p:spPr>
          <a:xfrm>
            <a:off x="7886958" y="1633998"/>
            <a:ext cx="1255887" cy="900764"/>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58" name="Content Placeholder 2">
            <a:extLst>
              <a:ext uri="{FF2B5EF4-FFF2-40B4-BE49-F238E27FC236}">
                <a16:creationId xmlns:a16="http://schemas.microsoft.com/office/drawing/2014/main" id="{F93F69C0-E70A-43A4-B691-72A01DF92E44}"/>
              </a:ext>
            </a:extLst>
          </p:cNvPr>
          <p:cNvSpPr>
            <a:spLocks noGrp="1"/>
          </p:cNvSpPr>
          <p:nvPr>
            <p:ph idx="44" hasCustomPrompt="1"/>
          </p:nvPr>
        </p:nvSpPr>
        <p:spPr>
          <a:xfrm>
            <a:off x="10319377" y="1633998"/>
            <a:ext cx="1255887" cy="900764"/>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1566956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pic>
        <p:nvPicPr>
          <p:cNvPr id="19" name="Picture 18">
            <a:extLst>
              <a:ext uri="{FF2B5EF4-FFF2-40B4-BE49-F238E27FC236}">
                <a16:creationId xmlns:a16="http://schemas.microsoft.com/office/drawing/2014/main" id="{26F8202E-40B6-4993-A7FA-14A7EE80A746}"/>
              </a:ext>
            </a:extLst>
          </p:cNvPr>
          <p:cNvPicPr>
            <a:picLocks noChangeAspect="1"/>
          </p:cNvPicPr>
          <p:nvPr userDrawn="1"/>
        </p:nvPicPr>
        <p:blipFill>
          <a:blip r:embed="rId6"/>
          <a:stretch>
            <a:fillRect/>
          </a:stretch>
        </p:blipFill>
        <p:spPr>
          <a:xfrm>
            <a:off x="11006060" y="6287446"/>
            <a:ext cx="1073019" cy="377739"/>
          </a:xfrm>
          <a:prstGeom prst="rect">
            <a:avLst/>
          </a:prstGeom>
        </p:spPr>
      </p:pic>
    </p:spTree>
    <p:extLst>
      <p:ext uri="{BB962C8B-B14F-4D97-AF65-F5344CB8AC3E}">
        <p14:creationId xmlns:p14="http://schemas.microsoft.com/office/powerpoint/2010/main" val="637136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6980852" y="5341428"/>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249644" y="1497515"/>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dirty="0"/>
              <a:t>Click to edit Master title style</a:t>
            </a:r>
          </a:p>
        </p:txBody>
      </p:sp>
      <p:pic>
        <p:nvPicPr>
          <p:cNvPr id="10" name="Picture 9">
            <a:extLst>
              <a:ext uri="{FF2B5EF4-FFF2-40B4-BE49-F238E27FC236}">
                <a16:creationId xmlns:a16="http://schemas.microsoft.com/office/drawing/2014/main" id="{A91B0EAE-570E-4EC5-86ED-4534A6D5DC2A}"/>
              </a:ext>
            </a:extLst>
          </p:cNvPr>
          <p:cNvPicPr>
            <a:picLocks noChangeAspect="1"/>
          </p:cNvPicPr>
          <p:nvPr userDrawn="1"/>
        </p:nvPicPr>
        <p:blipFill>
          <a:blip r:embed="rId2"/>
          <a:stretch>
            <a:fillRect/>
          </a:stretch>
        </p:blipFill>
        <p:spPr>
          <a:xfrm>
            <a:off x="10884238" y="6296510"/>
            <a:ext cx="1073019" cy="377739"/>
          </a:xfrm>
          <a:prstGeom prst="rect">
            <a:avLst/>
          </a:prstGeom>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30D9C9B-5570-45F3-BBEE-89211C9FEEBA}"/>
              </a:ext>
            </a:extLst>
          </p:cNvPr>
          <p:cNvPicPr>
            <a:picLocks noChangeAspect="1"/>
          </p:cNvPicPr>
          <p:nvPr userDrawn="1"/>
        </p:nvPicPr>
        <p:blipFill>
          <a:blip r:embed="rId2"/>
          <a:stretch>
            <a:fillRect/>
          </a:stretch>
        </p:blipFill>
        <p:spPr>
          <a:xfrm>
            <a:off x="10950640" y="6313613"/>
            <a:ext cx="1073019" cy="377739"/>
          </a:xfrm>
          <a:prstGeom prst="rect">
            <a:avLst/>
          </a:prstGeom>
        </p:spPr>
      </p:pic>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tretch>
            <a:fillRect/>
          </a:stretch>
        </p:blipFill>
        <p:spPr>
          <a:xfrm>
            <a:off x="10809736" y="6167286"/>
            <a:ext cx="1075427" cy="378587"/>
          </a:xfrm>
          <a:prstGeom prst="rect">
            <a:avLst/>
          </a:prstGeom>
        </p:spPr>
      </p:pic>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stretch>
            <a:fillRect/>
          </a:stretch>
        </p:blipFill>
        <p:spPr>
          <a:xfrm>
            <a:off x="10817290" y="6329443"/>
            <a:ext cx="1073019" cy="377739"/>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stretch>
            <a:fillRect/>
          </a:stretch>
        </p:blipFill>
        <p:spPr>
          <a:xfrm>
            <a:off x="10677700" y="6340833"/>
            <a:ext cx="1073019" cy="377739"/>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stretch>
            <a:fillRect/>
          </a:stretch>
        </p:blipFill>
        <p:spPr>
          <a:xfrm>
            <a:off x="10818878" y="6321130"/>
            <a:ext cx="1073019" cy="377739"/>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stretch>
            <a:fillRect/>
          </a:stretch>
        </p:blipFill>
        <p:spPr>
          <a:xfrm>
            <a:off x="10865152" y="6283568"/>
            <a:ext cx="1073019" cy="377739"/>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tretch>
            <a:fillRect/>
          </a:stretch>
        </p:blipFill>
        <p:spPr>
          <a:xfrm>
            <a:off x="6394416" y="2205109"/>
            <a:ext cx="4028043" cy="1418009"/>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stretch>
            <a:fillRect/>
          </a:stretch>
        </p:blipFill>
        <p:spPr>
          <a:xfrm>
            <a:off x="10818878" y="6276825"/>
            <a:ext cx="1073019" cy="377739"/>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26D5-F8E1-4B0C-A84A-6096950E6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B942FA-E55D-4E5B-926E-F609071CFECA}"/>
              </a:ext>
            </a:extLst>
          </p:cNvPr>
          <p:cNvSpPr>
            <a:spLocks noGrp="1"/>
          </p:cNvSpPr>
          <p:nvPr>
            <p:ph type="dt" sz="half" idx="10"/>
          </p:nvPr>
        </p:nvSpPr>
        <p:spPr/>
        <p:txBody>
          <a:bodyPr/>
          <a:lstStyle/>
          <a:p>
            <a:fld id="{D951F27F-98F9-A147-8986-34441C7B752D}" type="datetime1">
              <a:rPr lang="en-US" noProof="0" smtClean="0"/>
              <a:t>10/23/2020</a:t>
            </a:fld>
            <a:endParaRPr lang="en-US" noProof="0" dirty="0"/>
          </a:p>
        </p:txBody>
      </p:sp>
      <p:sp>
        <p:nvSpPr>
          <p:cNvPr id="4" name="Footer Placeholder 3">
            <a:extLst>
              <a:ext uri="{FF2B5EF4-FFF2-40B4-BE49-F238E27FC236}">
                <a16:creationId xmlns:a16="http://schemas.microsoft.com/office/drawing/2014/main" id="{ABC3FAD4-CA7D-4F13-A90B-F936F90EF1B3}"/>
              </a:ext>
            </a:extLst>
          </p:cNvPr>
          <p:cNvSpPr>
            <a:spLocks noGrp="1"/>
          </p:cNvSpPr>
          <p:nvPr>
            <p:ph type="ftr" sz="quarter" idx="11"/>
          </p:nvPr>
        </p:nvSpPr>
        <p:spPr/>
        <p:txBody>
          <a:bodyPr/>
          <a:lstStyle/>
          <a:p>
            <a:endParaRPr lang="en-US" noProof="0" dirty="0"/>
          </a:p>
        </p:txBody>
      </p:sp>
      <p:sp>
        <p:nvSpPr>
          <p:cNvPr id="5" name="Slide Number Placeholder 4">
            <a:extLst>
              <a:ext uri="{FF2B5EF4-FFF2-40B4-BE49-F238E27FC236}">
                <a16:creationId xmlns:a16="http://schemas.microsoft.com/office/drawing/2014/main" id="{B3E27FD1-D6D8-4CED-8BCE-111086E5FE78}"/>
              </a:ext>
            </a:extLst>
          </p:cNvPr>
          <p:cNvSpPr>
            <a:spLocks noGrp="1"/>
          </p:cNvSpPr>
          <p:nvPr>
            <p:ph type="sldNum" sz="quarter" idx="12"/>
          </p:nvPr>
        </p:nvSpPr>
        <p:spPr/>
        <p:txBody>
          <a:body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745412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CEFE-260F-4C38-B512-94D1EC7A7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5252AA-58BA-46EB-8D4E-9048B7673D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79C9AF-EEFF-4118-8F77-5D89469D1394}"/>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5" name="Footer Placeholder 4">
            <a:extLst>
              <a:ext uri="{FF2B5EF4-FFF2-40B4-BE49-F238E27FC236}">
                <a16:creationId xmlns:a16="http://schemas.microsoft.com/office/drawing/2014/main" id="{C157E47A-40CC-4F8D-933F-9544E2CDC1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5DCBF9-DFEA-4102-8CDF-FD69B9A5322E}"/>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604961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65AA-59DF-4F57-B495-2FE96FC2F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16DB51-3F9E-4B58-9B53-381A901E46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46400-E090-4E1E-9CFE-DD8ED0B186F5}"/>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5" name="Footer Placeholder 4">
            <a:extLst>
              <a:ext uri="{FF2B5EF4-FFF2-40B4-BE49-F238E27FC236}">
                <a16:creationId xmlns:a16="http://schemas.microsoft.com/office/drawing/2014/main" id="{8F070FFB-65C7-406C-A5DD-7FF464B988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F9BB3F-0F42-4EBA-AA29-BA111F5615B4}"/>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156616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49C8-118E-49CF-AD21-D3AD99559F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83B621-FCF1-400D-94BD-CCDFF16B1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BE8952-2A36-4C6F-96C6-5A6B27F56F7D}"/>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5" name="Footer Placeholder 4">
            <a:extLst>
              <a:ext uri="{FF2B5EF4-FFF2-40B4-BE49-F238E27FC236}">
                <a16:creationId xmlns:a16="http://schemas.microsoft.com/office/drawing/2014/main" id="{EE87409B-4582-46D1-8D2C-C5B2D50B2F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80B64B-8BD7-4644-B1F8-C9973BF6EDD1}"/>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733160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E310C-CA99-4F33-82DD-8558DB883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E5F08-559E-4D31-B12B-0F5E44071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83C2C6-6D0D-4887-94AF-36402D6221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D0D4B-4311-4600-B7B0-FEC09B8DF2AD}"/>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6" name="Footer Placeholder 5">
            <a:extLst>
              <a:ext uri="{FF2B5EF4-FFF2-40B4-BE49-F238E27FC236}">
                <a16:creationId xmlns:a16="http://schemas.microsoft.com/office/drawing/2014/main" id="{4BFD0898-5FF1-48A0-9B77-48B16E2D80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826FBB-B312-46B1-8C80-8CBBE502EB95}"/>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269368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389F-B429-4DE8-990A-C34BC05FB1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CA1B8-9A69-4886-B475-7B16A55E2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6BB074-E60B-4541-BE88-CB9E532B6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847BF-1648-446A-A084-59115D45D8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DD65D0-DF57-4293-8578-F7AFB93644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7BA259-5E0D-46E7-A39A-9EE44A0873FF}"/>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8" name="Footer Placeholder 7">
            <a:extLst>
              <a:ext uri="{FF2B5EF4-FFF2-40B4-BE49-F238E27FC236}">
                <a16:creationId xmlns:a16="http://schemas.microsoft.com/office/drawing/2014/main" id="{44093D5C-2BCC-442D-83CE-AFF49533144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82ABA7-C880-4870-B55B-42649820D4EB}"/>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3364895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7964-522D-4BD5-A2BF-C56BE3EAC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013EB7-333E-4C33-81B7-ADCFAE3096B1}"/>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4" name="Footer Placeholder 3">
            <a:extLst>
              <a:ext uri="{FF2B5EF4-FFF2-40B4-BE49-F238E27FC236}">
                <a16:creationId xmlns:a16="http://schemas.microsoft.com/office/drawing/2014/main" id="{624817BC-238D-45F3-8F0A-1D4276277BE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EE1194-57AC-4831-AD0C-3CDF83949356}"/>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17695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5676F-377A-47E1-8DF8-893FD0551894}"/>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3" name="Footer Placeholder 2">
            <a:extLst>
              <a:ext uri="{FF2B5EF4-FFF2-40B4-BE49-F238E27FC236}">
                <a16:creationId xmlns:a16="http://schemas.microsoft.com/office/drawing/2014/main" id="{96D9E81A-072C-4317-A14F-891929A834A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FF1410-9CBF-4A8F-90B7-160F41C4ED15}"/>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3645733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44D7-6E27-4225-B98F-5CC97B19B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22E3D-E975-472C-8A60-058CA00053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E529C8-D127-4CC4-BBEF-0DFBC96F0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9A31B9-5CE5-4FB6-9463-9B4E7E9C0D1A}"/>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6" name="Footer Placeholder 5">
            <a:extLst>
              <a:ext uri="{FF2B5EF4-FFF2-40B4-BE49-F238E27FC236}">
                <a16:creationId xmlns:a16="http://schemas.microsoft.com/office/drawing/2014/main" id="{3A5266EE-CD4E-4E94-AA05-591E6F372C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B647EE-72F7-4098-8523-B9C31573418A}"/>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73793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stretch>
            <a:fillRect/>
          </a:stretch>
        </p:blipFill>
        <p:spPr>
          <a:xfrm>
            <a:off x="469638" y="6278678"/>
            <a:ext cx="1075427" cy="378587"/>
          </a:xfrm>
          <a:prstGeom prst="rect">
            <a:avLst/>
          </a:prstGeom>
        </p:spPr>
      </p:pic>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 picture</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8A0F-60CB-4062-94E4-3336758A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0EA3EB-A264-45E8-BB6A-AF3BA7B95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528F9D7-7092-497B-BD9B-89C46B673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960D4E-5D14-4914-97FF-28AD6231910D}"/>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6" name="Footer Placeholder 5">
            <a:extLst>
              <a:ext uri="{FF2B5EF4-FFF2-40B4-BE49-F238E27FC236}">
                <a16:creationId xmlns:a16="http://schemas.microsoft.com/office/drawing/2014/main" id="{F40F7B96-26D8-4B33-B7B3-000B0B7BA9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E12F20-A768-4147-B0E8-2BDDDEDF7A30}"/>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4193824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C780-4961-4AEA-8A03-EE9A01256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6F5BD3-4BBD-4809-87F2-485BBB721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47493-1335-45A4-9F00-98BF03DBA377}"/>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5" name="Footer Placeholder 4">
            <a:extLst>
              <a:ext uri="{FF2B5EF4-FFF2-40B4-BE49-F238E27FC236}">
                <a16:creationId xmlns:a16="http://schemas.microsoft.com/office/drawing/2014/main" id="{6F87171F-37A7-497E-AF2D-4C4D9D73C8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3F7C9-B3AC-4F99-8E6E-EDFF7D50069D}"/>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2643683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8B44B-77CB-4ACE-88AB-A2503A076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7843B4-66ED-46E2-84D7-357BDBEBE7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74EBE-A12D-4945-913A-A6B0F9960802}"/>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5" name="Footer Placeholder 4">
            <a:extLst>
              <a:ext uri="{FF2B5EF4-FFF2-40B4-BE49-F238E27FC236}">
                <a16:creationId xmlns:a16="http://schemas.microsoft.com/office/drawing/2014/main" id="{FD359F42-B3EC-410B-84D1-D2931FCE09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E397D3-39EA-47BF-8472-4E3A87C70F47}"/>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3926261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ECF8-F97B-4859-8337-1C86E134B1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41554-4FAB-451F-88FC-97732B6EEA51}"/>
              </a:ext>
            </a:extLst>
          </p:cNvPr>
          <p:cNvSpPr>
            <a:spLocks noGrp="1"/>
          </p:cNvSpPr>
          <p:nvPr>
            <p:ph type="dt" sz="half" idx="10"/>
          </p:nvPr>
        </p:nvSpPr>
        <p:spPr/>
        <p:txBody>
          <a:bodyPr/>
          <a:lstStyle/>
          <a:p>
            <a:fld id="{CECB901E-A58D-48F0-91F1-9F90B1EA3697}" type="datetimeFigureOut">
              <a:rPr lang="en-US" smtClean="0"/>
              <a:t>10/23/2020</a:t>
            </a:fld>
            <a:endParaRPr lang="en-US" dirty="0"/>
          </a:p>
        </p:txBody>
      </p:sp>
      <p:sp>
        <p:nvSpPr>
          <p:cNvPr id="4" name="Footer Placeholder 3">
            <a:extLst>
              <a:ext uri="{FF2B5EF4-FFF2-40B4-BE49-F238E27FC236}">
                <a16:creationId xmlns:a16="http://schemas.microsoft.com/office/drawing/2014/main" id="{F5F5AC68-8A9D-430F-95F9-A46B63E082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B782F0-4998-4F50-BEDB-3F14572E5DFD}"/>
              </a:ext>
            </a:extLst>
          </p:cNvPr>
          <p:cNvSpPr>
            <a:spLocks noGrp="1"/>
          </p:cNvSpPr>
          <p:nvPr>
            <p:ph type="sldNum" sz="quarter" idx="12"/>
          </p:nvPr>
        </p:nvSpPr>
        <p:spPr/>
        <p:txBody>
          <a:bodyPr/>
          <a:lstStyle/>
          <a:p>
            <a:fld id="{53DC1CF5-4E6B-4379-AB33-4DCE96474ACF}" type="slidenum">
              <a:rPr lang="en-US" smtClean="0"/>
              <a:t>‹#›</a:t>
            </a:fld>
            <a:endParaRPr lang="en-US" dirty="0"/>
          </a:p>
        </p:txBody>
      </p:sp>
    </p:spTree>
    <p:extLst>
      <p:ext uri="{BB962C8B-B14F-4D97-AF65-F5344CB8AC3E}">
        <p14:creationId xmlns:p14="http://schemas.microsoft.com/office/powerpoint/2010/main" val="1503417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8864-BFBB-479E-A369-5F550AEE44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A2981C-01DD-45FF-9B18-4650C17E1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CAC4A-F2F3-4E59-B5E3-4A026C3A2284}"/>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5" name="Footer Placeholder 4">
            <a:extLst>
              <a:ext uri="{FF2B5EF4-FFF2-40B4-BE49-F238E27FC236}">
                <a16:creationId xmlns:a16="http://schemas.microsoft.com/office/drawing/2014/main" id="{BA0921AF-F42F-4B24-AFD3-B7B3B4565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FFA62B-1F91-46D1-B5BB-BEE34728F428}"/>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1506893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7AD0-2717-45CF-AC74-60A7C0DC91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5C9DA-66A5-48D8-8994-BB3C137ADC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45CE7-759B-49B1-94BA-02EEA365171E}"/>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5" name="Footer Placeholder 4">
            <a:extLst>
              <a:ext uri="{FF2B5EF4-FFF2-40B4-BE49-F238E27FC236}">
                <a16:creationId xmlns:a16="http://schemas.microsoft.com/office/drawing/2014/main" id="{36B52099-7804-40B0-A602-4F39229E50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431F48-AF43-4A9B-8051-12B107533C61}"/>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2574959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8E31-CA1A-4734-A1C3-B82A8C5B3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7B67A0-32C9-4DE9-8437-859E34D78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0B70A7-4EDF-42F8-82D3-DC5B92C22A80}"/>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5" name="Footer Placeholder 4">
            <a:extLst>
              <a:ext uri="{FF2B5EF4-FFF2-40B4-BE49-F238E27FC236}">
                <a16:creationId xmlns:a16="http://schemas.microsoft.com/office/drawing/2014/main" id="{8602880E-F2EF-434D-B7BF-F50E16E514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582681-B34D-4D30-8D92-F243015ACFC3}"/>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1314428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20D5-47F7-41D0-A788-F9B63ADED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AB72B-3F41-4076-99C0-5F9F2B9B6E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EA8A8B-3DC0-43A5-BC07-ED25BE6618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F5428-A10E-449E-BECB-AA48E1E0B2D5}"/>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6" name="Footer Placeholder 5">
            <a:extLst>
              <a:ext uri="{FF2B5EF4-FFF2-40B4-BE49-F238E27FC236}">
                <a16:creationId xmlns:a16="http://schemas.microsoft.com/office/drawing/2014/main" id="{A33DC4A1-785A-4D97-BB11-75CB857C17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F15D5A-30B3-4BA4-BE02-D5A37C1E8A81}"/>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3202708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36566-334A-4C6E-8B4B-CE1FB8B7BD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293E53-8108-400C-98E6-D7147610E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EFD3B1-6DE4-4BE7-B72B-C5E165C338E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1A70C-AAE6-4E34-8B28-A65EC281A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86B6C6-DD0D-4BC3-95F1-3FF6B955E8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96082C-566A-4785-93A4-995F3C0FD2D8}"/>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8" name="Footer Placeholder 7">
            <a:extLst>
              <a:ext uri="{FF2B5EF4-FFF2-40B4-BE49-F238E27FC236}">
                <a16:creationId xmlns:a16="http://schemas.microsoft.com/office/drawing/2014/main" id="{334F794E-EFAC-4F36-A0B9-D3BD3BCCA2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86BF3C-5DE5-4112-AD3D-4BFE9A1C5974}"/>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4185301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92AD9-1F25-4A80-9710-F5E374A4D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0C3785-C886-4AEA-8BD2-8202F1165E66}"/>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4" name="Footer Placeholder 3">
            <a:extLst>
              <a:ext uri="{FF2B5EF4-FFF2-40B4-BE49-F238E27FC236}">
                <a16:creationId xmlns:a16="http://schemas.microsoft.com/office/drawing/2014/main" id="{7B274B0E-FD85-4350-B351-9A9654C4523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848A34-8788-429A-BEDC-70C674F63B04}"/>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2628555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tretch>
            <a:fillRect/>
          </a:stretch>
        </p:blipFill>
        <p:spPr>
          <a:xfrm>
            <a:off x="10904840" y="6290432"/>
            <a:ext cx="1073019" cy="377739"/>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dirty="0"/>
              <a:t>Click icon to add picture</a:t>
            </a:r>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390F37-DCD3-4155-B0F5-34E345BF8F5F}"/>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3" name="Footer Placeholder 2">
            <a:extLst>
              <a:ext uri="{FF2B5EF4-FFF2-40B4-BE49-F238E27FC236}">
                <a16:creationId xmlns:a16="http://schemas.microsoft.com/office/drawing/2014/main" id="{94E7A700-16E1-4927-80B2-7ACF04FB35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97166B-3064-4C45-BF23-38B446157DC2}"/>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345038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2CF8-78E4-40D8-8CA0-058D0C873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C30D29-4EA7-4509-9F3B-E1ECDB7158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D2A976-5BB1-47A8-AE6F-B5F07587B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AD487E-D7A6-46D6-952C-E536A15FBD4D}"/>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6" name="Footer Placeholder 5">
            <a:extLst>
              <a:ext uri="{FF2B5EF4-FFF2-40B4-BE49-F238E27FC236}">
                <a16:creationId xmlns:a16="http://schemas.microsoft.com/office/drawing/2014/main" id="{54A12FE6-7477-41DB-A464-5BB0F1A89E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6A343B-B964-49CE-A7B2-51A695C6FCF2}"/>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2361280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F6C0-0FE3-422F-80E1-4631E389C4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FD6ED1-AD62-44AF-83F7-F64106568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F0F835-5731-4A58-8324-19BDA140C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89A563-FDA4-4B04-BEAD-7FDAA13B9DF0}"/>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6" name="Footer Placeholder 5">
            <a:extLst>
              <a:ext uri="{FF2B5EF4-FFF2-40B4-BE49-F238E27FC236}">
                <a16:creationId xmlns:a16="http://schemas.microsoft.com/office/drawing/2014/main" id="{1986095A-955A-4A66-B54D-B4F5421297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5C31DF-48A3-4831-AD66-340D12F083D9}"/>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773794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4226-5E01-4491-A2E7-EFB7A1A20E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E3FB66-4F18-401C-AA49-E2C3FEE3C8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0242D-C4A4-4560-9F7F-242BB6A8161E}"/>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5" name="Footer Placeholder 4">
            <a:extLst>
              <a:ext uri="{FF2B5EF4-FFF2-40B4-BE49-F238E27FC236}">
                <a16:creationId xmlns:a16="http://schemas.microsoft.com/office/drawing/2014/main" id="{3A90020E-1D1D-4BB4-A2B2-CCBFF4B2F4A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D6679F-1CD5-4E06-B43F-B6ABCBF89F0B}"/>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631422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9D612A-A0AF-45FC-A2D6-61D32CCAB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BAF56E-0638-4CAC-AC4C-B65CB4F143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5E7FB-1821-428C-8D70-DE8249F9ED1E}"/>
              </a:ext>
            </a:extLst>
          </p:cNvPr>
          <p:cNvSpPr>
            <a:spLocks noGrp="1"/>
          </p:cNvSpPr>
          <p:nvPr>
            <p:ph type="dt" sz="half" idx="10"/>
          </p:nvPr>
        </p:nvSpPr>
        <p:spPr/>
        <p:txBody>
          <a:bodyPr/>
          <a:lstStyle/>
          <a:p>
            <a:fld id="{DF5E6A11-59B4-4E63-AB54-159AC6F234C8}" type="datetimeFigureOut">
              <a:rPr lang="en-US" smtClean="0"/>
              <a:t>10/23/2020</a:t>
            </a:fld>
            <a:endParaRPr lang="en-US" dirty="0"/>
          </a:p>
        </p:txBody>
      </p:sp>
      <p:sp>
        <p:nvSpPr>
          <p:cNvPr id="5" name="Footer Placeholder 4">
            <a:extLst>
              <a:ext uri="{FF2B5EF4-FFF2-40B4-BE49-F238E27FC236}">
                <a16:creationId xmlns:a16="http://schemas.microsoft.com/office/drawing/2014/main" id="{D30DF1C5-B1A8-45F7-B2A0-4E56F510C3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F773DE-7232-4722-81B2-BCEF9C82287F}"/>
              </a:ext>
            </a:extLst>
          </p:cNvPr>
          <p:cNvSpPr>
            <a:spLocks noGrp="1"/>
          </p:cNvSpPr>
          <p:nvPr>
            <p:ph type="sldNum" sz="quarter" idx="12"/>
          </p:nvPr>
        </p:nvSpPr>
        <p:spPr/>
        <p:txBody>
          <a:bodyPr/>
          <a:lstStyle/>
          <a:p>
            <a:fld id="{1EA2B3B2-40C4-4D02-BCCD-8758A61A08A9}" type="slidenum">
              <a:rPr lang="en-US" smtClean="0"/>
              <a:t>‹#›</a:t>
            </a:fld>
            <a:endParaRPr lang="en-US" dirty="0"/>
          </a:p>
        </p:txBody>
      </p:sp>
    </p:spTree>
    <p:extLst>
      <p:ext uri="{BB962C8B-B14F-4D97-AF65-F5344CB8AC3E}">
        <p14:creationId xmlns:p14="http://schemas.microsoft.com/office/powerpoint/2010/main" val="1019867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tretch>
            <a:fillRect/>
          </a:stretch>
        </p:blipFill>
        <p:spPr>
          <a:xfrm>
            <a:off x="10829704" y="6312817"/>
            <a:ext cx="1073019" cy="377739"/>
          </a:xfrm>
          <a:prstGeom prst="rect">
            <a:avLst/>
          </a:prstGeom>
        </p:spPr>
      </p:pic>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tretch>
            <a:fillRect/>
          </a:stretch>
        </p:blipFill>
        <p:spPr>
          <a:xfrm>
            <a:off x="10899671" y="6277426"/>
            <a:ext cx="1073019" cy="377739"/>
          </a:xfrm>
          <a:prstGeom prst="rect">
            <a:avLst/>
          </a:prstGeom>
        </p:spPr>
      </p:pic>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0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7330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872568" y="1306170"/>
            <a:ext cx="2138681" cy="2138681"/>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930286"/>
            <a:ext cx="3445566" cy="2003377"/>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tretch>
            <a:fillRect/>
          </a:stretch>
        </p:blipFill>
        <p:spPr>
          <a:xfrm>
            <a:off x="10900432" y="6423667"/>
            <a:ext cx="1073019" cy="377739"/>
          </a:xfrm>
          <a:prstGeom prst="rect">
            <a:avLst/>
          </a:prstGeom>
        </p:spPr>
      </p:pic>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3392550"/>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55680" y="1781666"/>
            <a:ext cx="1423603" cy="1218650"/>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32" name="Rectangle 31">
            <a:extLst>
              <a:ext uri="{FF2B5EF4-FFF2-40B4-BE49-F238E27FC236}">
                <a16:creationId xmlns:a16="http://schemas.microsoft.com/office/drawing/2014/main" id="{3D5EC765-7A0A-4FA6-94B5-4249456B57B6}"/>
              </a:ext>
            </a:extLst>
          </p:cNvPr>
          <p:cNvSpPr/>
          <p:nvPr userDrawn="1"/>
        </p:nvSpPr>
        <p:spPr>
          <a:xfrm>
            <a:off x="8089632" y="1624739"/>
            <a:ext cx="3883819" cy="4738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Oval 32">
            <a:extLst>
              <a:ext uri="{FF2B5EF4-FFF2-40B4-BE49-F238E27FC236}">
                <a16:creationId xmlns:a16="http://schemas.microsoft.com/office/drawing/2014/main" id="{28A15E30-92C6-4878-8D1B-389975D40F01}"/>
              </a:ext>
            </a:extLst>
          </p:cNvPr>
          <p:cNvSpPr>
            <a:spLocks noChangeAspect="1"/>
          </p:cNvSpPr>
          <p:nvPr userDrawn="1"/>
        </p:nvSpPr>
        <p:spPr>
          <a:xfrm>
            <a:off x="9019380" y="1253869"/>
            <a:ext cx="2138681" cy="2138681"/>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Content Placeholder 2">
            <a:extLst>
              <a:ext uri="{FF2B5EF4-FFF2-40B4-BE49-F238E27FC236}">
                <a16:creationId xmlns:a16="http://schemas.microsoft.com/office/drawing/2014/main" id="{2251DE80-7BFE-4E3B-9560-79E87F82655C}"/>
              </a:ext>
            </a:extLst>
          </p:cNvPr>
          <p:cNvSpPr>
            <a:spLocks noGrp="1"/>
          </p:cNvSpPr>
          <p:nvPr>
            <p:ph idx="18" hasCustomPrompt="1"/>
          </p:nvPr>
        </p:nvSpPr>
        <p:spPr>
          <a:xfrm>
            <a:off x="8365938" y="3860714"/>
            <a:ext cx="3445566" cy="2003377"/>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5" name="Content Placeholder 2">
            <a:extLst>
              <a:ext uri="{FF2B5EF4-FFF2-40B4-BE49-F238E27FC236}">
                <a16:creationId xmlns:a16="http://schemas.microsoft.com/office/drawing/2014/main" id="{3F6CD26B-E7C5-4207-A1FD-B428F55BE364}"/>
              </a:ext>
            </a:extLst>
          </p:cNvPr>
          <p:cNvSpPr>
            <a:spLocks noGrp="1"/>
          </p:cNvSpPr>
          <p:nvPr>
            <p:ph idx="19" hasCustomPrompt="1"/>
          </p:nvPr>
        </p:nvSpPr>
        <p:spPr>
          <a:xfrm>
            <a:off x="8365938" y="3318983"/>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6" name="Picture Placeholder 11">
            <a:extLst>
              <a:ext uri="{FF2B5EF4-FFF2-40B4-BE49-F238E27FC236}">
                <a16:creationId xmlns:a16="http://schemas.microsoft.com/office/drawing/2014/main" id="{4983566E-F553-47B5-8FEC-262C8A6FC1D1}"/>
              </a:ext>
            </a:extLst>
          </p:cNvPr>
          <p:cNvSpPr>
            <a:spLocks noGrp="1"/>
          </p:cNvSpPr>
          <p:nvPr>
            <p:ph type="pic" sz="quarter" idx="20" hasCustomPrompt="1"/>
          </p:nvPr>
        </p:nvSpPr>
        <p:spPr>
          <a:xfrm>
            <a:off x="9218580" y="1712094"/>
            <a:ext cx="1423603" cy="1218650"/>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38" name="Oval 37">
            <a:extLst>
              <a:ext uri="{FF2B5EF4-FFF2-40B4-BE49-F238E27FC236}">
                <a16:creationId xmlns:a16="http://schemas.microsoft.com/office/drawing/2014/main" id="{22A7B00B-6342-4FF7-B35C-619049BAD643}"/>
              </a:ext>
            </a:extLst>
          </p:cNvPr>
          <p:cNvSpPr>
            <a:spLocks noChangeAspect="1"/>
          </p:cNvSpPr>
          <p:nvPr userDrawn="1"/>
        </p:nvSpPr>
        <p:spPr>
          <a:xfrm>
            <a:off x="4920372" y="1306170"/>
            <a:ext cx="2138681" cy="2138681"/>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Content Placeholder 2">
            <a:extLst>
              <a:ext uri="{FF2B5EF4-FFF2-40B4-BE49-F238E27FC236}">
                <a16:creationId xmlns:a16="http://schemas.microsoft.com/office/drawing/2014/main" id="{D5DACF8C-99A9-486E-AD47-D85259313CD7}"/>
              </a:ext>
            </a:extLst>
          </p:cNvPr>
          <p:cNvSpPr>
            <a:spLocks noGrp="1"/>
          </p:cNvSpPr>
          <p:nvPr>
            <p:ph idx="21" hasCustomPrompt="1"/>
          </p:nvPr>
        </p:nvSpPr>
        <p:spPr>
          <a:xfrm>
            <a:off x="4266930" y="3930286"/>
            <a:ext cx="3445566" cy="2003377"/>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40" name="Content Placeholder 2">
            <a:extLst>
              <a:ext uri="{FF2B5EF4-FFF2-40B4-BE49-F238E27FC236}">
                <a16:creationId xmlns:a16="http://schemas.microsoft.com/office/drawing/2014/main" id="{4EA7A7E7-ECA2-43EC-B8FD-14440F9E73CE}"/>
              </a:ext>
            </a:extLst>
          </p:cNvPr>
          <p:cNvSpPr>
            <a:spLocks noGrp="1"/>
          </p:cNvSpPr>
          <p:nvPr>
            <p:ph idx="22" hasCustomPrompt="1"/>
          </p:nvPr>
        </p:nvSpPr>
        <p:spPr>
          <a:xfrm>
            <a:off x="4266930" y="3392550"/>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41" name="Picture Placeholder 11">
            <a:extLst>
              <a:ext uri="{FF2B5EF4-FFF2-40B4-BE49-F238E27FC236}">
                <a16:creationId xmlns:a16="http://schemas.microsoft.com/office/drawing/2014/main" id="{B94D9530-8652-4F0F-BCC5-78F17A796C6E}"/>
              </a:ext>
            </a:extLst>
          </p:cNvPr>
          <p:cNvSpPr>
            <a:spLocks noGrp="1"/>
          </p:cNvSpPr>
          <p:nvPr>
            <p:ph type="pic" sz="quarter" idx="23" hasCustomPrompt="1"/>
          </p:nvPr>
        </p:nvSpPr>
        <p:spPr>
          <a:xfrm>
            <a:off x="5303484" y="1781666"/>
            <a:ext cx="1423603" cy="1218650"/>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2550195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7591" y="1103921"/>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07556" y="84477"/>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stretch>
            <a:fillRect/>
          </a:stretch>
        </p:blipFill>
        <p:spPr>
          <a:xfrm>
            <a:off x="10865410" y="6304504"/>
            <a:ext cx="1073019" cy="377739"/>
          </a:xfrm>
          <a:prstGeom prst="rect">
            <a:avLst/>
          </a:prstGeom>
        </p:spPr>
      </p:pic>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83842" y="1359463"/>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159235" y="1108497"/>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357441" y="130670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stretch>
            <a:fillRect/>
          </a:stretch>
        </p:blipFill>
        <p:spPr>
          <a:xfrm>
            <a:off x="10887893" y="6255115"/>
            <a:ext cx="1073019" cy="377739"/>
          </a:xfrm>
          <a:prstGeom prst="rect">
            <a:avLst/>
          </a:prstGeom>
        </p:spPr>
      </p:pic>
    </p:spTree>
    <p:extLst>
      <p:ext uri="{BB962C8B-B14F-4D97-AF65-F5344CB8AC3E}">
        <p14:creationId xmlns:p14="http://schemas.microsoft.com/office/powerpoint/2010/main" val="1564760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10/23/2020</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88" r:id="rId7"/>
    <p:sldLayoutId id="2147483663" r:id="rId8"/>
    <p:sldLayoutId id="2147483654" r:id="rId9"/>
    <p:sldLayoutId id="2147483664" r:id="rId10"/>
    <p:sldLayoutId id="2147483687"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86"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5C4EF-1848-4D93-83E5-44720164E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CC93E-EC8D-4923-BDB7-3441FDF192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8A9F8-781C-4B75-9464-C729073C5C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B901E-A58D-48F0-91F1-9F90B1EA3697}" type="datetimeFigureOut">
              <a:rPr lang="en-US" smtClean="0"/>
              <a:t>10/23/2020</a:t>
            </a:fld>
            <a:endParaRPr lang="en-US" dirty="0"/>
          </a:p>
        </p:txBody>
      </p:sp>
      <p:sp>
        <p:nvSpPr>
          <p:cNvPr id="5" name="Footer Placeholder 4">
            <a:extLst>
              <a:ext uri="{FF2B5EF4-FFF2-40B4-BE49-F238E27FC236}">
                <a16:creationId xmlns:a16="http://schemas.microsoft.com/office/drawing/2014/main" id="{63721EC4-936F-479C-B6DA-3B5DCF493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4CADFE-6D9A-4218-9686-175427CA56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C1CF5-4E6B-4379-AB33-4DCE96474ACF}" type="slidenum">
              <a:rPr lang="en-US" smtClean="0"/>
              <a:t>‹#›</a:t>
            </a:fld>
            <a:endParaRPr lang="en-US" dirty="0"/>
          </a:p>
        </p:txBody>
      </p:sp>
    </p:spTree>
    <p:extLst>
      <p:ext uri="{BB962C8B-B14F-4D97-AF65-F5344CB8AC3E}">
        <p14:creationId xmlns:p14="http://schemas.microsoft.com/office/powerpoint/2010/main" val="22145808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4D31A2-ADF0-4B9F-9CB0-B847C2FFB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1EC2A-8407-4BCA-83B0-2CA217C49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771EA-2CE0-4D9A-AB29-8DEAF5D2A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E6A11-59B4-4E63-AB54-159AC6F234C8}" type="datetimeFigureOut">
              <a:rPr lang="en-US" smtClean="0"/>
              <a:t>10/23/2020</a:t>
            </a:fld>
            <a:endParaRPr lang="en-US" dirty="0"/>
          </a:p>
        </p:txBody>
      </p:sp>
      <p:sp>
        <p:nvSpPr>
          <p:cNvPr id="5" name="Footer Placeholder 4">
            <a:extLst>
              <a:ext uri="{FF2B5EF4-FFF2-40B4-BE49-F238E27FC236}">
                <a16:creationId xmlns:a16="http://schemas.microsoft.com/office/drawing/2014/main" id="{A6AE0F88-83C9-4FAE-95CA-7753D773C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8B4FBC4-9D64-4584-A1B9-D68B7DBC1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2B3B2-40C4-4D02-BCCD-8758A61A08A9}" type="slidenum">
              <a:rPr lang="en-US" smtClean="0"/>
              <a:t>‹#›</a:t>
            </a:fld>
            <a:endParaRPr lang="en-US" dirty="0"/>
          </a:p>
        </p:txBody>
      </p:sp>
    </p:spTree>
    <p:extLst>
      <p:ext uri="{BB962C8B-B14F-4D97-AF65-F5344CB8AC3E}">
        <p14:creationId xmlns:p14="http://schemas.microsoft.com/office/powerpoint/2010/main" val="18165923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7.jp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bit.ly/36EIBnM" TargetMode="Externa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BD7F97D-15E8-4032-B615-0562046B7542}"/>
              </a:ext>
            </a:extLst>
          </p:cNvPr>
          <p:cNvPicPr>
            <a:picLocks noGrp="1" noChangeAspect="1"/>
          </p:cNvPicPr>
          <p:nvPr>
            <p:ph type="pic" sz="quarter" idx="10"/>
          </p:nvPr>
        </p:nvPicPr>
        <p:blipFill>
          <a:blip r:embed="rId3"/>
          <a:stretch>
            <a:fillRect/>
          </a:stretch>
        </p:blipFill>
        <p:spPr>
          <a:xfrm>
            <a:off x="751437" y="1081369"/>
            <a:ext cx="4926297" cy="4695261"/>
          </a:xfrm>
        </p:spPr>
      </p:pic>
      <p:sp>
        <p:nvSpPr>
          <p:cNvPr id="2" name="TextBox 1">
            <a:extLst>
              <a:ext uri="{FF2B5EF4-FFF2-40B4-BE49-F238E27FC236}">
                <a16:creationId xmlns:a16="http://schemas.microsoft.com/office/drawing/2014/main" id="{4AA894E3-02C3-4B70-8535-EBFDC9196C6E}"/>
              </a:ext>
            </a:extLst>
          </p:cNvPr>
          <p:cNvSpPr txBox="1"/>
          <p:nvPr/>
        </p:nvSpPr>
        <p:spPr>
          <a:xfrm>
            <a:off x="6514266" y="4383740"/>
            <a:ext cx="5344563" cy="2246769"/>
          </a:xfrm>
          <a:prstGeom prst="rect">
            <a:avLst/>
          </a:prstGeom>
          <a:noFill/>
        </p:spPr>
        <p:txBody>
          <a:bodyPr wrap="square" rtlCol="0">
            <a:spAutoFit/>
          </a:bodyPr>
          <a:lstStyle/>
          <a:p>
            <a:r>
              <a:rPr lang="en-US" sz="2800" dirty="0">
                <a:solidFill>
                  <a:schemeClr val="bg1"/>
                </a:solidFill>
              </a:rPr>
              <a:t>Heather B. Brown, </a:t>
            </a:r>
          </a:p>
          <a:p>
            <a:r>
              <a:rPr lang="en-US" sz="2800" dirty="0">
                <a:solidFill>
                  <a:schemeClr val="bg1"/>
                </a:solidFill>
              </a:rPr>
              <a:t>Strategic Partnership Officer</a:t>
            </a:r>
          </a:p>
          <a:p>
            <a:endParaRPr lang="en-US" sz="2800" dirty="0">
              <a:solidFill>
                <a:schemeClr val="bg1"/>
              </a:solidFill>
            </a:endParaRPr>
          </a:p>
          <a:p>
            <a:r>
              <a:rPr lang="en-US" sz="2800" dirty="0">
                <a:solidFill>
                  <a:schemeClr val="bg1"/>
                </a:solidFill>
              </a:rPr>
              <a:t>Randall Rogers, Ph.D.,</a:t>
            </a:r>
          </a:p>
          <a:p>
            <a:r>
              <a:rPr lang="en-US" sz="2800" dirty="0">
                <a:solidFill>
                  <a:schemeClr val="bg1"/>
                </a:solidFill>
              </a:rPr>
              <a:t>Local Recovery Coordinator</a:t>
            </a:r>
          </a:p>
        </p:txBody>
      </p:sp>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D82E6-7255-40CD-919D-F1DF08DCDCD4}"/>
              </a:ext>
            </a:extLst>
          </p:cNvPr>
          <p:cNvSpPr>
            <a:spLocks noGrp="1"/>
          </p:cNvSpPr>
          <p:nvPr>
            <p:ph type="title"/>
          </p:nvPr>
        </p:nvSpPr>
        <p:spPr/>
        <p:txBody>
          <a:bodyPr/>
          <a:lstStyle/>
          <a:p>
            <a:r>
              <a:rPr lang="en-US" dirty="0">
                <a:solidFill>
                  <a:srgbClr val="0D1D51"/>
                </a:solidFill>
                <a:effectLst>
                  <a:outerShdw blurRad="38100" dist="38100" dir="2700000" algn="tl">
                    <a:srgbClr val="000000">
                      <a:alpha val="43137"/>
                    </a:srgbClr>
                  </a:outerShdw>
                </a:effectLst>
              </a:rPr>
              <a:t>Special eligibility</a:t>
            </a:r>
            <a:endParaRPr lang="en-US" dirty="0"/>
          </a:p>
        </p:txBody>
      </p:sp>
      <p:sp>
        <p:nvSpPr>
          <p:cNvPr id="4" name="Content Placeholder 3">
            <a:extLst>
              <a:ext uri="{FF2B5EF4-FFF2-40B4-BE49-F238E27FC236}">
                <a16:creationId xmlns:a16="http://schemas.microsoft.com/office/drawing/2014/main" id="{60E1C2C8-B816-4449-BD73-3168D02F50C8}"/>
              </a:ext>
            </a:extLst>
          </p:cNvPr>
          <p:cNvSpPr>
            <a:spLocks noGrp="1"/>
          </p:cNvSpPr>
          <p:nvPr>
            <p:ph idx="35"/>
          </p:nvPr>
        </p:nvSpPr>
        <p:spPr>
          <a:xfrm>
            <a:off x="436681" y="1648365"/>
            <a:ext cx="1571388" cy="900764"/>
          </a:xfrm>
        </p:spPr>
        <p:txBody>
          <a:bodyPr/>
          <a:lstStyle/>
          <a:p>
            <a:r>
              <a:rPr lang="en-US" sz="3200" dirty="0">
                <a:effectLst>
                  <a:outerShdw blurRad="38100" dist="38100" dir="2700000" algn="tl">
                    <a:srgbClr val="000000">
                      <a:alpha val="43137"/>
                    </a:srgbClr>
                  </a:outerShdw>
                </a:effectLst>
              </a:rPr>
              <a:t>Purple Heart</a:t>
            </a:r>
          </a:p>
        </p:txBody>
      </p:sp>
      <p:sp>
        <p:nvSpPr>
          <p:cNvPr id="9" name="Content Placeholder 8">
            <a:extLst>
              <a:ext uri="{FF2B5EF4-FFF2-40B4-BE49-F238E27FC236}">
                <a16:creationId xmlns:a16="http://schemas.microsoft.com/office/drawing/2014/main" id="{04BF06DF-370C-41AA-8189-492274129E91}"/>
              </a:ext>
            </a:extLst>
          </p:cNvPr>
          <p:cNvSpPr>
            <a:spLocks noGrp="1"/>
          </p:cNvSpPr>
          <p:nvPr>
            <p:ph idx="41"/>
          </p:nvPr>
        </p:nvSpPr>
        <p:spPr>
          <a:xfrm>
            <a:off x="2795325" y="1648365"/>
            <a:ext cx="1880713" cy="900764"/>
          </a:xfrm>
        </p:spPr>
        <p:txBody>
          <a:bodyPr/>
          <a:lstStyle/>
          <a:p>
            <a:r>
              <a:rPr lang="en-US" sz="3200" dirty="0">
                <a:effectLst>
                  <a:outerShdw blurRad="38100" dist="38100" dir="2700000" algn="tl">
                    <a:srgbClr val="000000">
                      <a:alpha val="43137"/>
                    </a:srgbClr>
                  </a:outerShdw>
                </a:effectLst>
              </a:rPr>
              <a:t>Vietnam Veteran </a:t>
            </a:r>
          </a:p>
        </p:txBody>
      </p:sp>
      <p:sp>
        <p:nvSpPr>
          <p:cNvPr id="10" name="Content Placeholder 9">
            <a:extLst>
              <a:ext uri="{FF2B5EF4-FFF2-40B4-BE49-F238E27FC236}">
                <a16:creationId xmlns:a16="http://schemas.microsoft.com/office/drawing/2014/main" id="{02F6260F-7D98-4F08-80A0-55C1F7254998}"/>
              </a:ext>
            </a:extLst>
          </p:cNvPr>
          <p:cNvSpPr>
            <a:spLocks noGrp="1"/>
          </p:cNvSpPr>
          <p:nvPr>
            <p:ph idx="42"/>
          </p:nvPr>
        </p:nvSpPr>
        <p:spPr>
          <a:xfrm>
            <a:off x="5275878" y="1648365"/>
            <a:ext cx="1817072" cy="900764"/>
          </a:xfrm>
        </p:spPr>
        <p:txBody>
          <a:bodyPr/>
          <a:lstStyle/>
          <a:p>
            <a:r>
              <a:rPr lang="en-US" sz="3200" dirty="0">
                <a:effectLst>
                  <a:outerShdw blurRad="38100" dist="38100" dir="2700000" algn="tl">
                    <a:srgbClr val="000000">
                      <a:alpha val="43137"/>
                    </a:srgbClr>
                  </a:outerShdw>
                </a:effectLst>
              </a:rPr>
              <a:t>Camp Lejeune</a:t>
            </a:r>
          </a:p>
        </p:txBody>
      </p:sp>
      <p:sp>
        <p:nvSpPr>
          <p:cNvPr id="11" name="Content Placeholder 10">
            <a:extLst>
              <a:ext uri="{FF2B5EF4-FFF2-40B4-BE49-F238E27FC236}">
                <a16:creationId xmlns:a16="http://schemas.microsoft.com/office/drawing/2014/main" id="{ED9D713A-B5DE-49CF-884E-03BEF34B08A1}"/>
              </a:ext>
            </a:extLst>
          </p:cNvPr>
          <p:cNvSpPr>
            <a:spLocks noGrp="1"/>
          </p:cNvSpPr>
          <p:nvPr>
            <p:ph idx="43"/>
          </p:nvPr>
        </p:nvSpPr>
        <p:spPr>
          <a:xfrm>
            <a:off x="7692790" y="1633998"/>
            <a:ext cx="1571388" cy="900764"/>
          </a:xfrm>
        </p:spPr>
        <p:txBody>
          <a:bodyPr/>
          <a:lstStyle/>
          <a:p>
            <a:r>
              <a:rPr lang="en-US" sz="3200" dirty="0">
                <a:effectLst>
                  <a:outerShdw blurRad="38100" dist="38100" dir="2700000" algn="tl">
                    <a:srgbClr val="000000">
                      <a:alpha val="43137"/>
                    </a:srgbClr>
                  </a:outerShdw>
                </a:effectLst>
              </a:rPr>
              <a:t>Gulf War (I)</a:t>
            </a:r>
          </a:p>
        </p:txBody>
      </p:sp>
      <p:sp>
        <p:nvSpPr>
          <p:cNvPr id="12" name="Content Placeholder 11">
            <a:extLst>
              <a:ext uri="{FF2B5EF4-FFF2-40B4-BE49-F238E27FC236}">
                <a16:creationId xmlns:a16="http://schemas.microsoft.com/office/drawing/2014/main" id="{5A09A254-48B4-45F6-96B9-CF4EA7E56DF5}"/>
              </a:ext>
            </a:extLst>
          </p:cNvPr>
          <p:cNvSpPr>
            <a:spLocks noGrp="1"/>
          </p:cNvSpPr>
          <p:nvPr>
            <p:ph idx="44"/>
          </p:nvPr>
        </p:nvSpPr>
        <p:spPr>
          <a:xfrm>
            <a:off x="10157932" y="1633284"/>
            <a:ext cx="1623386" cy="900764"/>
          </a:xfrm>
        </p:spPr>
        <p:txBody>
          <a:bodyPr/>
          <a:lstStyle/>
          <a:p>
            <a:pPr>
              <a:lnSpc>
                <a:spcPct val="100000"/>
              </a:lnSpc>
              <a:spcBef>
                <a:spcPts val="0"/>
              </a:spcBef>
            </a:pPr>
            <a:r>
              <a:rPr lang="en-US" sz="3200" dirty="0">
                <a:effectLst>
                  <a:outerShdw blurRad="38100" dist="38100" dir="2700000" algn="tl">
                    <a:srgbClr val="000000">
                      <a:alpha val="43137"/>
                    </a:srgbClr>
                  </a:outerShdw>
                </a:effectLst>
              </a:rPr>
              <a:t>OEF/OIF/</a:t>
            </a:r>
          </a:p>
          <a:p>
            <a:pPr>
              <a:lnSpc>
                <a:spcPct val="100000"/>
              </a:lnSpc>
              <a:spcBef>
                <a:spcPts val="0"/>
              </a:spcBef>
            </a:pPr>
            <a:r>
              <a:rPr lang="en-US" sz="3200" dirty="0">
                <a:effectLst>
                  <a:outerShdw blurRad="38100" dist="38100" dir="2700000" algn="tl">
                    <a:srgbClr val="000000">
                      <a:alpha val="43137"/>
                    </a:srgbClr>
                  </a:outerShdw>
                </a:effectLst>
              </a:rPr>
              <a:t>OND</a:t>
            </a:r>
          </a:p>
        </p:txBody>
      </p:sp>
      <p:pic>
        <p:nvPicPr>
          <p:cNvPr id="13" name="Picture Placeholder 14">
            <a:extLst>
              <a:ext uri="{FF2B5EF4-FFF2-40B4-BE49-F238E27FC236}">
                <a16:creationId xmlns:a16="http://schemas.microsoft.com/office/drawing/2014/main" id="{E67B1D0E-1A71-494B-B6C9-23D75B3D7EFF}"/>
              </a:ext>
            </a:extLst>
          </p:cNvPr>
          <p:cNvPicPr>
            <a:picLocks noGrp="1" noChangeAspect="1"/>
          </p:cNvPicPr>
          <p:nvPr>
            <p:ph type="pic" sz="quarter" idx="32"/>
          </p:nvPr>
        </p:nvPicPr>
        <p:blipFill>
          <a:blip r:embed="rId3"/>
          <a:srcRect l="1388" r="1388"/>
          <a:stretch>
            <a:fillRect/>
          </a:stretch>
        </p:blipFill>
        <p:spPr>
          <a:xfrm>
            <a:off x="249238" y="3017838"/>
            <a:ext cx="1946275" cy="2001837"/>
          </a:xfrm>
        </p:spPr>
      </p:pic>
      <p:pic>
        <p:nvPicPr>
          <p:cNvPr id="14" name="Picture Placeholder 16">
            <a:extLst>
              <a:ext uri="{FF2B5EF4-FFF2-40B4-BE49-F238E27FC236}">
                <a16:creationId xmlns:a16="http://schemas.microsoft.com/office/drawing/2014/main" id="{786496FE-BAF6-4000-A0B5-23FD5EFF70F3}"/>
              </a:ext>
            </a:extLst>
          </p:cNvPr>
          <p:cNvPicPr>
            <a:picLocks noGrp="1" noChangeAspect="1"/>
          </p:cNvPicPr>
          <p:nvPr>
            <p:ph type="pic" sz="quarter" idx="37"/>
          </p:nvPr>
        </p:nvPicPr>
        <p:blipFill>
          <a:blip r:embed="rId4"/>
          <a:srcRect l="17708" r="17708"/>
          <a:stretch>
            <a:fillRect/>
          </a:stretch>
        </p:blipFill>
        <p:spPr>
          <a:xfrm>
            <a:off x="2708275" y="3000375"/>
            <a:ext cx="1946275" cy="2000250"/>
          </a:xfrm>
        </p:spPr>
      </p:pic>
      <p:pic>
        <p:nvPicPr>
          <p:cNvPr id="15" name="Picture Placeholder 16">
            <a:extLst>
              <a:ext uri="{FF2B5EF4-FFF2-40B4-BE49-F238E27FC236}">
                <a16:creationId xmlns:a16="http://schemas.microsoft.com/office/drawing/2014/main" id="{F67D0D34-FE8C-4216-A8CC-A095FFDADEB3}"/>
              </a:ext>
            </a:extLst>
          </p:cNvPr>
          <p:cNvPicPr>
            <a:picLocks noGrp="1" noChangeAspect="1"/>
          </p:cNvPicPr>
          <p:nvPr>
            <p:ph type="pic" sz="quarter" idx="38"/>
          </p:nvPr>
        </p:nvPicPr>
        <p:blipFill>
          <a:blip r:embed="rId5"/>
          <a:srcRect l="13541" r="13541"/>
          <a:stretch>
            <a:fillRect/>
          </a:stretch>
        </p:blipFill>
        <p:spPr>
          <a:xfrm>
            <a:off x="5146675" y="3017838"/>
            <a:ext cx="1946275" cy="2001837"/>
          </a:xfrm>
          <a:prstGeom prst="ellipse">
            <a:avLst/>
          </a:prstGeom>
          <a:solidFill>
            <a:schemeClr val="bg2"/>
          </a:solidFill>
        </p:spPr>
      </p:pic>
      <p:pic>
        <p:nvPicPr>
          <p:cNvPr id="16" name="Picture Placeholder 18">
            <a:extLst>
              <a:ext uri="{FF2B5EF4-FFF2-40B4-BE49-F238E27FC236}">
                <a16:creationId xmlns:a16="http://schemas.microsoft.com/office/drawing/2014/main" id="{CDC7B056-723A-4A1F-9F8B-8254139E489A}"/>
              </a:ext>
            </a:extLst>
          </p:cNvPr>
          <p:cNvPicPr>
            <a:picLocks noGrp="1" noChangeAspect="1"/>
          </p:cNvPicPr>
          <p:nvPr>
            <p:ph type="pic" sz="quarter" idx="39"/>
          </p:nvPr>
        </p:nvPicPr>
        <p:blipFill>
          <a:blip r:embed="rId6"/>
          <a:srcRect l="7288" r="7288"/>
          <a:stretch>
            <a:fillRect/>
          </a:stretch>
        </p:blipFill>
        <p:spPr>
          <a:xfrm>
            <a:off x="7569200" y="3000375"/>
            <a:ext cx="1946275" cy="2000250"/>
          </a:xfrm>
        </p:spPr>
      </p:pic>
      <p:pic>
        <p:nvPicPr>
          <p:cNvPr id="17" name="Picture Placeholder 21">
            <a:extLst>
              <a:ext uri="{FF2B5EF4-FFF2-40B4-BE49-F238E27FC236}">
                <a16:creationId xmlns:a16="http://schemas.microsoft.com/office/drawing/2014/main" id="{62B8B81A-5716-4581-BBF6-C1FB581740AA}"/>
              </a:ext>
            </a:extLst>
          </p:cNvPr>
          <p:cNvPicPr>
            <a:picLocks noGrp="1" noChangeAspect="1"/>
          </p:cNvPicPr>
          <p:nvPr>
            <p:ph type="pic" sz="quarter" idx="40"/>
          </p:nvPr>
        </p:nvPicPr>
        <p:blipFill>
          <a:blip r:embed="rId7"/>
          <a:srcRect l="13541" r="13541"/>
          <a:stretch>
            <a:fillRect/>
          </a:stretch>
        </p:blipFill>
        <p:spPr>
          <a:xfrm>
            <a:off x="9996488" y="3030538"/>
            <a:ext cx="1946275" cy="2001837"/>
          </a:xfrm>
        </p:spPr>
      </p:pic>
    </p:spTree>
    <p:extLst>
      <p:ext uri="{BB962C8B-B14F-4D97-AF65-F5344CB8AC3E}">
        <p14:creationId xmlns:p14="http://schemas.microsoft.com/office/powerpoint/2010/main" val="42521019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46A13-0C2A-4406-8212-0E55F8E1E5FE}"/>
              </a:ext>
            </a:extLst>
          </p:cNvPr>
          <p:cNvSpPr>
            <a:spLocks noGrp="1"/>
          </p:cNvSpPr>
          <p:nvPr>
            <p:ph type="title"/>
          </p:nvPr>
        </p:nvSpPr>
        <p:spPr/>
        <p:txBody>
          <a:bodyPr/>
          <a:lstStyle/>
          <a:p>
            <a:r>
              <a:rPr lang="en-US" dirty="0"/>
              <a:t>What services do we offer?</a:t>
            </a:r>
          </a:p>
        </p:txBody>
      </p:sp>
      <p:sp>
        <p:nvSpPr>
          <p:cNvPr id="4" name="Content Placeholder 3">
            <a:extLst>
              <a:ext uri="{FF2B5EF4-FFF2-40B4-BE49-F238E27FC236}">
                <a16:creationId xmlns:a16="http://schemas.microsoft.com/office/drawing/2014/main" id="{A2E213B5-195E-4A00-96E7-9161549B9393}"/>
              </a:ext>
            </a:extLst>
          </p:cNvPr>
          <p:cNvSpPr>
            <a:spLocks noGrp="1"/>
          </p:cNvSpPr>
          <p:nvPr>
            <p:ph idx="1"/>
          </p:nvPr>
        </p:nvSpPr>
        <p:spPr/>
        <p:txBody>
          <a:bodyPr>
            <a:normAutofit fontScale="92500" lnSpcReduction="20000"/>
          </a:bodyPr>
          <a:lstStyle/>
          <a:p>
            <a:pPr marL="285750" indent="-285750" algn="l" fontAlgn="auto">
              <a:spcBef>
                <a:spcPts val="600"/>
              </a:spcBef>
              <a:spcAft>
                <a:spcPts val="600"/>
              </a:spcAft>
              <a:buSzPct val="55000"/>
              <a:buFont typeface="Arial" panose="020B0604020202020204" pitchFamily="34" charset="0"/>
              <a:buChar char="•"/>
              <a:defRPr/>
            </a:pPr>
            <a:r>
              <a:rPr lang="en-US" altLang="en-US" sz="1800" dirty="0">
                <a:solidFill>
                  <a:srgbClr val="000000"/>
                </a:solidFill>
                <a:cs typeface="Times New Roman" panose="02020603050405020304" pitchFamily="18" charset="0"/>
              </a:rPr>
              <a:t>Preventive Care Services</a:t>
            </a:r>
            <a:r>
              <a:rPr lang="en-US" altLang="en-US" sz="1800" dirty="0">
                <a:solidFill>
                  <a:srgbClr val="000000"/>
                </a:solidFill>
              </a:rPr>
              <a:t> (i.e., primary care, whole health, etc.)</a:t>
            </a:r>
          </a:p>
          <a:p>
            <a:pPr marL="285750" indent="-285750" algn="l" fontAlgn="auto">
              <a:spcBef>
                <a:spcPts val="600"/>
              </a:spcBef>
              <a:spcAft>
                <a:spcPts val="600"/>
              </a:spcAft>
              <a:buSzPct val="55000"/>
              <a:buFont typeface="Arial" panose="020B0604020202020204" pitchFamily="34" charset="0"/>
              <a:buChar char="•"/>
              <a:defRPr/>
            </a:pPr>
            <a:r>
              <a:rPr lang="en-US" altLang="en-US" sz="1800" dirty="0">
                <a:solidFill>
                  <a:srgbClr val="000000"/>
                </a:solidFill>
                <a:cs typeface="Times New Roman" panose="02020603050405020304" pitchFamily="18" charset="0"/>
              </a:rPr>
              <a:t>Inpatient and Outpatient Diagnostics and Treatment</a:t>
            </a:r>
          </a:p>
          <a:p>
            <a:pPr marL="285750" indent="-285750" algn="l" fontAlgn="auto">
              <a:spcBef>
                <a:spcPts val="600"/>
              </a:spcBef>
              <a:spcAft>
                <a:spcPts val="600"/>
              </a:spcAft>
              <a:buSzPct val="55000"/>
              <a:buFont typeface="Arial" panose="020B0604020202020204" pitchFamily="34" charset="0"/>
              <a:buChar char="•"/>
              <a:defRPr/>
            </a:pPr>
            <a:r>
              <a:rPr lang="en-US" altLang="en-US" sz="1800" dirty="0">
                <a:solidFill>
                  <a:srgbClr val="000000"/>
                </a:solidFill>
                <a:cs typeface="Times New Roman" panose="02020603050405020304" pitchFamily="18" charset="0"/>
              </a:rPr>
              <a:t>Prescription Services (as prescribed by VA Physician)</a:t>
            </a:r>
          </a:p>
          <a:p>
            <a:pPr marL="285750" indent="-285750" algn="l">
              <a:spcBef>
                <a:spcPts val="600"/>
              </a:spcBef>
              <a:spcAft>
                <a:spcPts val="600"/>
              </a:spcAft>
              <a:buSzPct val="55000"/>
              <a:buFont typeface="Arial" panose="020B0604020202020204" pitchFamily="34" charset="0"/>
              <a:buChar char="•"/>
              <a:defRPr/>
            </a:pPr>
            <a:r>
              <a:rPr lang="en-US" altLang="en-US" sz="1800" dirty="0"/>
              <a:t>Mental Health Services</a:t>
            </a:r>
          </a:p>
          <a:p>
            <a:pPr marL="285750" indent="-285750" algn="l">
              <a:spcBef>
                <a:spcPts val="600"/>
              </a:spcBef>
              <a:spcAft>
                <a:spcPts val="600"/>
              </a:spcAft>
              <a:buSzPct val="55000"/>
              <a:buFont typeface="Arial" panose="020B0604020202020204" pitchFamily="34" charset="0"/>
              <a:buChar char="•"/>
              <a:defRPr/>
            </a:pPr>
            <a:r>
              <a:rPr lang="en-US" altLang="en-US" sz="1800" dirty="0"/>
              <a:t>Emergency Care in  VA facilities</a:t>
            </a:r>
          </a:p>
          <a:p>
            <a:pPr marL="285750" indent="-285750" algn="l">
              <a:spcBef>
                <a:spcPts val="600"/>
              </a:spcBef>
              <a:spcAft>
                <a:spcPts val="600"/>
              </a:spcAft>
              <a:buSzPct val="55000"/>
              <a:buFont typeface="Arial" panose="020B0604020202020204" pitchFamily="34" charset="0"/>
              <a:buChar char="•"/>
              <a:defRPr/>
            </a:pPr>
            <a:r>
              <a:rPr lang="en-US" altLang="en-US" sz="1800" dirty="0"/>
              <a:t>Home health services</a:t>
            </a:r>
          </a:p>
          <a:p>
            <a:pPr marL="285750" indent="-285750" algn="l">
              <a:spcBef>
                <a:spcPts val="600"/>
              </a:spcBef>
              <a:spcAft>
                <a:spcPts val="600"/>
              </a:spcAft>
              <a:buSzPct val="55000"/>
              <a:buFont typeface="Arial" panose="020B0604020202020204" pitchFamily="34" charset="0"/>
              <a:buChar char="•"/>
              <a:defRPr/>
            </a:pPr>
            <a:endParaRPr lang="en-US" altLang="en-US" sz="1800" dirty="0"/>
          </a:p>
          <a:p>
            <a:pPr marL="285750" indent="-285750" algn="l" fontAlgn="auto">
              <a:spcBef>
                <a:spcPts val="600"/>
              </a:spcBef>
              <a:spcAft>
                <a:spcPts val="600"/>
              </a:spcAft>
              <a:buSzPct val="55000"/>
              <a:buFont typeface="Arial" panose="020B0604020202020204" pitchFamily="34" charset="0"/>
              <a:buChar char="•"/>
              <a:defRPr/>
            </a:pPr>
            <a:endParaRPr lang="en-US" altLang="en-US" sz="1800" dirty="0">
              <a:solidFill>
                <a:srgbClr val="000000"/>
              </a:solidFill>
              <a:cs typeface="Times New Roman" panose="02020603050405020304" pitchFamily="18" charset="0"/>
            </a:endParaRPr>
          </a:p>
          <a:p>
            <a:endParaRPr lang="en-US" dirty="0"/>
          </a:p>
        </p:txBody>
      </p:sp>
      <p:pic>
        <p:nvPicPr>
          <p:cNvPr id="10" name="Picture Placeholder 9">
            <a:extLst>
              <a:ext uri="{FF2B5EF4-FFF2-40B4-BE49-F238E27FC236}">
                <a16:creationId xmlns:a16="http://schemas.microsoft.com/office/drawing/2014/main" id="{01577818-AFEE-468C-9B55-F63B0A9EA507}"/>
              </a:ext>
            </a:extLst>
          </p:cNvPr>
          <p:cNvPicPr>
            <a:picLocks noGrp="1" noChangeAspect="1"/>
          </p:cNvPicPr>
          <p:nvPr>
            <p:ph type="pic" sz="quarter" idx="13"/>
          </p:nvPr>
        </p:nvPicPr>
        <p:blipFill>
          <a:blip r:embed="rId3"/>
          <a:srcRect t="556" b="556"/>
          <a:stretch>
            <a:fillRect/>
          </a:stretch>
        </p:blipFill>
        <p:spPr>
          <a:xfrm>
            <a:off x="1554041" y="1846217"/>
            <a:ext cx="788565" cy="783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ontent Placeholder 5">
            <a:extLst>
              <a:ext uri="{FF2B5EF4-FFF2-40B4-BE49-F238E27FC236}">
                <a16:creationId xmlns:a16="http://schemas.microsoft.com/office/drawing/2014/main" id="{25492781-F8C9-4B8B-86C3-FD5B5A2265F3}"/>
              </a:ext>
            </a:extLst>
          </p:cNvPr>
          <p:cNvSpPr>
            <a:spLocks noGrp="1"/>
          </p:cNvSpPr>
          <p:nvPr>
            <p:ph idx="14"/>
          </p:nvPr>
        </p:nvSpPr>
        <p:spPr>
          <a:xfrm>
            <a:off x="8492422" y="2940329"/>
            <a:ext cx="3578776" cy="3087492"/>
          </a:xfrm>
        </p:spPr>
        <p:txBody>
          <a:bodyPr>
            <a:noAutofit/>
          </a:bodyPr>
          <a:lstStyle/>
          <a:p>
            <a:pPr marL="285750" indent="-285750" algn="l" fontAlgn="auto">
              <a:spcAft>
                <a:spcPts val="0"/>
              </a:spcAft>
              <a:buFont typeface="Arial" panose="020B0604020202020204" pitchFamily="34" charset="0"/>
              <a:buChar char="•"/>
              <a:defRPr/>
            </a:pPr>
            <a:r>
              <a:rPr lang="en-US" altLang="en-US" sz="1800" dirty="0"/>
              <a:t>Reconstructive surgery as a result of a disease or trauma.</a:t>
            </a:r>
          </a:p>
          <a:p>
            <a:pPr marL="285750" indent="-285750" algn="l" fontAlgn="auto">
              <a:spcAft>
                <a:spcPts val="0"/>
              </a:spcAft>
              <a:buFont typeface="Arial" panose="020B0604020202020204" pitchFamily="34" charset="0"/>
              <a:buChar char="•"/>
              <a:defRPr/>
            </a:pPr>
            <a:r>
              <a:rPr lang="en-US" altLang="en-US" sz="1800" dirty="0"/>
              <a:t>Hospice, palliative care, and institutional respite.</a:t>
            </a:r>
          </a:p>
          <a:p>
            <a:pPr marL="285750" indent="-285750" algn="l" fontAlgn="auto">
              <a:spcAft>
                <a:spcPts val="0"/>
              </a:spcAft>
              <a:buFont typeface="Arial" panose="020B0604020202020204" pitchFamily="34" charset="0"/>
              <a:buChar char="•"/>
              <a:defRPr/>
            </a:pPr>
            <a:r>
              <a:rPr lang="en-US" altLang="en-US" sz="1800" dirty="0"/>
              <a:t>Pregnancy and delivery services</a:t>
            </a:r>
          </a:p>
          <a:p>
            <a:pPr marL="285750" indent="-285750" algn="l" fontAlgn="auto">
              <a:spcAft>
                <a:spcPts val="0"/>
              </a:spcAft>
              <a:buFont typeface="Arial" panose="020B0604020202020204" pitchFamily="34" charset="0"/>
              <a:buChar char="•"/>
              <a:defRPr/>
            </a:pPr>
            <a:r>
              <a:rPr lang="en-US" altLang="en-US" sz="1800" dirty="0"/>
              <a:t>Newborn care 7 calendar days past birth</a:t>
            </a:r>
          </a:p>
          <a:p>
            <a:pPr marL="285750" indent="-285750" algn="l" fontAlgn="auto">
              <a:spcAft>
                <a:spcPts val="0"/>
              </a:spcAft>
              <a:buFont typeface="Arial" panose="020B0604020202020204" pitchFamily="34" charset="0"/>
              <a:buChar char="•"/>
              <a:defRPr/>
            </a:pPr>
            <a:r>
              <a:rPr lang="en-US" altLang="en-US" sz="1800" dirty="0"/>
              <a:t>Care in the community</a:t>
            </a:r>
            <a:endParaRPr lang="en-US" sz="1800" dirty="0"/>
          </a:p>
        </p:txBody>
      </p:sp>
      <p:sp>
        <p:nvSpPr>
          <p:cNvPr id="7" name="Content Placeholder 6">
            <a:extLst>
              <a:ext uri="{FF2B5EF4-FFF2-40B4-BE49-F238E27FC236}">
                <a16:creationId xmlns:a16="http://schemas.microsoft.com/office/drawing/2014/main" id="{75877A9E-C57E-4208-81B0-884BBE29C180}"/>
              </a:ext>
            </a:extLst>
          </p:cNvPr>
          <p:cNvSpPr>
            <a:spLocks noGrp="1"/>
          </p:cNvSpPr>
          <p:nvPr>
            <p:ph idx="15"/>
          </p:nvPr>
        </p:nvSpPr>
        <p:spPr/>
        <p:txBody>
          <a:bodyPr/>
          <a:lstStyle/>
          <a:p>
            <a:r>
              <a:rPr lang="en-US" dirty="0"/>
              <a:t>Medical benefit package</a:t>
            </a:r>
          </a:p>
        </p:txBody>
      </p:sp>
      <p:pic>
        <p:nvPicPr>
          <p:cNvPr id="12" name="Picture 11">
            <a:extLst>
              <a:ext uri="{FF2B5EF4-FFF2-40B4-BE49-F238E27FC236}">
                <a16:creationId xmlns:a16="http://schemas.microsoft.com/office/drawing/2014/main" id="{CBD28E07-9269-4B67-86F8-C6350CA1126E}"/>
              </a:ext>
            </a:extLst>
          </p:cNvPr>
          <p:cNvPicPr>
            <a:picLocks noChangeAspect="1"/>
          </p:cNvPicPr>
          <p:nvPr/>
        </p:nvPicPr>
        <p:blipFill>
          <a:blip r:embed="rId4"/>
          <a:stretch>
            <a:fillRect/>
          </a:stretch>
        </p:blipFill>
        <p:spPr>
          <a:xfrm>
            <a:off x="9849394" y="1765156"/>
            <a:ext cx="864832" cy="8648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6FF17C55-E89D-4B86-8D69-EF74B3BD8B34}"/>
              </a:ext>
            </a:extLst>
          </p:cNvPr>
          <p:cNvPicPr>
            <a:picLocks noChangeAspect="1"/>
          </p:cNvPicPr>
          <p:nvPr/>
        </p:nvPicPr>
        <p:blipFill>
          <a:blip r:embed="rId5"/>
          <a:stretch>
            <a:fillRect/>
          </a:stretch>
        </p:blipFill>
        <p:spPr>
          <a:xfrm>
            <a:off x="4001588" y="1741803"/>
            <a:ext cx="4188823" cy="4188823"/>
          </a:xfrm>
          <a:prstGeom prst="rect">
            <a:avLst/>
          </a:prstGeom>
        </p:spPr>
      </p:pic>
    </p:spTree>
    <p:extLst>
      <p:ext uri="{BB962C8B-B14F-4D97-AF65-F5344CB8AC3E}">
        <p14:creationId xmlns:p14="http://schemas.microsoft.com/office/powerpoint/2010/main" val="42026403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46A13-0C2A-4406-8212-0E55F8E1E5FE}"/>
              </a:ext>
            </a:extLst>
          </p:cNvPr>
          <p:cNvSpPr>
            <a:spLocks noGrp="1"/>
          </p:cNvSpPr>
          <p:nvPr>
            <p:ph type="title"/>
          </p:nvPr>
        </p:nvSpPr>
        <p:spPr/>
        <p:txBody>
          <a:bodyPr/>
          <a:lstStyle/>
          <a:p>
            <a:pPr algn="ctr"/>
            <a:r>
              <a:rPr lang="en-US" dirty="0"/>
              <a:t>What services are limited or excluded?</a:t>
            </a:r>
          </a:p>
        </p:txBody>
      </p:sp>
      <p:sp>
        <p:nvSpPr>
          <p:cNvPr id="4" name="Content Placeholder 3">
            <a:extLst>
              <a:ext uri="{FF2B5EF4-FFF2-40B4-BE49-F238E27FC236}">
                <a16:creationId xmlns:a16="http://schemas.microsoft.com/office/drawing/2014/main" id="{A2E213B5-195E-4A00-96E7-9161549B9393}"/>
              </a:ext>
            </a:extLst>
          </p:cNvPr>
          <p:cNvSpPr>
            <a:spLocks noGrp="1"/>
          </p:cNvSpPr>
          <p:nvPr>
            <p:ph idx="1"/>
          </p:nvPr>
        </p:nvSpPr>
        <p:spPr>
          <a:xfrm>
            <a:off x="219126" y="3318231"/>
            <a:ext cx="3445566" cy="2504663"/>
          </a:xfrm>
        </p:spPr>
        <p:txBody>
          <a:bodyPr/>
          <a:lstStyle/>
          <a:p>
            <a:pPr marL="285750" indent="-285750" algn="l" fontAlgn="auto">
              <a:spcBef>
                <a:spcPts val="600"/>
              </a:spcBef>
              <a:spcAft>
                <a:spcPts val="600"/>
              </a:spcAft>
              <a:buSzPct val="100000"/>
              <a:buFont typeface="Arial" panose="020B0604020202020204" pitchFamily="34" charset="0"/>
              <a:buChar char="•"/>
              <a:defRPr/>
            </a:pPr>
            <a:r>
              <a:rPr lang="en-US" altLang="en-US" sz="1800" dirty="0">
                <a:solidFill>
                  <a:srgbClr val="000000"/>
                </a:solidFill>
                <a:cs typeface="Times New Roman" panose="02020603050405020304" pitchFamily="18" charset="0"/>
              </a:rPr>
              <a:t>Ambulance Services</a:t>
            </a:r>
          </a:p>
          <a:p>
            <a:pPr marL="285750" indent="-285750" algn="l" fontAlgn="auto">
              <a:spcBef>
                <a:spcPts val="600"/>
              </a:spcBef>
              <a:spcAft>
                <a:spcPts val="600"/>
              </a:spcAft>
              <a:buSzPct val="100000"/>
              <a:buFont typeface="Arial" panose="020B0604020202020204" pitchFamily="34" charset="0"/>
              <a:buChar char="•"/>
              <a:defRPr/>
            </a:pPr>
            <a:r>
              <a:rPr lang="en-US" altLang="en-US" sz="1800" dirty="0">
                <a:solidFill>
                  <a:srgbClr val="000000"/>
                </a:solidFill>
                <a:cs typeface="Times New Roman" panose="02020603050405020304" pitchFamily="18" charset="0"/>
              </a:rPr>
              <a:t>Eyeglasses and Hearing Aids</a:t>
            </a:r>
          </a:p>
          <a:p>
            <a:pPr marL="285750" indent="-285750" algn="l" fontAlgn="auto">
              <a:spcBef>
                <a:spcPts val="600"/>
              </a:spcBef>
              <a:spcAft>
                <a:spcPts val="600"/>
              </a:spcAft>
              <a:buSzPct val="100000"/>
              <a:buFont typeface="Arial" panose="020B0604020202020204" pitchFamily="34" charset="0"/>
              <a:buChar char="•"/>
              <a:defRPr/>
            </a:pPr>
            <a:r>
              <a:rPr lang="en-US" altLang="en-US" sz="1800" dirty="0">
                <a:solidFill>
                  <a:srgbClr val="000000"/>
                </a:solidFill>
                <a:cs typeface="Times New Roman" panose="02020603050405020304" pitchFamily="18" charset="0"/>
              </a:rPr>
              <a:t>Prosthetics, Durable Medical Equipment and Rehabilitative Devices</a:t>
            </a:r>
          </a:p>
          <a:p>
            <a:pPr marL="285750" indent="-285750" algn="l" fontAlgn="auto">
              <a:spcBef>
                <a:spcPts val="600"/>
              </a:spcBef>
              <a:spcAft>
                <a:spcPts val="600"/>
              </a:spcAft>
              <a:buSzPct val="100000"/>
              <a:buFont typeface="Arial" panose="020B0604020202020204" pitchFamily="34" charset="0"/>
              <a:buChar char="•"/>
              <a:defRPr/>
            </a:pPr>
            <a:r>
              <a:rPr lang="en-US" altLang="en-US" sz="1800" dirty="0">
                <a:solidFill>
                  <a:srgbClr val="000000"/>
                </a:solidFill>
                <a:cs typeface="Times New Roman" panose="02020603050405020304" pitchFamily="18" charset="0"/>
              </a:rPr>
              <a:t>Dental Care</a:t>
            </a:r>
          </a:p>
          <a:p>
            <a:pPr marL="285750" indent="-285750" algn="l" fontAlgn="auto">
              <a:spcBef>
                <a:spcPts val="600"/>
              </a:spcBef>
              <a:spcAft>
                <a:spcPts val="600"/>
              </a:spcAft>
              <a:buSzPct val="100000"/>
              <a:buFont typeface="Arial" panose="020B0604020202020204" pitchFamily="34" charset="0"/>
              <a:buChar char="•"/>
              <a:defRPr/>
            </a:pPr>
            <a:r>
              <a:rPr lang="en-US" altLang="en-US" sz="1800" dirty="0">
                <a:solidFill>
                  <a:srgbClr val="000000"/>
                </a:solidFill>
                <a:cs typeface="Times New Roman" panose="02020603050405020304" pitchFamily="18" charset="0"/>
              </a:rPr>
              <a:t>VA Foreign Medical Program</a:t>
            </a:r>
          </a:p>
          <a:p>
            <a:endParaRPr lang="en-US" dirty="0"/>
          </a:p>
        </p:txBody>
      </p:sp>
      <p:pic>
        <p:nvPicPr>
          <p:cNvPr id="7" name="Picture Placeholder 6">
            <a:extLst>
              <a:ext uri="{FF2B5EF4-FFF2-40B4-BE49-F238E27FC236}">
                <a16:creationId xmlns:a16="http://schemas.microsoft.com/office/drawing/2014/main" id="{7824F295-B88D-4919-AF05-ACF6A84FF161}"/>
              </a:ext>
            </a:extLst>
          </p:cNvPr>
          <p:cNvPicPr>
            <a:picLocks noGrp="1" noChangeAspect="1"/>
          </p:cNvPicPr>
          <p:nvPr>
            <p:ph type="pic" sz="quarter" idx="13"/>
          </p:nvPr>
        </p:nvPicPr>
        <p:blipFill>
          <a:blip r:embed="rId3"/>
          <a:stretch>
            <a:fillRect/>
          </a:stretch>
        </p:blipFill>
        <p:spPr>
          <a:xfrm>
            <a:off x="3900534" y="1630018"/>
            <a:ext cx="4390932" cy="4373217"/>
          </a:xfrm>
        </p:spPr>
      </p:pic>
      <p:sp>
        <p:nvSpPr>
          <p:cNvPr id="6" name="Content Placeholder 5">
            <a:extLst>
              <a:ext uri="{FF2B5EF4-FFF2-40B4-BE49-F238E27FC236}">
                <a16:creationId xmlns:a16="http://schemas.microsoft.com/office/drawing/2014/main" id="{25492781-F8C9-4B8B-86C3-FD5B5A2265F3}"/>
              </a:ext>
            </a:extLst>
          </p:cNvPr>
          <p:cNvSpPr>
            <a:spLocks noGrp="1"/>
          </p:cNvSpPr>
          <p:nvPr>
            <p:ph idx="14"/>
          </p:nvPr>
        </p:nvSpPr>
        <p:spPr>
          <a:xfrm>
            <a:off x="8245868" y="3307080"/>
            <a:ext cx="3822616" cy="2501537"/>
          </a:xfrm>
        </p:spPr>
        <p:txBody>
          <a:bodyPr>
            <a:noAutofit/>
          </a:bodyPr>
          <a:lstStyle/>
          <a:p>
            <a:pPr marL="914400" lvl="1" indent="-457200" algn="l">
              <a:buFont typeface="Arial" panose="020B0604020202020204" pitchFamily="34" charset="0"/>
              <a:buChar char="•"/>
            </a:pPr>
            <a:r>
              <a:rPr lang="en-US" altLang="en-US" sz="1600" dirty="0"/>
              <a:t>Abortions and abortion counseling</a:t>
            </a:r>
          </a:p>
          <a:p>
            <a:pPr marL="914400" lvl="1" indent="-457200" algn="l">
              <a:buFont typeface="Arial" panose="020B0604020202020204" pitchFamily="34" charset="0"/>
              <a:buChar char="•"/>
            </a:pPr>
            <a:r>
              <a:rPr lang="en-US" altLang="en-US" sz="1600" dirty="0"/>
              <a:t>In vitro fertilization (for non-service-connected Veterans)</a:t>
            </a:r>
          </a:p>
          <a:p>
            <a:pPr marL="914400" lvl="1" indent="-457200" algn="l">
              <a:buFont typeface="Arial" panose="020B0604020202020204" pitchFamily="34" charset="0"/>
              <a:buChar char="•"/>
            </a:pPr>
            <a:r>
              <a:rPr lang="en-US" altLang="en-US" sz="1600" dirty="0"/>
              <a:t>Cosmetic surgery not medically indicated</a:t>
            </a:r>
          </a:p>
          <a:p>
            <a:pPr marL="914400" lvl="1" indent="-457200" algn="l">
              <a:buFont typeface="Arial" panose="020B0604020202020204" pitchFamily="34" charset="0"/>
              <a:buChar char="•"/>
            </a:pPr>
            <a:r>
              <a:rPr lang="en-US" altLang="en-US" sz="1600" dirty="0"/>
              <a:t>Drugs, biologicals, and medical devices not approved by the FDA.</a:t>
            </a:r>
          </a:p>
          <a:p>
            <a:pPr marL="914400" lvl="1" indent="-457200" algn="l">
              <a:buFont typeface="Arial" panose="020B0604020202020204" pitchFamily="34" charset="0"/>
              <a:buChar char="•"/>
            </a:pPr>
            <a:r>
              <a:rPr lang="en-US" altLang="en-US" sz="1600" dirty="0"/>
              <a:t>Gender Alterations</a:t>
            </a:r>
          </a:p>
          <a:p>
            <a:pPr marL="914400" lvl="1" indent="-457200" algn="l">
              <a:buFont typeface="Arial" panose="020B0604020202020204" pitchFamily="34" charset="0"/>
              <a:buChar char="•"/>
            </a:pPr>
            <a:r>
              <a:rPr lang="en-US" altLang="en-US" sz="1600" dirty="0"/>
              <a:t>Membership in spas or health clubs.</a:t>
            </a:r>
          </a:p>
        </p:txBody>
      </p:sp>
      <p:sp>
        <p:nvSpPr>
          <p:cNvPr id="8" name="Content Placeholder 7">
            <a:extLst>
              <a:ext uri="{FF2B5EF4-FFF2-40B4-BE49-F238E27FC236}">
                <a16:creationId xmlns:a16="http://schemas.microsoft.com/office/drawing/2014/main" id="{6DFA54A0-3642-444C-A84F-3C4BC4FE13A3}"/>
              </a:ext>
            </a:extLst>
          </p:cNvPr>
          <p:cNvSpPr>
            <a:spLocks noGrp="1"/>
          </p:cNvSpPr>
          <p:nvPr>
            <p:ph idx="15"/>
          </p:nvPr>
        </p:nvSpPr>
        <p:spPr/>
        <p:txBody>
          <a:bodyPr/>
          <a:lstStyle/>
          <a:p>
            <a:r>
              <a:rPr lang="en-US" dirty="0"/>
              <a:t>Limited services</a:t>
            </a:r>
          </a:p>
        </p:txBody>
      </p:sp>
      <p:sp>
        <p:nvSpPr>
          <p:cNvPr id="9" name="Content Placeholder 7">
            <a:extLst>
              <a:ext uri="{FF2B5EF4-FFF2-40B4-BE49-F238E27FC236}">
                <a16:creationId xmlns:a16="http://schemas.microsoft.com/office/drawing/2014/main" id="{0234B9A3-C675-4A44-8C22-DAB9657C76B1}"/>
              </a:ext>
            </a:extLst>
          </p:cNvPr>
          <p:cNvSpPr txBox="1">
            <a:spLocks/>
          </p:cNvSpPr>
          <p:nvPr/>
        </p:nvSpPr>
        <p:spPr>
          <a:xfrm>
            <a:off x="8527308" y="2711635"/>
            <a:ext cx="3445566" cy="495389"/>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cap="all" baseline="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excluded services</a:t>
            </a:r>
          </a:p>
        </p:txBody>
      </p:sp>
      <p:pic>
        <p:nvPicPr>
          <p:cNvPr id="15" name="Picture 14">
            <a:extLst>
              <a:ext uri="{FF2B5EF4-FFF2-40B4-BE49-F238E27FC236}">
                <a16:creationId xmlns:a16="http://schemas.microsoft.com/office/drawing/2014/main" id="{CAA2B1AF-E8E7-44D3-9818-09A1AC6BC75F}"/>
              </a:ext>
            </a:extLst>
          </p:cNvPr>
          <p:cNvPicPr>
            <a:picLocks noChangeAspect="1"/>
          </p:cNvPicPr>
          <p:nvPr/>
        </p:nvPicPr>
        <p:blipFill>
          <a:blip r:embed="rId4"/>
          <a:stretch>
            <a:fillRect/>
          </a:stretch>
        </p:blipFill>
        <p:spPr>
          <a:xfrm>
            <a:off x="9838064" y="1824992"/>
            <a:ext cx="824053" cy="824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16FB3E2F-BFDB-4562-AC6D-53C2D0384355}"/>
              </a:ext>
            </a:extLst>
          </p:cNvPr>
          <p:cNvPicPr>
            <a:picLocks noChangeAspect="1"/>
          </p:cNvPicPr>
          <p:nvPr/>
        </p:nvPicPr>
        <p:blipFill>
          <a:blip r:embed="rId5"/>
          <a:stretch>
            <a:fillRect/>
          </a:stretch>
        </p:blipFill>
        <p:spPr>
          <a:xfrm>
            <a:off x="1529883" y="1808622"/>
            <a:ext cx="856793" cy="8567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8763717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7AB6B-460B-44E6-A148-FBE46EF6833E}"/>
              </a:ext>
            </a:extLst>
          </p:cNvPr>
          <p:cNvSpPr>
            <a:spLocks noGrp="1"/>
          </p:cNvSpPr>
          <p:nvPr>
            <p:ph type="body" idx="1"/>
          </p:nvPr>
        </p:nvSpPr>
        <p:spPr>
          <a:xfrm>
            <a:off x="2145737" y="661537"/>
            <a:ext cx="7900525" cy="764460"/>
          </a:xfrm>
        </p:spPr>
        <p:txBody>
          <a:bodyPr/>
          <a:lstStyle/>
          <a:p>
            <a:r>
              <a:rPr lang="en-US" sz="6600" dirty="0"/>
              <a:t>VA Video Connect</a:t>
            </a:r>
          </a:p>
        </p:txBody>
      </p:sp>
      <p:pic>
        <p:nvPicPr>
          <p:cNvPr id="6" name="Picture Placeholder 5" descr="Graphical user interface&#10;&#10;Description automatically generated">
            <a:extLst>
              <a:ext uri="{FF2B5EF4-FFF2-40B4-BE49-F238E27FC236}">
                <a16:creationId xmlns:a16="http://schemas.microsoft.com/office/drawing/2014/main" id="{F2B785CB-5297-411D-A5FF-AB6D193969D4}"/>
              </a:ext>
            </a:extLst>
          </p:cNvPr>
          <p:cNvPicPr>
            <a:picLocks noGrp="1" noChangeAspect="1"/>
          </p:cNvPicPr>
          <p:nvPr>
            <p:ph type="pic" sz="quarter" idx="13"/>
          </p:nvPr>
        </p:nvPicPr>
        <p:blipFill>
          <a:blip r:embed="rId2"/>
          <a:srcRect l="4914" r="4914"/>
          <a:stretch>
            <a:fillRect/>
          </a:stretch>
        </p:blipFill>
        <p:spPr/>
      </p:pic>
    </p:spTree>
    <p:extLst>
      <p:ext uri="{BB962C8B-B14F-4D97-AF65-F5344CB8AC3E}">
        <p14:creationId xmlns:p14="http://schemas.microsoft.com/office/powerpoint/2010/main" val="254717880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Graphical user interface, application&#10;&#10;Description automatically generated">
            <a:extLst>
              <a:ext uri="{FF2B5EF4-FFF2-40B4-BE49-F238E27FC236}">
                <a16:creationId xmlns:a16="http://schemas.microsoft.com/office/drawing/2014/main" id="{DD333281-0EE3-431E-83AA-78B72BFE34C7}"/>
              </a:ext>
            </a:extLst>
          </p:cNvPr>
          <p:cNvPicPr>
            <a:picLocks noGrp="1" noChangeAspect="1"/>
          </p:cNvPicPr>
          <p:nvPr>
            <p:ph type="pic" sz="quarter" idx="10"/>
          </p:nvPr>
        </p:nvPicPr>
        <p:blipFill>
          <a:blip r:embed="rId2"/>
          <a:srcRect l="12524" r="12524"/>
          <a:stretch>
            <a:fillRect/>
          </a:stretch>
        </p:blipFill>
        <p:spPr/>
      </p:pic>
      <p:sp>
        <p:nvSpPr>
          <p:cNvPr id="5" name="Rectangle 4">
            <a:extLst>
              <a:ext uri="{FF2B5EF4-FFF2-40B4-BE49-F238E27FC236}">
                <a16:creationId xmlns:a16="http://schemas.microsoft.com/office/drawing/2014/main" id="{16EBE937-BAD0-41AD-A6F7-FF3B00D4BB1A}"/>
              </a:ext>
            </a:extLst>
          </p:cNvPr>
          <p:cNvSpPr/>
          <p:nvPr/>
        </p:nvSpPr>
        <p:spPr>
          <a:xfrm>
            <a:off x="6343650" y="4102768"/>
            <a:ext cx="2968792" cy="276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FA35A476-95A1-4C8B-AE2A-DA61CA8B7589}"/>
              </a:ext>
            </a:extLst>
          </p:cNvPr>
          <p:cNvSpPr>
            <a:spLocks noGrp="1"/>
          </p:cNvSpPr>
          <p:nvPr>
            <p:ph type="subTitle" idx="1"/>
          </p:nvPr>
        </p:nvSpPr>
        <p:spPr>
          <a:xfrm>
            <a:off x="6175529" y="1161780"/>
            <a:ext cx="5334931" cy="5305661"/>
          </a:xfrm>
        </p:spPr>
        <p:txBody>
          <a:bodyPr vert="horz" lIns="91440" tIns="45720" rIns="91440" bIns="45720" rtlCol="0">
            <a:normAutofit lnSpcReduction="10000"/>
          </a:bodyPr>
          <a:lstStyle/>
          <a:p>
            <a:pPr marL="342900" indent="-342900">
              <a:buFont typeface="Arial" panose="020B0604020202020204" pitchFamily="34" charset="0"/>
              <a:buChar char="•"/>
            </a:pPr>
            <a:r>
              <a:rPr lang="en-US" sz="2800" cap="none" dirty="0"/>
              <a:t>One way to use technology to reach Veterans who have barriers to making a face-to-face visit.</a:t>
            </a:r>
          </a:p>
          <a:p>
            <a:pPr marL="342900" indent="-342900">
              <a:buFont typeface="Arial" panose="020B0604020202020204" pitchFamily="34" charset="0"/>
              <a:buChar char="•"/>
            </a:pPr>
            <a:r>
              <a:rPr lang="en-US" sz="2800" cap="none" dirty="0"/>
              <a:t>Came from telemedicine, which the VA has been doing for several years. </a:t>
            </a:r>
          </a:p>
          <a:p>
            <a:pPr marL="342900" indent="-342900">
              <a:buFont typeface="Arial" panose="020B0604020202020204" pitchFamily="34" charset="0"/>
              <a:buChar char="•"/>
            </a:pPr>
            <a:r>
              <a:rPr lang="en-US" sz="2800" cap="none" dirty="0"/>
              <a:t>Veterans can use any device that has a screen, camera, and microphone.  </a:t>
            </a:r>
          </a:p>
          <a:p>
            <a:pPr marL="342900" indent="-342900">
              <a:buFont typeface="Arial" panose="020B0604020202020204" pitchFamily="34" charset="0"/>
              <a:buChar char="•"/>
            </a:pPr>
            <a:r>
              <a:rPr lang="en-US" sz="2800" cap="none" dirty="0"/>
              <a:t>Veterans receive an email with a link that automatically opens the program. </a:t>
            </a:r>
          </a:p>
          <a:p>
            <a:pPr algn="ctr"/>
            <a:endParaRPr lang="en-US" sz="2400" dirty="0"/>
          </a:p>
        </p:txBody>
      </p:sp>
    </p:spTree>
    <p:extLst>
      <p:ext uri="{BB962C8B-B14F-4D97-AF65-F5344CB8AC3E}">
        <p14:creationId xmlns:p14="http://schemas.microsoft.com/office/powerpoint/2010/main" val="1985357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EE90CF-E51F-463E-A804-AEEA44A4BA06}"/>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VA Video Connect </a:t>
            </a:r>
          </a:p>
        </p:txBody>
      </p:sp>
      <p:grpSp>
        <p:nvGrpSpPr>
          <p:cNvPr id="52" name="Group 5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53" name="Rectangle 5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8" name="Chart 27">
            <a:extLst>
              <a:ext uri="{FF2B5EF4-FFF2-40B4-BE49-F238E27FC236}">
                <a16:creationId xmlns:a16="http://schemas.microsoft.com/office/drawing/2014/main" id="{7230DD86-9AD2-4C0A-88E0-1BA629BAC14A}"/>
              </a:ext>
            </a:extLst>
          </p:cNvPr>
          <p:cNvGraphicFramePr>
            <a:graphicFrameLocks/>
          </p:cNvGraphicFramePr>
          <p:nvPr>
            <p:extLst>
              <p:ext uri="{D42A27DB-BD31-4B8C-83A1-F6EECF244321}">
                <p14:modId xmlns:p14="http://schemas.microsoft.com/office/powerpoint/2010/main" val="4027286648"/>
              </p:ext>
            </p:extLst>
          </p:nvPr>
        </p:nvGraphicFramePr>
        <p:xfrm>
          <a:off x="5922492" y="666728"/>
          <a:ext cx="5536001" cy="5465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033466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EE90CF-E51F-463E-A804-AEEA44A4BA06}"/>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a:solidFill>
                  <a:schemeClr val="tx1"/>
                </a:solidFill>
                <a:latin typeface="+mj-lt"/>
                <a:ea typeface="+mj-ea"/>
                <a:cs typeface="+mj-cs"/>
              </a:rPr>
              <a:t>VA Video Connect </a:t>
            </a:r>
          </a:p>
        </p:txBody>
      </p:sp>
      <p:grpSp>
        <p:nvGrpSpPr>
          <p:cNvPr id="53" name="Group 5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54" name="Rectangle 5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Rectangle 5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9" name="Chart 28">
            <a:extLst>
              <a:ext uri="{FF2B5EF4-FFF2-40B4-BE49-F238E27FC236}">
                <a16:creationId xmlns:a16="http://schemas.microsoft.com/office/drawing/2014/main" id="{22897374-ED0F-408A-8259-8A3B41856BDC}"/>
              </a:ext>
            </a:extLst>
          </p:cNvPr>
          <p:cNvGraphicFramePr>
            <a:graphicFrameLocks/>
          </p:cNvGraphicFramePr>
          <p:nvPr>
            <p:extLst>
              <p:ext uri="{D42A27DB-BD31-4B8C-83A1-F6EECF244321}">
                <p14:modId xmlns:p14="http://schemas.microsoft.com/office/powerpoint/2010/main" val="42340076"/>
              </p:ext>
            </p:extLst>
          </p:nvPr>
        </p:nvGraphicFramePr>
        <p:xfrm>
          <a:off x="5922492" y="666728"/>
          <a:ext cx="5536001" cy="5465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8010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B294A4-4EDF-4244-BD76-FD57347EB292}"/>
              </a:ext>
            </a:extLst>
          </p:cNvPr>
          <p:cNvSpPr>
            <a:spLocks noGrp="1"/>
          </p:cNvSpPr>
          <p:nvPr>
            <p:ph type="title"/>
          </p:nvPr>
        </p:nvSpPr>
        <p:spPr>
          <a:xfrm>
            <a:off x="6889512" y="2234882"/>
            <a:ext cx="4455479" cy="2387600"/>
          </a:xfrm>
        </p:spPr>
        <p:txBody>
          <a:bodyPr vert="horz" lIns="91440" tIns="45720" rIns="91440" bIns="45720" rtlCol="0" anchor="t">
            <a:normAutofit fontScale="90000"/>
          </a:bodyPr>
          <a:lstStyle/>
          <a:p>
            <a:r>
              <a:rPr lang="en-US" sz="5400" kern="1200" dirty="0">
                <a:solidFill>
                  <a:schemeClr val="tx1"/>
                </a:solidFill>
                <a:latin typeface="+mj-lt"/>
                <a:ea typeface="+mj-ea"/>
                <a:cs typeface="+mj-cs"/>
              </a:rPr>
              <a:t>Growth of Veteran seen with vvc</a:t>
            </a:r>
          </a:p>
        </p:txBody>
      </p:sp>
      <p:sp>
        <p:nvSpPr>
          <p:cNvPr id="24" name="Rectangle 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 name="Chart 2">
            <a:extLst>
              <a:ext uri="{FF2B5EF4-FFF2-40B4-BE49-F238E27FC236}">
                <a16:creationId xmlns:a16="http://schemas.microsoft.com/office/drawing/2014/main" id="{2FEC07B6-E7CB-4C34-81CB-DA49600ADF0F}"/>
              </a:ext>
            </a:extLst>
          </p:cNvPr>
          <p:cNvGraphicFramePr>
            <a:graphicFrameLocks/>
          </p:cNvGraphicFramePr>
          <p:nvPr>
            <p:extLst>
              <p:ext uri="{D42A27DB-BD31-4B8C-83A1-F6EECF244321}">
                <p14:modId xmlns:p14="http://schemas.microsoft.com/office/powerpoint/2010/main" val="1896918152"/>
              </p:ext>
            </p:extLst>
          </p:nvPr>
        </p:nvGraphicFramePr>
        <p:xfrm>
          <a:off x="733507" y="666728"/>
          <a:ext cx="5536001" cy="54657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389180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46163D3-B666-4446-84C6-9902EB936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B294A4-4EDF-4244-BD76-FD57347EB292}"/>
              </a:ext>
            </a:extLst>
          </p:cNvPr>
          <p:cNvSpPr>
            <a:spLocks noGrp="1"/>
          </p:cNvSpPr>
          <p:nvPr>
            <p:ph type="title"/>
          </p:nvPr>
        </p:nvSpPr>
        <p:spPr>
          <a:xfrm>
            <a:off x="7331383" y="1504200"/>
            <a:ext cx="4171994" cy="3736540"/>
          </a:xfrm>
        </p:spPr>
        <p:txBody>
          <a:bodyPr vert="horz" lIns="91440" tIns="45720" rIns="91440" bIns="45720" rtlCol="0" anchor="b">
            <a:normAutofit fontScale="90000"/>
          </a:bodyPr>
          <a:lstStyle/>
          <a:p>
            <a:r>
              <a:rPr lang="en-US" sz="6000" dirty="0"/>
              <a:t>Growth of Veteran seen with vvc</a:t>
            </a:r>
            <a:endParaRPr lang="en-US" sz="6000" kern="1200" dirty="0">
              <a:solidFill>
                <a:schemeClr val="tx1"/>
              </a:solidFill>
              <a:latin typeface="+mj-lt"/>
              <a:ea typeface="+mj-ea"/>
              <a:cs typeface="+mj-cs"/>
            </a:endParaRPr>
          </a:p>
        </p:txBody>
      </p:sp>
      <p:grpSp>
        <p:nvGrpSpPr>
          <p:cNvPr id="38" name="Group 37">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39" name="Straight Connector 38">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ectangle 4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Chart 13">
            <a:extLst>
              <a:ext uri="{FF2B5EF4-FFF2-40B4-BE49-F238E27FC236}">
                <a16:creationId xmlns:a16="http://schemas.microsoft.com/office/drawing/2014/main" id="{0CA1BB00-1B64-4F8A-8309-153F147EA03E}"/>
              </a:ext>
            </a:extLst>
          </p:cNvPr>
          <p:cNvGraphicFramePr>
            <a:graphicFrameLocks/>
          </p:cNvGraphicFramePr>
          <p:nvPr>
            <p:extLst>
              <p:ext uri="{D42A27DB-BD31-4B8C-83A1-F6EECF244321}">
                <p14:modId xmlns:p14="http://schemas.microsoft.com/office/powerpoint/2010/main" val="470591169"/>
              </p:ext>
            </p:extLst>
          </p:nvPr>
        </p:nvGraphicFramePr>
        <p:xfrm>
          <a:off x="942597" y="556118"/>
          <a:ext cx="5608830" cy="5632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64518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0C0802-BCD1-41BA-9393-B6CF7719A048}"/>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dirty="0"/>
              <a:t>ALL VISIT TYPES ACROSS TIME</a:t>
            </a:r>
          </a:p>
        </p:txBody>
      </p:sp>
      <p:sp>
        <p:nvSpPr>
          <p:cNvPr id="73" name="Rectangle 7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Chart 1" descr="Chart, line chart&#10;&#10;Description automatically generated">
            <a:extLst>
              <a:ext uri="{FF2B5EF4-FFF2-40B4-BE49-F238E27FC236}">
                <a16:creationId xmlns:a16="http://schemas.microsoft.com/office/drawing/2014/main" id="{6B5508C3-36EC-4193-AAA6-64DCC2379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4" r="2" b="2"/>
          <a:stretch/>
        </p:blipFill>
        <p:spPr bwMode="auto">
          <a:xfrm>
            <a:off x="545238" y="858525"/>
            <a:ext cx="7608304" cy="52119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49533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F33C7-A6D8-49A2-A93E-2C12F6C3E393}"/>
              </a:ext>
            </a:extLst>
          </p:cNvPr>
          <p:cNvSpPr>
            <a:spLocks noGrp="1"/>
          </p:cNvSpPr>
          <p:nvPr>
            <p:ph type="title"/>
          </p:nvPr>
        </p:nvSpPr>
        <p:spPr>
          <a:xfrm>
            <a:off x="838200" y="964615"/>
            <a:ext cx="10515600" cy="940181"/>
          </a:xfrm>
        </p:spPr>
        <p:txBody>
          <a:bodyPr/>
          <a:lstStyle/>
          <a:p>
            <a:r>
              <a:rPr lang="en-US" sz="6600" dirty="0"/>
              <a:t>VA Eligibility</a:t>
            </a:r>
          </a:p>
        </p:txBody>
      </p:sp>
      <p:pic>
        <p:nvPicPr>
          <p:cNvPr id="6" name="Picture Placeholder 5" descr="Text, whiteboard&#10;&#10;Description automatically generated">
            <a:extLst>
              <a:ext uri="{FF2B5EF4-FFF2-40B4-BE49-F238E27FC236}">
                <a16:creationId xmlns:a16="http://schemas.microsoft.com/office/drawing/2014/main" id="{7D116065-6F8C-4AFD-B470-A931F949427A}"/>
              </a:ext>
            </a:extLst>
          </p:cNvPr>
          <p:cNvPicPr>
            <a:picLocks noGrp="1" noChangeAspect="1"/>
          </p:cNvPicPr>
          <p:nvPr>
            <p:ph type="pic" sz="quarter" idx="13"/>
          </p:nvPr>
        </p:nvPicPr>
        <p:blipFill rotWithShape="1">
          <a:blip r:embed="rId2"/>
          <a:srcRect l="16401" t="2729" r="7988"/>
          <a:stretch/>
        </p:blipFill>
        <p:spPr>
          <a:xfrm>
            <a:off x="2993041" y="2270376"/>
            <a:ext cx="6206400" cy="4587625"/>
          </a:xfrm>
        </p:spPr>
      </p:pic>
    </p:spTree>
    <p:extLst>
      <p:ext uri="{BB962C8B-B14F-4D97-AF65-F5344CB8AC3E}">
        <p14:creationId xmlns:p14="http://schemas.microsoft.com/office/powerpoint/2010/main" val="134320093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5E62D1-2FC8-46B9-897E-BF670496AC26}"/>
              </a:ext>
            </a:extLst>
          </p:cNvPr>
          <p:cNvSpPr>
            <a:spLocks noGrp="1"/>
          </p:cNvSpPr>
          <p:nvPr>
            <p:ph idx="1"/>
          </p:nvPr>
        </p:nvSpPr>
        <p:spPr>
          <a:xfrm>
            <a:off x="418644" y="1385678"/>
            <a:ext cx="4466177" cy="4351338"/>
          </a:xfrm>
        </p:spPr>
        <p:txBody>
          <a:bodyPr/>
          <a:lstStyle/>
          <a:p>
            <a:r>
              <a:rPr lang="en-US" sz="2800" dirty="0"/>
              <a:t>100% of Behavioral Health staff have completed at least one VVC visit in the past year. </a:t>
            </a:r>
          </a:p>
          <a:p>
            <a:r>
              <a:rPr lang="en-US" sz="2800" dirty="0"/>
              <a:t>VVC use continues to rise, in terms of both completed visits and Veterans served,  even though we are increasing the number of face-to-face visits.  </a:t>
            </a:r>
          </a:p>
          <a:p>
            <a:pPr marL="0" indent="0">
              <a:buNone/>
            </a:pPr>
            <a:endParaRPr lang="en-US" dirty="0"/>
          </a:p>
        </p:txBody>
      </p:sp>
      <p:pic>
        <p:nvPicPr>
          <p:cNvPr id="6" name="Picture Placeholder 5" descr="Background pattern&#10;&#10;Description automatically generated">
            <a:extLst>
              <a:ext uri="{FF2B5EF4-FFF2-40B4-BE49-F238E27FC236}">
                <a16:creationId xmlns:a16="http://schemas.microsoft.com/office/drawing/2014/main" id="{8CE56636-72B8-45AE-8091-AD7EF1CF6E32}"/>
              </a:ext>
            </a:extLst>
          </p:cNvPr>
          <p:cNvPicPr>
            <a:picLocks noGrp="1" noChangeAspect="1"/>
          </p:cNvPicPr>
          <p:nvPr>
            <p:ph type="pic" sz="quarter" idx="13"/>
          </p:nvPr>
        </p:nvPicPr>
        <p:blipFill>
          <a:blip r:embed="rId2"/>
          <a:srcRect l="22016" r="22016"/>
          <a:stretch>
            <a:fillRect/>
          </a:stretch>
        </p:blipFill>
        <p:spPr>
          <a:xfrm>
            <a:off x="5539433" y="986576"/>
            <a:ext cx="4884848" cy="4884848"/>
          </a:xfrm>
        </p:spPr>
      </p:pic>
    </p:spTree>
    <p:extLst>
      <p:ext uri="{BB962C8B-B14F-4D97-AF65-F5344CB8AC3E}">
        <p14:creationId xmlns:p14="http://schemas.microsoft.com/office/powerpoint/2010/main" val="5717213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B7AB6B-460B-44E6-A148-FBE46EF6833E}"/>
              </a:ext>
            </a:extLst>
          </p:cNvPr>
          <p:cNvSpPr>
            <a:spLocks noGrp="1"/>
          </p:cNvSpPr>
          <p:nvPr>
            <p:ph type="body" idx="1"/>
          </p:nvPr>
        </p:nvSpPr>
        <p:spPr>
          <a:xfrm>
            <a:off x="2145737" y="661537"/>
            <a:ext cx="7900525" cy="764460"/>
          </a:xfrm>
        </p:spPr>
        <p:txBody>
          <a:bodyPr/>
          <a:lstStyle/>
          <a:p>
            <a:r>
              <a:rPr lang="en-US" sz="6600" dirty="0"/>
              <a:t>Cognitive Biases</a:t>
            </a:r>
          </a:p>
        </p:txBody>
      </p:sp>
      <p:pic>
        <p:nvPicPr>
          <p:cNvPr id="6" name="Picture Placeholder 5">
            <a:extLst>
              <a:ext uri="{FF2B5EF4-FFF2-40B4-BE49-F238E27FC236}">
                <a16:creationId xmlns:a16="http://schemas.microsoft.com/office/drawing/2014/main" id="{F2B785CB-5297-411D-A5FF-AB6D193969D4}"/>
              </a:ext>
            </a:extLst>
          </p:cNvPr>
          <p:cNvPicPr>
            <a:picLocks noGrp="1" noChangeAspect="1"/>
          </p:cNvPicPr>
          <p:nvPr>
            <p:ph type="pic" sz="quarter" idx="13"/>
          </p:nvPr>
        </p:nvPicPr>
        <p:blipFill rotWithShape="1">
          <a:blip r:embed="rId2"/>
          <a:srcRect l="3037" t="4791" r="1620" b="18023"/>
          <a:stretch/>
        </p:blipFill>
        <p:spPr>
          <a:xfrm>
            <a:off x="3453063" y="2270377"/>
            <a:ext cx="5666873" cy="4587623"/>
          </a:xfrm>
        </p:spPr>
      </p:pic>
    </p:spTree>
    <p:extLst>
      <p:ext uri="{BB962C8B-B14F-4D97-AF65-F5344CB8AC3E}">
        <p14:creationId xmlns:p14="http://schemas.microsoft.com/office/powerpoint/2010/main" val="24087298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18ACC8-C4E9-4546-A0B9-3C8107E3E470}"/>
              </a:ext>
            </a:extLst>
          </p:cNvPr>
          <p:cNvSpPr>
            <a:spLocks noGrp="1"/>
          </p:cNvSpPr>
          <p:nvPr>
            <p:ph idx="1"/>
          </p:nvPr>
        </p:nvSpPr>
        <p:spPr>
          <a:xfrm>
            <a:off x="538960" y="880912"/>
            <a:ext cx="5557040" cy="5438274"/>
          </a:xfrm>
        </p:spPr>
        <p:txBody>
          <a:bodyPr/>
          <a:lstStyle/>
          <a:p>
            <a:r>
              <a:rPr lang="en-US" sz="3600" dirty="0"/>
              <a:t>These are a universal feature of human cognition.  They are essentially “system errors” of the brain.  </a:t>
            </a:r>
          </a:p>
          <a:p>
            <a:r>
              <a:rPr lang="en-US" sz="3600" dirty="0"/>
              <a:t>They are reliable.</a:t>
            </a:r>
          </a:p>
          <a:p>
            <a:r>
              <a:rPr lang="en-US" sz="3600" dirty="0"/>
              <a:t>All of us have them. </a:t>
            </a:r>
          </a:p>
          <a:p>
            <a:r>
              <a:rPr lang="en-US" sz="3600" dirty="0"/>
              <a:t>Strongly influence by environmental factors such as, for example, how information is presented. </a:t>
            </a:r>
          </a:p>
        </p:txBody>
      </p:sp>
      <p:pic>
        <p:nvPicPr>
          <p:cNvPr id="6" name="Picture Placeholder 5" descr="A picture containing diagram&#10;&#10;Description automatically generated">
            <a:extLst>
              <a:ext uri="{FF2B5EF4-FFF2-40B4-BE49-F238E27FC236}">
                <a16:creationId xmlns:a16="http://schemas.microsoft.com/office/drawing/2014/main" id="{FA713EDF-FAA0-460E-80C6-C890F0AAD233}"/>
              </a:ext>
            </a:extLst>
          </p:cNvPr>
          <p:cNvPicPr>
            <a:picLocks noGrp="1" noChangeAspect="1"/>
          </p:cNvPicPr>
          <p:nvPr>
            <p:ph type="pic" sz="quarter" idx="13"/>
          </p:nvPr>
        </p:nvPicPr>
        <p:blipFill>
          <a:blip r:embed="rId2"/>
          <a:srcRect l="19305" r="19305"/>
          <a:stretch>
            <a:fillRect/>
          </a:stretch>
        </p:blipFill>
        <p:spPr>
          <a:xfrm>
            <a:off x="5884647" y="709863"/>
            <a:ext cx="6307353" cy="5780372"/>
          </a:xfrm>
        </p:spPr>
      </p:pic>
    </p:spTree>
    <p:extLst>
      <p:ext uri="{BB962C8B-B14F-4D97-AF65-F5344CB8AC3E}">
        <p14:creationId xmlns:p14="http://schemas.microsoft.com/office/powerpoint/2010/main" val="165018452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3" name="Title 2">
            <a:extLst>
              <a:ext uri="{FF2B5EF4-FFF2-40B4-BE49-F238E27FC236}">
                <a16:creationId xmlns:a16="http://schemas.microsoft.com/office/drawing/2014/main" id="{3E1F5FBB-BEF1-49A4-98D7-361A720D4EE9}"/>
              </a:ext>
            </a:extLst>
          </p:cNvPr>
          <p:cNvSpPr>
            <a:spLocks noGrp="1"/>
          </p:cNvSpPr>
          <p:nvPr>
            <p:ph type="title"/>
          </p:nvPr>
        </p:nvSpPr>
        <p:spPr>
          <a:xfrm>
            <a:off x="369936" y="4844163"/>
            <a:ext cx="6066959" cy="1834056"/>
          </a:xfrm>
        </p:spPr>
        <p:txBody>
          <a:bodyPr vert="horz" lIns="91440" tIns="45720" rIns="91440" bIns="45720" rtlCol="0" anchor="b">
            <a:normAutofit/>
          </a:bodyPr>
          <a:lstStyle/>
          <a:p>
            <a:pPr algn="ctr"/>
            <a:endParaRPr lang="en-US" sz="4000" dirty="0"/>
          </a:p>
        </p:txBody>
      </p:sp>
      <p:cxnSp>
        <p:nvCxnSpPr>
          <p:cNvPr id="55" name="Straight Connector 2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19" name="Picture 18" descr="A person in a suit and tie&#10;&#10;Description automatically generated">
            <a:extLst>
              <a:ext uri="{FF2B5EF4-FFF2-40B4-BE49-F238E27FC236}">
                <a16:creationId xmlns:a16="http://schemas.microsoft.com/office/drawing/2014/main" id="{4981F509-EC0A-45B3-94A4-4C0B43FA3586}"/>
              </a:ext>
            </a:extLst>
          </p:cNvPr>
          <p:cNvPicPr>
            <a:picLocks noChangeAspect="1"/>
          </p:cNvPicPr>
          <p:nvPr/>
        </p:nvPicPr>
        <p:blipFill rotWithShape="1">
          <a:blip r:embed="rId2"/>
          <a:srcRect t="8052" b="7678"/>
          <a:stretch/>
        </p:blipFill>
        <p:spPr>
          <a:xfrm>
            <a:off x="20" y="10"/>
            <a:ext cx="12191980" cy="6857990"/>
          </a:xfrm>
          <a:prstGeom prst="rect">
            <a:avLst/>
          </a:prstGeom>
        </p:spPr>
      </p:pic>
      <p:sp>
        <p:nvSpPr>
          <p:cNvPr id="20" name="TextBox 19">
            <a:extLst>
              <a:ext uri="{FF2B5EF4-FFF2-40B4-BE49-F238E27FC236}">
                <a16:creationId xmlns:a16="http://schemas.microsoft.com/office/drawing/2014/main" id="{9AEAD001-1772-4A6C-A3BA-37D929113AEC}"/>
              </a:ext>
            </a:extLst>
          </p:cNvPr>
          <p:cNvSpPr txBox="1"/>
          <p:nvPr/>
        </p:nvSpPr>
        <p:spPr>
          <a:xfrm>
            <a:off x="0" y="5657671"/>
            <a:ext cx="6641432" cy="1200329"/>
          </a:xfrm>
          <a:prstGeom prst="rect">
            <a:avLst/>
          </a:prstGeom>
          <a:solidFill>
            <a:schemeClr val="bg2"/>
          </a:solidFill>
        </p:spPr>
        <p:txBody>
          <a:bodyPr wrap="square" rtlCol="0">
            <a:spAutoFit/>
          </a:bodyPr>
          <a:lstStyle/>
          <a:p>
            <a:pPr algn="ctr"/>
            <a:r>
              <a:rPr lang="en-US" sz="3600" dirty="0"/>
              <a:t>Thinking, Fast and Slow: System errors for the brain</a:t>
            </a:r>
          </a:p>
        </p:txBody>
      </p:sp>
    </p:spTree>
    <p:extLst>
      <p:ext uri="{BB962C8B-B14F-4D97-AF65-F5344CB8AC3E}">
        <p14:creationId xmlns:p14="http://schemas.microsoft.com/office/powerpoint/2010/main" val="151483292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54A4C5-0C3B-4751-829C-4530AB9CB96C}"/>
              </a:ext>
            </a:extLst>
          </p:cNvPr>
          <p:cNvSpPr>
            <a:spLocks noGrp="1"/>
          </p:cNvSpPr>
          <p:nvPr>
            <p:ph type="title"/>
          </p:nvPr>
        </p:nvSpPr>
        <p:spPr>
          <a:xfrm>
            <a:off x="387416" y="1752851"/>
            <a:ext cx="4497405" cy="3601201"/>
          </a:xfrm>
        </p:spPr>
        <p:txBody>
          <a:bodyPr vert="horz" lIns="91440" tIns="45720" rIns="91440" bIns="45720" rtlCol="0" anchor="ctr">
            <a:normAutofit/>
          </a:bodyPr>
          <a:lstStyle/>
          <a:p>
            <a:r>
              <a:rPr lang="en-US" sz="6000" kern="1200" dirty="0">
                <a:solidFill>
                  <a:srgbClr val="FFFFFF"/>
                </a:solidFill>
                <a:latin typeface="+mj-lt"/>
                <a:ea typeface="+mj-ea"/>
                <a:cs typeface="+mj-cs"/>
              </a:rPr>
              <a:t>Cognitive Biases</a:t>
            </a:r>
          </a:p>
        </p:txBody>
      </p:sp>
      <p:sp>
        <p:nvSpPr>
          <p:cNvPr id="3" name="TextBox 2">
            <a:extLst>
              <a:ext uri="{FF2B5EF4-FFF2-40B4-BE49-F238E27FC236}">
                <a16:creationId xmlns:a16="http://schemas.microsoft.com/office/drawing/2014/main" id="{0689AB36-AAAE-4CF5-A76F-02E79A7462FB}"/>
              </a:ext>
            </a:extLst>
          </p:cNvPr>
          <p:cNvSpPr txBox="1"/>
          <p:nvPr/>
        </p:nvSpPr>
        <p:spPr>
          <a:xfrm>
            <a:off x="6090574" y="801865"/>
            <a:ext cx="5714010" cy="5743313"/>
          </a:xfrm>
          <a:prstGeom prst="rect">
            <a:avLst/>
          </a:prstGeom>
        </p:spPr>
        <p:txBody>
          <a:bodyPr vert="horz" lIns="91440" tIns="45720" rIns="91440" bIns="45720" rtlCol="0" anchor="ctr">
            <a:normAutofit/>
          </a:bodyPr>
          <a:lstStyle/>
          <a:p>
            <a:pPr>
              <a:lnSpc>
                <a:spcPct val="90000"/>
              </a:lnSpc>
              <a:spcAft>
                <a:spcPts val="600"/>
              </a:spcAft>
            </a:pPr>
            <a:r>
              <a:rPr lang="en-US" sz="3600" dirty="0">
                <a:solidFill>
                  <a:srgbClr val="000000"/>
                </a:solidFill>
              </a:rPr>
              <a:t>Would you believe….</a:t>
            </a:r>
          </a:p>
          <a:p>
            <a:pPr marL="800100" lvl="1" indent="-228600">
              <a:lnSpc>
                <a:spcPct val="90000"/>
              </a:lnSpc>
              <a:spcAft>
                <a:spcPts val="600"/>
              </a:spcAft>
              <a:buFont typeface="Arial" panose="020B0604020202020204" pitchFamily="34" charset="0"/>
              <a:buChar char="•"/>
            </a:pPr>
            <a:r>
              <a:rPr lang="en-US" sz="2400" dirty="0">
                <a:solidFill>
                  <a:srgbClr val="000000"/>
                </a:solidFill>
              </a:rPr>
              <a:t>Seeing random, irrelevant numbers affects subsequent estimations you make?  </a:t>
            </a:r>
          </a:p>
          <a:p>
            <a:pPr marL="800100" lvl="1" indent="-228600">
              <a:lnSpc>
                <a:spcPct val="90000"/>
              </a:lnSpc>
              <a:spcAft>
                <a:spcPts val="600"/>
              </a:spcAft>
              <a:buFont typeface="Arial" panose="020B0604020202020204" pitchFamily="34" charset="0"/>
              <a:buChar char="•"/>
            </a:pPr>
            <a:r>
              <a:rPr lang="en-US" sz="2400" dirty="0">
                <a:solidFill>
                  <a:srgbClr val="000000"/>
                </a:solidFill>
              </a:rPr>
              <a:t>Stating a probability in terms of a gain or loss affects your behavior.   </a:t>
            </a:r>
          </a:p>
          <a:p>
            <a:pPr marL="800100" lvl="1" indent="-228600">
              <a:lnSpc>
                <a:spcPct val="90000"/>
              </a:lnSpc>
              <a:spcAft>
                <a:spcPts val="600"/>
              </a:spcAft>
              <a:buFont typeface="Arial" panose="020B0604020202020204" pitchFamily="34" charset="0"/>
              <a:buChar char="•"/>
            </a:pPr>
            <a:r>
              <a:rPr lang="en-US" sz="2400" dirty="0">
                <a:solidFill>
                  <a:srgbClr val="000000"/>
                </a:solidFill>
              </a:rPr>
              <a:t>We give losses more “weight” than we give gains. The loss of a certain magnitude feels bad to a greater extent than a gain of the same magnitude feels good. </a:t>
            </a:r>
          </a:p>
          <a:p>
            <a:pPr marL="800100" lvl="1" indent="-228600">
              <a:lnSpc>
                <a:spcPct val="90000"/>
              </a:lnSpc>
              <a:spcAft>
                <a:spcPts val="600"/>
              </a:spcAft>
              <a:buFont typeface="Arial" panose="020B0604020202020204" pitchFamily="34" charset="0"/>
              <a:buChar char="•"/>
            </a:pPr>
            <a:r>
              <a:rPr lang="en-US" sz="2400" dirty="0">
                <a:solidFill>
                  <a:srgbClr val="000000"/>
                </a:solidFill>
              </a:rPr>
              <a:t>We think that things that come to mind more readily are actually more common. </a:t>
            </a:r>
          </a:p>
          <a:p>
            <a:pPr marL="800100" lvl="1" indent="-228600">
              <a:lnSpc>
                <a:spcPct val="90000"/>
              </a:lnSpc>
              <a:spcAft>
                <a:spcPts val="600"/>
              </a:spcAft>
              <a:buFont typeface="Arial" panose="020B0604020202020204" pitchFamily="34" charset="0"/>
              <a:buChar char="•"/>
            </a:pPr>
            <a:r>
              <a:rPr lang="en-US" sz="2400" dirty="0">
                <a:solidFill>
                  <a:srgbClr val="000000"/>
                </a:solidFill>
              </a:rPr>
              <a:t>We can’t think statistically.  </a:t>
            </a:r>
          </a:p>
          <a:p>
            <a:pPr indent="-228600">
              <a:lnSpc>
                <a:spcPct val="90000"/>
              </a:lnSpc>
              <a:spcAft>
                <a:spcPts val="600"/>
              </a:spcAft>
              <a:buFont typeface="Arial" panose="020B0604020202020204" pitchFamily="34" charset="0"/>
              <a:buChar char="•"/>
            </a:pPr>
            <a:endParaRPr lang="en-US" sz="2200" dirty="0">
              <a:solidFill>
                <a:srgbClr val="000000"/>
              </a:solidFill>
            </a:endParaRPr>
          </a:p>
        </p:txBody>
      </p:sp>
    </p:spTree>
    <p:extLst>
      <p:ext uri="{BB962C8B-B14F-4D97-AF65-F5344CB8AC3E}">
        <p14:creationId xmlns:p14="http://schemas.microsoft.com/office/powerpoint/2010/main" val="14095549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stop sign&#10;&#10;Description automatically generated">
            <a:extLst>
              <a:ext uri="{FF2B5EF4-FFF2-40B4-BE49-F238E27FC236}">
                <a16:creationId xmlns:a16="http://schemas.microsoft.com/office/drawing/2014/main" id="{F6292242-0704-48BE-BBD5-2EA0ACD2753F}"/>
              </a:ext>
            </a:extLst>
          </p:cNvPr>
          <p:cNvPicPr>
            <a:picLocks noGrp="1" noChangeAspect="1"/>
          </p:cNvPicPr>
          <p:nvPr>
            <p:ph type="pic" sz="quarter" idx="13"/>
          </p:nvPr>
        </p:nvPicPr>
        <p:blipFill rotWithShape="1">
          <a:blip r:embed="rId2"/>
          <a:srcRect l="-17709" t="-33741" r="-16458" b="-35286"/>
          <a:stretch/>
        </p:blipFill>
        <p:spPr>
          <a:xfrm>
            <a:off x="516073" y="1798690"/>
            <a:ext cx="1645920" cy="1746154"/>
          </a:xfrm>
        </p:spPr>
      </p:pic>
      <p:sp>
        <p:nvSpPr>
          <p:cNvPr id="4" name="Content Placeholder 3">
            <a:extLst>
              <a:ext uri="{FF2B5EF4-FFF2-40B4-BE49-F238E27FC236}">
                <a16:creationId xmlns:a16="http://schemas.microsoft.com/office/drawing/2014/main" id="{55977F67-7993-44AA-A616-A67E60750347}"/>
              </a:ext>
            </a:extLst>
          </p:cNvPr>
          <p:cNvSpPr>
            <a:spLocks noGrp="1"/>
          </p:cNvSpPr>
          <p:nvPr>
            <p:ph idx="17"/>
          </p:nvPr>
        </p:nvSpPr>
        <p:spPr>
          <a:xfrm>
            <a:off x="348201" y="4156537"/>
            <a:ext cx="1981664" cy="2181830"/>
          </a:xfrm>
          <a:ln>
            <a:noFill/>
          </a:ln>
        </p:spPr>
        <p:txBody>
          <a:bodyPr/>
          <a:lstStyle/>
          <a:p>
            <a:r>
              <a:rPr lang="en-US" sz="2000" dirty="0"/>
              <a:t>We rely heavily on the first piece of information introduced when making decisions</a:t>
            </a:r>
          </a:p>
        </p:txBody>
      </p:sp>
      <p:pic>
        <p:nvPicPr>
          <p:cNvPr id="19" name="Picture Placeholder 18">
            <a:extLst>
              <a:ext uri="{FF2B5EF4-FFF2-40B4-BE49-F238E27FC236}">
                <a16:creationId xmlns:a16="http://schemas.microsoft.com/office/drawing/2014/main" id="{F52995C6-7285-4E61-BF1A-253AB27B2074}"/>
              </a:ext>
            </a:extLst>
          </p:cNvPr>
          <p:cNvPicPr>
            <a:picLocks noGrp="1" noChangeAspect="1"/>
          </p:cNvPicPr>
          <p:nvPr>
            <p:ph type="pic" sz="quarter" idx="24"/>
          </p:nvPr>
        </p:nvPicPr>
        <p:blipFill rotWithShape="1">
          <a:blip r:embed="rId3"/>
          <a:srcRect l="-21707" t="-22225" r="-21435" b="-20917"/>
          <a:stretch/>
        </p:blipFill>
        <p:spPr>
          <a:xfrm>
            <a:off x="3110770" y="1790713"/>
            <a:ext cx="1255459" cy="1746154"/>
          </a:xfrm>
        </p:spPr>
      </p:pic>
      <p:pic>
        <p:nvPicPr>
          <p:cNvPr id="33" name="Picture Placeholder 32" descr="Icon&#10;&#10;Description automatically generated">
            <a:extLst>
              <a:ext uri="{FF2B5EF4-FFF2-40B4-BE49-F238E27FC236}">
                <a16:creationId xmlns:a16="http://schemas.microsoft.com/office/drawing/2014/main" id="{C100F02C-3918-4590-AB7D-1FEE88994A01}"/>
              </a:ext>
            </a:extLst>
          </p:cNvPr>
          <p:cNvPicPr>
            <a:picLocks noGrp="1" noChangeAspect="1"/>
          </p:cNvPicPr>
          <p:nvPr>
            <p:ph type="pic" sz="quarter" idx="25"/>
          </p:nvPr>
        </p:nvPicPr>
        <p:blipFill rotWithShape="1">
          <a:blip r:embed="rId4"/>
          <a:srcRect l="-23677" t="-33125" r="-23538" b="-29591"/>
          <a:stretch/>
        </p:blipFill>
        <p:spPr>
          <a:xfrm>
            <a:off x="10085314" y="1771746"/>
            <a:ext cx="1609800" cy="1746154"/>
          </a:xfrm>
        </p:spPr>
      </p:pic>
      <p:pic>
        <p:nvPicPr>
          <p:cNvPr id="21" name="Picture Placeholder 20">
            <a:extLst>
              <a:ext uri="{FF2B5EF4-FFF2-40B4-BE49-F238E27FC236}">
                <a16:creationId xmlns:a16="http://schemas.microsoft.com/office/drawing/2014/main" id="{FA7E9EF5-AFD5-40D3-AA20-E3C9ABD1F410}"/>
              </a:ext>
            </a:extLst>
          </p:cNvPr>
          <p:cNvPicPr>
            <a:picLocks noGrp="1" noChangeAspect="1"/>
          </p:cNvPicPr>
          <p:nvPr>
            <p:ph type="pic" sz="quarter" idx="26"/>
          </p:nvPr>
        </p:nvPicPr>
        <p:blipFill rotWithShape="1">
          <a:blip r:embed="rId5"/>
          <a:srcRect l="-32776" t="-33374" r="-32232" b="-31635"/>
          <a:stretch/>
        </p:blipFill>
        <p:spPr>
          <a:xfrm>
            <a:off x="5317389" y="1944761"/>
            <a:ext cx="1609800" cy="1454012"/>
          </a:xfrm>
        </p:spPr>
      </p:pic>
      <p:pic>
        <p:nvPicPr>
          <p:cNvPr id="23" name="Picture Placeholder 22">
            <a:extLst>
              <a:ext uri="{FF2B5EF4-FFF2-40B4-BE49-F238E27FC236}">
                <a16:creationId xmlns:a16="http://schemas.microsoft.com/office/drawing/2014/main" id="{395ABBA1-148C-4C6C-A3F2-6ECC0A06F701}"/>
              </a:ext>
            </a:extLst>
          </p:cNvPr>
          <p:cNvPicPr>
            <a:picLocks noGrp="1" noChangeAspect="1"/>
          </p:cNvPicPr>
          <p:nvPr>
            <p:ph type="pic" sz="quarter" idx="27"/>
          </p:nvPr>
        </p:nvPicPr>
        <p:blipFill rotWithShape="1">
          <a:blip r:embed="rId6"/>
          <a:srcRect l="-52673" t="-8446" r="-38971" b="-24704"/>
          <a:stretch/>
        </p:blipFill>
        <p:spPr>
          <a:xfrm>
            <a:off x="7802406" y="1859863"/>
            <a:ext cx="1518042" cy="1690548"/>
          </a:xfrm>
        </p:spPr>
      </p:pic>
      <p:sp>
        <p:nvSpPr>
          <p:cNvPr id="11" name="Content Placeholder 10">
            <a:extLst>
              <a:ext uri="{FF2B5EF4-FFF2-40B4-BE49-F238E27FC236}">
                <a16:creationId xmlns:a16="http://schemas.microsoft.com/office/drawing/2014/main" id="{6D30600D-41ED-494C-AABF-98329DFE6558}"/>
              </a:ext>
            </a:extLst>
          </p:cNvPr>
          <p:cNvSpPr>
            <a:spLocks noGrp="1"/>
          </p:cNvSpPr>
          <p:nvPr>
            <p:ph idx="30"/>
          </p:nvPr>
        </p:nvSpPr>
        <p:spPr>
          <a:xfrm>
            <a:off x="5209710" y="4169337"/>
            <a:ext cx="2064282" cy="2210880"/>
          </a:xfrm>
          <a:ln>
            <a:noFill/>
          </a:ln>
        </p:spPr>
        <p:txBody>
          <a:bodyPr/>
          <a:lstStyle/>
          <a:p>
            <a:r>
              <a:rPr lang="en-US" sz="2000" dirty="0"/>
              <a:t>WE RELY ON IMMEDIATE EXAMPLES THAT COME TO MIND WHILE MAKING JUDGEMENTS</a:t>
            </a:r>
          </a:p>
        </p:txBody>
      </p:sp>
      <p:sp>
        <p:nvSpPr>
          <p:cNvPr id="24" name="TextBox 23">
            <a:extLst>
              <a:ext uri="{FF2B5EF4-FFF2-40B4-BE49-F238E27FC236}">
                <a16:creationId xmlns:a16="http://schemas.microsoft.com/office/drawing/2014/main" id="{01ED92DB-7751-4625-BCAB-F062E99894F1}"/>
              </a:ext>
            </a:extLst>
          </p:cNvPr>
          <p:cNvSpPr txBox="1"/>
          <p:nvPr/>
        </p:nvSpPr>
        <p:spPr>
          <a:xfrm>
            <a:off x="379363" y="765850"/>
            <a:ext cx="2231915" cy="461665"/>
          </a:xfrm>
          <a:prstGeom prst="rect">
            <a:avLst/>
          </a:prstGeom>
          <a:noFill/>
        </p:spPr>
        <p:txBody>
          <a:bodyPr wrap="square" rtlCol="0">
            <a:spAutoFit/>
          </a:bodyPr>
          <a:lstStyle/>
          <a:p>
            <a:r>
              <a:rPr lang="en-US" sz="2400" b="1" dirty="0"/>
              <a:t>ANCHORING</a:t>
            </a:r>
          </a:p>
        </p:txBody>
      </p:sp>
      <p:sp>
        <p:nvSpPr>
          <p:cNvPr id="25" name="TextBox 24">
            <a:extLst>
              <a:ext uri="{FF2B5EF4-FFF2-40B4-BE49-F238E27FC236}">
                <a16:creationId xmlns:a16="http://schemas.microsoft.com/office/drawing/2014/main" id="{A31F833B-0C58-49E2-894B-D5AEFE48543E}"/>
              </a:ext>
            </a:extLst>
          </p:cNvPr>
          <p:cNvSpPr txBox="1"/>
          <p:nvPr/>
        </p:nvSpPr>
        <p:spPr>
          <a:xfrm>
            <a:off x="2471871" y="519632"/>
            <a:ext cx="2513320" cy="830997"/>
          </a:xfrm>
          <a:prstGeom prst="rect">
            <a:avLst/>
          </a:prstGeom>
          <a:noFill/>
        </p:spPr>
        <p:txBody>
          <a:bodyPr wrap="square" rtlCol="0">
            <a:spAutoFit/>
          </a:bodyPr>
          <a:lstStyle/>
          <a:p>
            <a:pPr algn="ctr"/>
            <a:r>
              <a:rPr lang="en-US" sz="2400" b="1" dirty="0"/>
              <a:t>FRAMING &amp; LOSS AVERSION</a:t>
            </a:r>
          </a:p>
        </p:txBody>
      </p:sp>
      <p:sp>
        <p:nvSpPr>
          <p:cNvPr id="9" name="Content Placeholder 8">
            <a:extLst>
              <a:ext uri="{FF2B5EF4-FFF2-40B4-BE49-F238E27FC236}">
                <a16:creationId xmlns:a16="http://schemas.microsoft.com/office/drawing/2014/main" id="{52D999A5-81CC-43F1-9F71-2FECED599030}"/>
              </a:ext>
            </a:extLst>
          </p:cNvPr>
          <p:cNvSpPr>
            <a:spLocks noGrp="1"/>
          </p:cNvSpPr>
          <p:nvPr>
            <p:ph idx="28"/>
          </p:nvPr>
        </p:nvSpPr>
        <p:spPr>
          <a:xfrm>
            <a:off x="2706359" y="4174211"/>
            <a:ext cx="2064282" cy="2181831"/>
          </a:xfrm>
          <a:ln>
            <a:noFill/>
          </a:ln>
        </p:spPr>
        <p:txBody>
          <a:bodyPr/>
          <a:lstStyle/>
          <a:p>
            <a:r>
              <a:rPr lang="en-US" sz="2000" dirty="0"/>
              <a:t>We often draw different conclusions from the same information, depending on how it’s presented</a:t>
            </a:r>
          </a:p>
        </p:txBody>
      </p:sp>
      <p:sp>
        <p:nvSpPr>
          <p:cNvPr id="26" name="TextBox 25">
            <a:extLst>
              <a:ext uri="{FF2B5EF4-FFF2-40B4-BE49-F238E27FC236}">
                <a16:creationId xmlns:a16="http://schemas.microsoft.com/office/drawing/2014/main" id="{AF2D7AE6-B099-449E-A937-3144797BF9D5}"/>
              </a:ext>
            </a:extLst>
          </p:cNvPr>
          <p:cNvSpPr txBox="1"/>
          <p:nvPr/>
        </p:nvSpPr>
        <p:spPr>
          <a:xfrm>
            <a:off x="4985191" y="519631"/>
            <a:ext cx="2513320" cy="830997"/>
          </a:xfrm>
          <a:prstGeom prst="rect">
            <a:avLst/>
          </a:prstGeom>
          <a:noFill/>
        </p:spPr>
        <p:txBody>
          <a:bodyPr wrap="square" rtlCol="0">
            <a:spAutoFit/>
          </a:bodyPr>
          <a:lstStyle/>
          <a:p>
            <a:pPr algn="ctr"/>
            <a:r>
              <a:rPr lang="en-US" sz="2400" b="1" dirty="0"/>
              <a:t>AVAILABILITY BIAS</a:t>
            </a:r>
          </a:p>
        </p:txBody>
      </p:sp>
      <p:sp>
        <p:nvSpPr>
          <p:cNvPr id="28" name="Content Placeholder 10">
            <a:extLst>
              <a:ext uri="{FF2B5EF4-FFF2-40B4-BE49-F238E27FC236}">
                <a16:creationId xmlns:a16="http://schemas.microsoft.com/office/drawing/2014/main" id="{E2E14546-3A2B-4DBA-B93B-6A3AEBF3096F}"/>
              </a:ext>
            </a:extLst>
          </p:cNvPr>
          <p:cNvSpPr txBox="1">
            <a:spLocks/>
          </p:cNvSpPr>
          <p:nvPr/>
        </p:nvSpPr>
        <p:spPr>
          <a:xfrm>
            <a:off x="7586503" y="3910319"/>
            <a:ext cx="1974109" cy="2181831"/>
          </a:xfrm>
          <a:prstGeom prst="rect">
            <a:avLst/>
          </a:prstGeom>
          <a:ln>
            <a:noFill/>
          </a:ln>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EXTENT TO WHICH WE MAKE STORIES OUT OF CORRELATIONS</a:t>
            </a:r>
          </a:p>
        </p:txBody>
      </p:sp>
      <p:sp>
        <p:nvSpPr>
          <p:cNvPr id="29" name="TextBox 28">
            <a:extLst>
              <a:ext uri="{FF2B5EF4-FFF2-40B4-BE49-F238E27FC236}">
                <a16:creationId xmlns:a16="http://schemas.microsoft.com/office/drawing/2014/main" id="{7327C272-335F-457A-8DEC-3205AF9D9D47}"/>
              </a:ext>
            </a:extLst>
          </p:cNvPr>
          <p:cNvSpPr txBox="1"/>
          <p:nvPr/>
        </p:nvSpPr>
        <p:spPr>
          <a:xfrm>
            <a:off x="7304767" y="581185"/>
            <a:ext cx="2513320" cy="830997"/>
          </a:xfrm>
          <a:prstGeom prst="rect">
            <a:avLst/>
          </a:prstGeom>
          <a:noFill/>
        </p:spPr>
        <p:txBody>
          <a:bodyPr wrap="square" rtlCol="0">
            <a:spAutoFit/>
          </a:bodyPr>
          <a:lstStyle/>
          <a:p>
            <a:pPr algn="ctr"/>
            <a:r>
              <a:rPr lang="en-US" sz="2400" b="1" dirty="0"/>
              <a:t>CERTAINTY OVER DOUBT</a:t>
            </a:r>
          </a:p>
        </p:txBody>
      </p:sp>
      <p:sp>
        <p:nvSpPr>
          <p:cNvPr id="30" name="Content Placeholder 10">
            <a:extLst>
              <a:ext uri="{FF2B5EF4-FFF2-40B4-BE49-F238E27FC236}">
                <a16:creationId xmlns:a16="http://schemas.microsoft.com/office/drawing/2014/main" id="{91FDE6D2-8230-4B4E-B2FF-CFF55641A578}"/>
              </a:ext>
            </a:extLst>
          </p:cNvPr>
          <p:cNvSpPr txBox="1">
            <a:spLocks/>
          </p:cNvSpPr>
          <p:nvPr/>
        </p:nvSpPr>
        <p:spPr>
          <a:xfrm>
            <a:off x="10034090" y="3910319"/>
            <a:ext cx="1802499" cy="2169743"/>
          </a:xfrm>
          <a:prstGeom prst="rect">
            <a:avLst/>
          </a:prstGeom>
          <a:ln>
            <a:noFill/>
          </a:ln>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way that information is presented affects our decisions</a:t>
            </a:r>
          </a:p>
        </p:txBody>
      </p:sp>
      <p:sp>
        <p:nvSpPr>
          <p:cNvPr id="31" name="TextBox 30">
            <a:extLst>
              <a:ext uri="{FF2B5EF4-FFF2-40B4-BE49-F238E27FC236}">
                <a16:creationId xmlns:a16="http://schemas.microsoft.com/office/drawing/2014/main" id="{E89618D7-9BF3-497F-ACB7-7F802383FFB5}"/>
              </a:ext>
            </a:extLst>
          </p:cNvPr>
          <p:cNvSpPr txBox="1"/>
          <p:nvPr/>
        </p:nvSpPr>
        <p:spPr>
          <a:xfrm>
            <a:off x="9678680" y="519631"/>
            <a:ext cx="2513320" cy="830997"/>
          </a:xfrm>
          <a:prstGeom prst="rect">
            <a:avLst/>
          </a:prstGeom>
          <a:noFill/>
        </p:spPr>
        <p:txBody>
          <a:bodyPr wrap="square" rtlCol="0">
            <a:spAutoFit/>
          </a:bodyPr>
          <a:lstStyle/>
          <a:p>
            <a:pPr algn="ctr"/>
            <a:r>
              <a:rPr lang="en-US" sz="2400" b="1" dirty="0"/>
              <a:t>* CHOICE* ARCHITECTURE </a:t>
            </a:r>
          </a:p>
        </p:txBody>
      </p:sp>
    </p:spTree>
    <p:extLst>
      <p:ext uri="{BB962C8B-B14F-4D97-AF65-F5344CB8AC3E}">
        <p14:creationId xmlns:p14="http://schemas.microsoft.com/office/powerpoint/2010/main" val="170925997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97E1B6-81AC-45DD-8B9F-19810381209E}"/>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a:solidFill>
                  <a:srgbClr val="FFFFFF"/>
                </a:solidFill>
                <a:latin typeface="+mj-lt"/>
                <a:ea typeface="+mj-ea"/>
                <a:cs typeface="+mj-cs"/>
              </a:rPr>
              <a:t>Biases in Health Care</a:t>
            </a:r>
            <a:endParaRPr lang="en-US" sz="4400" b="0" kern="1200">
              <a:solidFill>
                <a:srgbClr val="FFFFFF"/>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F8507A43-37BA-469C-85CA-F2A79EAA27D2}"/>
              </a:ext>
            </a:extLst>
          </p:cNvPr>
          <p:cNvSpPr>
            <a:spLocks noGrp="1"/>
          </p:cNvSpPr>
          <p:nvPr>
            <p:ph idx="1"/>
          </p:nvPr>
        </p:nvSpPr>
        <p:spPr>
          <a:xfrm>
            <a:off x="4447308" y="625643"/>
            <a:ext cx="6906491" cy="4848726"/>
          </a:xfrm>
        </p:spPr>
        <p:txBody>
          <a:bodyPr vert="horz" lIns="91440" tIns="45720" rIns="91440" bIns="45720" rtlCol="0" anchor="ctr">
            <a:normAutofit/>
          </a:bodyPr>
          <a:lstStyle/>
          <a:p>
            <a:r>
              <a:rPr lang="en-US" sz="2400" dirty="0"/>
              <a:t>Literature review from 2015.</a:t>
            </a:r>
          </a:p>
          <a:p>
            <a:r>
              <a:rPr lang="en-US" sz="2400" dirty="0"/>
              <a:t>213 studies included. </a:t>
            </a:r>
          </a:p>
          <a:p>
            <a:r>
              <a:rPr lang="en-US" sz="2400" dirty="0"/>
              <a:t>192 studies confirmed the presence of a bias. </a:t>
            </a:r>
          </a:p>
          <a:p>
            <a:r>
              <a:rPr lang="en-US" sz="2400" dirty="0"/>
              <a:t>73 studies assessed decision making by medical personnel.  </a:t>
            </a:r>
          </a:p>
          <a:p>
            <a:r>
              <a:rPr lang="en-US" sz="2400" dirty="0"/>
              <a:t>80% of studies examining medical personnel confirmed the presence of a cognitive bias, and 61% of studies examining patients confirmed the presence of a cognitive bias.</a:t>
            </a:r>
          </a:p>
        </p:txBody>
      </p:sp>
      <p:sp>
        <p:nvSpPr>
          <p:cNvPr id="4" name="TextBox 3">
            <a:extLst>
              <a:ext uri="{FF2B5EF4-FFF2-40B4-BE49-F238E27FC236}">
                <a16:creationId xmlns:a16="http://schemas.microsoft.com/office/drawing/2014/main" id="{9F055843-B777-46D1-88B7-3F56467FCC21}"/>
              </a:ext>
            </a:extLst>
          </p:cNvPr>
          <p:cNvSpPr txBox="1"/>
          <p:nvPr/>
        </p:nvSpPr>
        <p:spPr>
          <a:xfrm>
            <a:off x="3473517" y="5695892"/>
            <a:ext cx="7037440" cy="800219"/>
          </a:xfrm>
          <a:prstGeom prst="rect">
            <a:avLst/>
          </a:prstGeom>
          <a:noFill/>
        </p:spPr>
        <p:txBody>
          <a:bodyPr wrap="square" rtlCol="0">
            <a:spAutoFit/>
          </a:bodyPr>
          <a:lstStyle/>
          <a:p>
            <a:r>
              <a:rPr lang="en-US" sz="1400" dirty="0"/>
              <a:t>J. S., Blumenthal-</a:t>
            </a:r>
            <a:r>
              <a:rPr lang="en-US" sz="1400" dirty="0" err="1"/>
              <a:t>Barby</a:t>
            </a:r>
            <a:r>
              <a:rPr lang="en-US" sz="1400" dirty="0"/>
              <a:t> and Heather Krieger (2015). Cognitive biases and heuristics in medical decision making: A critical review using a systematic search strategy. Medical Decision-Making</a:t>
            </a:r>
          </a:p>
          <a:p>
            <a:endParaRPr lang="en-US" dirty="0"/>
          </a:p>
        </p:txBody>
      </p:sp>
    </p:spTree>
    <p:extLst>
      <p:ext uri="{BB962C8B-B14F-4D97-AF65-F5344CB8AC3E}">
        <p14:creationId xmlns:p14="http://schemas.microsoft.com/office/powerpoint/2010/main" val="33174269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97E1B6-81AC-45DD-8B9F-19810381209E}"/>
              </a:ext>
            </a:extLst>
          </p:cNvPr>
          <p:cNvSpPr>
            <a:spLocks noGrp="1"/>
          </p:cNvSpPr>
          <p:nvPr>
            <p:ph type="title"/>
          </p:nvPr>
        </p:nvSpPr>
        <p:spPr>
          <a:xfrm>
            <a:off x="1006900" y="1188637"/>
            <a:ext cx="3141430" cy="4480726"/>
          </a:xfrm>
        </p:spPr>
        <p:txBody>
          <a:bodyPr vert="horz" lIns="91440" tIns="45720" rIns="91440" bIns="45720" rtlCol="0" anchor="ctr">
            <a:normAutofit/>
          </a:bodyPr>
          <a:lstStyle/>
          <a:p>
            <a:pPr algn="r"/>
            <a:r>
              <a:rPr lang="en-US" sz="4100" kern="1200">
                <a:solidFill>
                  <a:schemeClr val="tx1"/>
                </a:solidFill>
                <a:latin typeface="+mj-lt"/>
                <a:ea typeface="+mj-ea"/>
                <a:cs typeface="+mj-cs"/>
              </a:rPr>
              <a:t>Biases in Diagnoses</a:t>
            </a:r>
            <a:endParaRPr lang="en-US" sz="4100" b="0" kern="1200">
              <a:solidFill>
                <a:schemeClr val="tx1"/>
              </a:solidFill>
              <a:latin typeface="+mj-lt"/>
              <a:ea typeface="+mj-ea"/>
              <a:cs typeface="+mj-cs"/>
            </a:endParaRPr>
          </a:p>
        </p:txBody>
      </p:sp>
      <p:cxnSp>
        <p:nvCxnSpPr>
          <p:cNvPr id="25" name="Straight Connector 24">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8507A43-37BA-469C-85CA-F2A79EAA27D2}"/>
              </a:ext>
            </a:extLst>
          </p:cNvPr>
          <p:cNvSpPr>
            <a:spLocks noGrp="1"/>
          </p:cNvSpPr>
          <p:nvPr>
            <p:ph idx="1"/>
          </p:nvPr>
        </p:nvSpPr>
        <p:spPr>
          <a:xfrm>
            <a:off x="4742783" y="876574"/>
            <a:ext cx="6531679" cy="4027355"/>
          </a:xfrm>
        </p:spPr>
        <p:txBody>
          <a:bodyPr vert="horz" lIns="91440" tIns="45720" rIns="91440" bIns="45720" rtlCol="0" anchor="ctr">
            <a:normAutofit/>
          </a:bodyPr>
          <a:lstStyle/>
          <a:p>
            <a:r>
              <a:rPr lang="en-US" sz="3200" dirty="0"/>
              <a:t>Literature review from 2016</a:t>
            </a:r>
          </a:p>
          <a:p>
            <a:r>
              <a:rPr lang="en-US" sz="3200" dirty="0"/>
              <a:t>At least one bias was found to have a role in all 22 studies reviewed. </a:t>
            </a:r>
          </a:p>
          <a:p>
            <a:r>
              <a:rPr lang="en-US" sz="3200" dirty="0"/>
              <a:t>50% to 100% of physicians were affected by at least one cognitive bias.</a:t>
            </a:r>
          </a:p>
          <a:p>
            <a:r>
              <a:rPr lang="en-US" sz="3200" dirty="0"/>
              <a:t>Most commonly studied biases were framing and overconfidence.</a:t>
            </a:r>
          </a:p>
        </p:txBody>
      </p:sp>
      <p:sp>
        <p:nvSpPr>
          <p:cNvPr id="4" name="TextBox 3">
            <a:extLst>
              <a:ext uri="{FF2B5EF4-FFF2-40B4-BE49-F238E27FC236}">
                <a16:creationId xmlns:a16="http://schemas.microsoft.com/office/drawing/2014/main" id="{5EAA966B-ACF3-483D-A8FA-ECCB86B55472}"/>
              </a:ext>
            </a:extLst>
          </p:cNvPr>
          <p:cNvSpPr txBox="1"/>
          <p:nvPr/>
        </p:nvSpPr>
        <p:spPr>
          <a:xfrm>
            <a:off x="898615" y="5550151"/>
            <a:ext cx="7788181" cy="800219"/>
          </a:xfrm>
          <a:prstGeom prst="rect">
            <a:avLst/>
          </a:prstGeom>
          <a:noFill/>
        </p:spPr>
        <p:txBody>
          <a:bodyPr wrap="square" rtlCol="0">
            <a:spAutoFit/>
          </a:bodyPr>
          <a:lstStyle/>
          <a:p>
            <a:r>
              <a:rPr lang="en-US" sz="1400" dirty="0"/>
              <a:t>Gustavo </a:t>
            </a:r>
            <a:r>
              <a:rPr lang="en-US" sz="1400" dirty="0" err="1"/>
              <a:t>Saposnik</a:t>
            </a:r>
            <a:r>
              <a:rPr lang="en-US" sz="1400" dirty="0"/>
              <a:t>, Donald </a:t>
            </a:r>
            <a:r>
              <a:rPr lang="en-US" sz="1400" dirty="0" err="1"/>
              <a:t>Redelmeier</a:t>
            </a:r>
            <a:r>
              <a:rPr lang="en-US" sz="1400" dirty="0"/>
              <a:t>, Christian Ruff, Philippe Tobler (2016). Cognitive Biases associated with medical decisions: a systematic review. BMC Medical Informatics and Decision Making. </a:t>
            </a:r>
          </a:p>
          <a:p>
            <a:endParaRPr lang="en-US" dirty="0"/>
          </a:p>
        </p:txBody>
      </p:sp>
    </p:spTree>
    <p:extLst>
      <p:ext uri="{BB962C8B-B14F-4D97-AF65-F5344CB8AC3E}">
        <p14:creationId xmlns:p14="http://schemas.microsoft.com/office/powerpoint/2010/main" val="200236356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97E1B6-81AC-45DD-8B9F-19810381209E}"/>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kern="1200">
                <a:solidFill>
                  <a:schemeClr val="accent1"/>
                </a:solidFill>
                <a:latin typeface="+mj-lt"/>
                <a:ea typeface="+mj-ea"/>
                <a:cs typeface="+mj-cs"/>
              </a:rPr>
              <a:t>Diagnostic Errors</a:t>
            </a:r>
            <a:endParaRPr lang="en-US" sz="4400" b="0" kern="1200">
              <a:solidFill>
                <a:schemeClr val="accent1"/>
              </a:solidFill>
              <a:latin typeface="+mj-lt"/>
              <a:ea typeface="+mj-ea"/>
              <a:cs typeface="+mj-cs"/>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8507A43-37BA-469C-85CA-F2A79EAA27D2}"/>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228600" lvl="2"/>
            <a:r>
              <a:rPr lang="en-US" sz="2400"/>
              <a:t>Errors are costly and affect millions of people. Diagnoses-related errors are a substantial cause of malpractice claims. </a:t>
            </a:r>
          </a:p>
          <a:p>
            <a:pPr marL="0" lvl="2"/>
            <a:endParaRPr lang="en-US" sz="2400"/>
          </a:p>
          <a:p>
            <a:pPr marL="228600" lvl="2"/>
            <a:r>
              <a:rPr lang="en-US" sz="2400"/>
              <a:t>Generally are not the result of faulty knowledge or faulty data gathering.  More common causes of errors are cognitive and systems errors. </a:t>
            </a:r>
          </a:p>
        </p:txBody>
      </p:sp>
    </p:spTree>
    <p:extLst>
      <p:ext uri="{BB962C8B-B14F-4D97-AF65-F5344CB8AC3E}">
        <p14:creationId xmlns:p14="http://schemas.microsoft.com/office/powerpoint/2010/main" val="22394785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97E1B6-81AC-45DD-8B9F-19810381209E}"/>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kern="1200">
                <a:solidFill>
                  <a:schemeClr val="tx1"/>
                </a:solidFill>
                <a:latin typeface="+mj-lt"/>
                <a:ea typeface="+mj-ea"/>
                <a:cs typeface="+mj-cs"/>
              </a:rPr>
              <a:t>Training in Cognitive Biases</a:t>
            </a:r>
            <a:endParaRPr lang="en-US" sz="4400" b="0" kern="1200">
              <a:solidFill>
                <a:schemeClr val="tx1"/>
              </a:solidFill>
              <a:latin typeface="+mj-lt"/>
              <a:ea typeface="+mj-ea"/>
              <a:cs typeface="+mj-cs"/>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8507A43-37BA-469C-85CA-F2A79EAA27D2}"/>
              </a:ext>
            </a:extLst>
          </p:cNvPr>
          <p:cNvSpPr>
            <a:spLocks noGrp="1"/>
          </p:cNvSpPr>
          <p:nvPr>
            <p:ph idx="1"/>
          </p:nvPr>
        </p:nvSpPr>
        <p:spPr>
          <a:xfrm>
            <a:off x="4976031" y="963877"/>
            <a:ext cx="6377769" cy="4930246"/>
          </a:xfrm>
        </p:spPr>
        <p:txBody>
          <a:bodyPr vert="horz" lIns="91440" tIns="45720" rIns="91440" bIns="45720" rtlCol="0" anchor="ctr">
            <a:normAutofit/>
          </a:bodyPr>
          <a:lstStyle/>
          <a:p>
            <a:pPr marL="228600" lvl="2"/>
            <a:r>
              <a:rPr lang="en-US" sz="2400"/>
              <a:t>This type of training is uncommon.</a:t>
            </a:r>
          </a:p>
          <a:p>
            <a:pPr marL="228600" lvl="2"/>
            <a:r>
              <a:rPr lang="en-US" sz="2400"/>
              <a:t>Increased interest in recent years.</a:t>
            </a:r>
          </a:p>
          <a:p>
            <a:pPr marL="228600" lvl="2"/>
            <a:r>
              <a:rPr lang="en-US" sz="2400"/>
              <a:t>“Cognitive Autopsy” is an approach developed by Croskerry, one of the leading researchers in this area. </a:t>
            </a:r>
          </a:p>
          <a:p>
            <a:pPr marL="228600" lvl="2"/>
            <a:r>
              <a:rPr lang="en-US" sz="2400"/>
              <a:t>Truman VA is in the process of developing this kind of training. </a:t>
            </a:r>
          </a:p>
          <a:p>
            <a:pPr marL="228600" lvl="2"/>
            <a:r>
              <a:rPr lang="en-US" sz="2400"/>
              <a:t>A secondary benefit we want to emphasize is an appreciation that we are all fallible and therefore need support.  </a:t>
            </a:r>
          </a:p>
        </p:txBody>
      </p:sp>
    </p:spTree>
    <p:extLst>
      <p:ext uri="{BB962C8B-B14F-4D97-AF65-F5344CB8AC3E}">
        <p14:creationId xmlns:p14="http://schemas.microsoft.com/office/powerpoint/2010/main" val="734245836"/>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46525D-33D0-40A9-902D-638A966EE404}"/>
              </a:ext>
            </a:extLst>
          </p:cNvPr>
          <p:cNvSpPr>
            <a:spLocks noGrp="1"/>
          </p:cNvSpPr>
          <p:nvPr>
            <p:ph type="title"/>
          </p:nvPr>
        </p:nvSpPr>
        <p:spPr/>
        <p:txBody>
          <a:bodyPr/>
          <a:lstStyle/>
          <a:p>
            <a:r>
              <a:rPr lang="en-US" dirty="0"/>
              <a:t>What is the difference between VHA and vba?</a:t>
            </a:r>
          </a:p>
        </p:txBody>
      </p:sp>
      <p:sp>
        <p:nvSpPr>
          <p:cNvPr id="4" name="Content Placeholder 3">
            <a:extLst>
              <a:ext uri="{FF2B5EF4-FFF2-40B4-BE49-F238E27FC236}">
                <a16:creationId xmlns:a16="http://schemas.microsoft.com/office/drawing/2014/main" id="{C51AC77E-860B-4AF3-9AAC-09DCA099E310}"/>
              </a:ext>
            </a:extLst>
          </p:cNvPr>
          <p:cNvSpPr>
            <a:spLocks noGrp="1"/>
          </p:cNvSpPr>
          <p:nvPr>
            <p:ph idx="1"/>
          </p:nvPr>
        </p:nvSpPr>
        <p:spPr/>
        <p:txBody>
          <a:bodyPr/>
          <a:lstStyle/>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VHA provides the Veteran with health care related services.</a:t>
            </a:r>
          </a:p>
        </p:txBody>
      </p:sp>
      <p:sp>
        <p:nvSpPr>
          <p:cNvPr id="6" name="Content Placeholder 5">
            <a:extLst>
              <a:ext uri="{FF2B5EF4-FFF2-40B4-BE49-F238E27FC236}">
                <a16:creationId xmlns:a16="http://schemas.microsoft.com/office/drawing/2014/main" id="{C159E659-8CD4-4DE2-B840-F7E261B7F549}"/>
              </a:ext>
            </a:extLst>
          </p:cNvPr>
          <p:cNvSpPr>
            <a:spLocks noGrp="1"/>
          </p:cNvSpPr>
          <p:nvPr>
            <p:ph idx="14"/>
          </p:nvPr>
        </p:nvSpPr>
        <p:spPr>
          <a:xfrm>
            <a:off x="8415996" y="3353598"/>
            <a:ext cx="3664510" cy="2796211"/>
          </a:xfrm>
        </p:spPr>
        <p:txBody>
          <a:bodyPr>
            <a:normAutofit/>
          </a:bodyPr>
          <a:lstStyle/>
          <a:p>
            <a:pPr marL="285750" indent="-285750" algn="l">
              <a:buFont typeface="Arial" panose="020B0604020202020204" pitchFamily="34" charset="0"/>
              <a:buChar char="•"/>
            </a:pPr>
            <a:r>
              <a:rPr lang="en-US" sz="1800" dirty="0"/>
              <a:t>VBA provides the financial assistance a Veteran needs.</a:t>
            </a:r>
          </a:p>
          <a:p>
            <a:pPr marL="742950" lvl="1" indent="-285750" algn="l">
              <a:buFont typeface="Arial" panose="020B0604020202020204" pitchFamily="34" charset="0"/>
              <a:buChar char="•"/>
            </a:pPr>
            <a:r>
              <a:rPr lang="en-US" sz="1800" dirty="0"/>
              <a:t>Compensation &amp; Pension exams</a:t>
            </a:r>
          </a:p>
          <a:p>
            <a:pPr marL="742950" lvl="1" indent="-285750" algn="l">
              <a:buFont typeface="Arial" panose="020B0604020202020204" pitchFamily="34" charset="0"/>
              <a:buChar char="•"/>
            </a:pPr>
            <a:r>
              <a:rPr lang="en-US" sz="1800" dirty="0"/>
              <a:t>Education Programs</a:t>
            </a:r>
          </a:p>
          <a:p>
            <a:pPr marL="742950" lvl="1" indent="-285750" algn="l">
              <a:buFont typeface="Arial" panose="020B0604020202020204" pitchFamily="34" charset="0"/>
              <a:buChar char="•"/>
            </a:pPr>
            <a:r>
              <a:rPr lang="en-US" sz="1800" dirty="0"/>
              <a:t>Insurance Programs</a:t>
            </a:r>
          </a:p>
          <a:p>
            <a:pPr marL="742950" lvl="1" indent="-285750" algn="l">
              <a:buFont typeface="Arial" panose="020B0604020202020204" pitchFamily="34" charset="0"/>
              <a:buChar char="•"/>
            </a:pPr>
            <a:r>
              <a:rPr lang="en-US" sz="1800" dirty="0"/>
              <a:t>Home Loans</a:t>
            </a:r>
          </a:p>
          <a:p>
            <a:pPr marL="742950" lvl="1" indent="-285750" algn="l">
              <a:buFont typeface="Arial" panose="020B0604020202020204" pitchFamily="34" charset="0"/>
              <a:buChar char="•"/>
            </a:pPr>
            <a:r>
              <a:rPr lang="en-US" sz="1800" dirty="0"/>
              <a:t>Vocational Rehabilitation and Employment</a:t>
            </a:r>
          </a:p>
        </p:txBody>
      </p:sp>
      <p:sp>
        <p:nvSpPr>
          <p:cNvPr id="7" name="Content Placeholder 6">
            <a:extLst>
              <a:ext uri="{FF2B5EF4-FFF2-40B4-BE49-F238E27FC236}">
                <a16:creationId xmlns:a16="http://schemas.microsoft.com/office/drawing/2014/main" id="{D46BD5C3-E7C0-4DBC-AB95-DF05C2BECC1C}"/>
              </a:ext>
            </a:extLst>
          </p:cNvPr>
          <p:cNvSpPr>
            <a:spLocks noGrp="1"/>
          </p:cNvSpPr>
          <p:nvPr>
            <p:ph idx="15"/>
          </p:nvPr>
        </p:nvSpPr>
        <p:spPr/>
        <p:txBody>
          <a:bodyPr/>
          <a:lstStyle/>
          <a:p>
            <a:r>
              <a:rPr lang="en-US" dirty="0"/>
              <a:t>Veterans healthcare administration (VHA)</a:t>
            </a:r>
          </a:p>
        </p:txBody>
      </p:sp>
      <p:sp>
        <p:nvSpPr>
          <p:cNvPr id="8" name="Content Placeholder 7">
            <a:extLst>
              <a:ext uri="{FF2B5EF4-FFF2-40B4-BE49-F238E27FC236}">
                <a16:creationId xmlns:a16="http://schemas.microsoft.com/office/drawing/2014/main" id="{F9622CBE-D7D3-448E-B79F-DD73AB296A96}"/>
              </a:ext>
            </a:extLst>
          </p:cNvPr>
          <p:cNvSpPr>
            <a:spLocks noGrp="1"/>
          </p:cNvSpPr>
          <p:nvPr>
            <p:ph idx="16"/>
          </p:nvPr>
        </p:nvSpPr>
        <p:spPr/>
        <p:txBody>
          <a:bodyPr/>
          <a:lstStyle/>
          <a:p>
            <a:r>
              <a:rPr lang="en-US" dirty="0"/>
              <a:t>Veterans benefits administration (VBA)</a:t>
            </a:r>
          </a:p>
        </p:txBody>
      </p:sp>
      <p:pic>
        <p:nvPicPr>
          <p:cNvPr id="11" name="Picture Placeholder 10">
            <a:extLst>
              <a:ext uri="{FF2B5EF4-FFF2-40B4-BE49-F238E27FC236}">
                <a16:creationId xmlns:a16="http://schemas.microsoft.com/office/drawing/2014/main" id="{A144541E-0704-40A6-8EEA-5864BF6C6B88}"/>
              </a:ext>
            </a:extLst>
          </p:cNvPr>
          <p:cNvPicPr>
            <a:picLocks noGrp="1" noChangeAspect="1"/>
          </p:cNvPicPr>
          <p:nvPr>
            <p:ph type="pic" sz="quarter" idx="17"/>
          </p:nvPr>
        </p:nvPicPr>
        <p:blipFill>
          <a:blip r:embed="rId3"/>
          <a:srcRect t="1889" b="1889"/>
          <a:stretch>
            <a:fillRect/>
          </a:stretch>
        </p:blipFill>
        <p:spPr>
          <a:xfrm>
            <a:off x="1612250" y="1888139"/>
            <a:ext cx="782607" cy="782607"/>
          </a:xfrm>
        </p:spPr>
      </p:pic>
      <p:pic>
        <p:nvPicPr>
          <p:cNvPr id="22" name="Picture Placeholder 21">
            <a:extLst>
              <a:ext uri="{FF2B5EF4-FFF2-40B4-BE49-F238E27FC236}">
                <a16:creationId xmlns:a16="http://schemas.microsoft.com/office/drawing/2014/main" id="{62D02746-605A-46F6-870B-6F6332538764}"/>
              </a:ext>
            </a:extLst>
          </p:cNvPr>
          <p:cNvPicPr>
            <a:picLocks noGrp="1" noChangeAspect="1"/>
          </p:cNvPicPr>
          <p:nvPr>
            <p:ph type="pic" sz="quarter" idx="19"/>
          </p:nvPr>
        </p:nvPicPr>
        <p:blipFill>
          <a:blip r:embed="rId4"/>
          <a:stretch>
            <a:fillRect/>
          </a:stretch>
        </p:blipFill>
        <p:spPr>
          <a:xfrm>
            <a:off x="9891792" y="1888139"/>
            <a:ext cx="712919" cy="713789"/>
          </a:xfrm>
        </p:spPr>
      </p:pic>
      <p:pic>
        <p:nvPicPr>
          <p:cNvPr id="28" name="Picture Placeholder 27">
            <a:extLst>
              <a:ext uri="{FF2B5EF4-FFF2-40B4-BE49-F238E27FC236}">
                <a16:creationId xmlns:a16="http://schemas.microsoft.com/office/drawing/2014/main" id="{5E609D97-87FE-46D6-A9C0-6DF39C47ABE5}"/>
              </a:ext>
            </a:extLst>
          </p:cNvPr>
          <p:cNvPicPr>
            <a:picLocks noGrp="1" noChangeAspect="1"/>
          </p:cNvPicPr>
          <p:nvPr>
            <p:ph type="pic" sz="quarter" idx="13"/>
          </p:nvPr>
        </p:nvPicPr>
        <p:blipFill>
          <a:blip r:embed="rId5"/>
          <a:stretch>
            <a:fillRect/>
          </a:stretch>
        </p:blipFill>
        <p:spPr>
          <a:xfrm>
            <a:off x="3879260" y="2352830"/>
            <a:ext cx="4423956" cy="2857500"/>
          </a:xfrm>
          <a:prstGeom prst="rect">
            <a:avLst/>
          </a:prstGeom>
        </p:spPr>
      </p:pic>
    </p:spTree>
    <p:extLst>
      <p:ext uri="{BB962C8B-B14F-4D97-AF65-F5344CB8AC3E}">
        <p14:creationId xmlns:p14="http://schemas.microsoft.com/office/powerpoint/2010/main" val="1967184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EB6F-E5CD-47C3-B280-3CA4F35FA51A}"/>
              </a:ext>
            </a:extLst>
          </p:cNvPr>
          <p:cNvSpPr>
            <a:spLocks noGrp="1"/>
          </p:cNvSpPr>
          <p:nvPr>
            <p:ph type="title"/>
          </p:nvPr>
        </p:nvSpPr>
        <p:spPr>
          <a:xfrm>
            <a:off x="838200" y="796174"/>
            <a:ext cx="10515600" cy="940181"/>
          </a:xfrm>
        </p:spPr>
        <p:txBody>
          <a:bodyPr/>
          <a:lstStyle/>
          <a:p>
            <a:r>
              <a:rPr lang="en-US" sz="6600" dirty="0"/>
              <a:t>My life my story</a:t>
            </a:r>
          </a:p>
        </p:txBody>
      </p:sp>
      <p:pic>
        <p:nvPicPr>
          <p:cNvPr id="8" name="Picture Placeholder 7" descr="A person sitting at a table&#10;&#10;Description automatically generated">
            <a:extLst>
              <a:ext uri="{FF2B5EF4-FFF2-40B4-BE49-F238E27FC236}">
                <a16:creationId xmlns:a16="http://schemas.microsoft.com/office/drawing/2014/main" id="{08B91BF9-7F35-4A15-9D2A-C7E5C3078725}"/>
              </a:ext>
            </a:extLst>
          </p:cNvPr>
          <p:cNvPicPr>
            <a:picLocks noGrp="1" noChangeAspect="1"/>
          </p:cNvPicPr>
          <p:nvPr>
            <p:ph type="pic" sz="quarter" idx="13"/>
          </p:nvPr>
        </p:nvPicPr>
        <p:blipFill>
          <a:blip r:embed="rId2"/>
          <a:srcRect l="3459" r="3459"/>
          <a:stretch>
            <a:fillRect/>
          </a:stretch>
        </p:blipFill>
        <p:spPr/>
      </p:pic>
    </p:spTree>
    <p:extLst>
      <p:ext uri="{BB962C8B-B14F-4D97-AF65-F5344CB8AC3E}">
        <p14:creationId xmlns:p14="http://schemas.microsoft.com/office/powerpoint/2010/main" val="3061570815"/>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F79CFC8-9CB6-4FB1-96EE-B4FF3ABEE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825CFB-EEE5-4817-9998-94CE04483FBB}"/>
              </a:ext>
            </a:extLst>
          </p:cNvPr>
          <p:cNvSpPr>
            <a:spLocks noGrp="1"/>
          </p:cNvSpPr>
          <p:nvPr>
            <p:ph type="title"/>
          </p:nvPr>
        </p:nvSpPr>
        <p:spPr>
          <a:xfrm>
            <a:off x="5009314" y="1378611"/>
            <a:ext cx="6350699" cy="3615454"/>
          </a:xfrm>
          <a:noFill/>
        </p:spPr>
        <p:txBody>
          <a:bodyPr vert="horz" lIns="91440" tIns="45720" rIns="91440" bIns="45720" rtlCol="0" anchor="b">
            <a:normAutofit/>
          </a:bodyPr>
          <a:lstStyle/>
          <a:p>
            <a:r>
              <a:rPr lang="en-US" sz="3600" dirty="0"/>
              <a:t>It’s far more important to know what person the disease has than what disease the person has. </a:t>
            </a:r>
            <a:br>
              <a:rPr lang="en-US" sz="3600" dirty="0"/>
            </a:br>
            <a:r>
              <a:rPr lang="en-US" sz="3600" dirty="0"/>
              <a:t>– Hippocrates 400 BCE</a:t>
            </a:r>
            <a:br>
              <a:rPr lang="en-US" sz="3600" dirty="0"/>
            </a:br>
            <a:endParaRPr lang="en-US" sz="3600" dirty="0"/>
          </a:p>
        </p:txBody>
      </p:sp>
      <p:pic>
        <p:nvPicPr>
          <p:cNvPr id="6" name="Picture Placeholder 5" descr="A close up of a person&#10;&#10;Description automatically generated">
            <a:extLst>
              <a:ext uri="{FF2B5EF4-FFF2-40B4-BE49-F238E27FC236}">
                <a16:creationId xmlns:a16="http://schemas.microsoft.com/office/drawing/2014/main" id="{C7C5AC59-AAEA-4329-8C19-689C0CD3F53A}"/>
              </a:ext>
            </a:extLst>
          </p:cNvPr>
          <p:cNvPicPr>
            <a:picLocks noGrp="1" noChangeAspect="1"/>
          </p:cNvPicPr>
          <p:nvPr>
            <p:ph type="pic" sz="quarter" idx="13"/>
          </p:nvPr>
        </p:nvPicPr>
        <p:blipFill rotWithShape="1">
          <a:blip r:embed="rId3"/>
          <a:srcRect r="415" b="-2"/>
          <a:stretch/>
        </p:blipFill>
        <p:spPr>
          <a:xfrm>
            <a:off x="831987" y="728907"/>
            <a:ext cx="3806645" cy="5400184"/>
          </a:xfrm>
          <a:prstGeom prst="rect">
            <a:avLst/>
          </a:prstGeom>
        </p:spPr>
      </p:pic>
    </p:spTree>
    <p:extLst>
      <p:ext uri="{BB962C8B-B14F-4D97-AF65-F5344CB8AC3E}">
        <p14:creationId xmlns:p14="http://schemas.microsoft.com/office/powerpoint/2010/main" val="5219187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E615-8E0F-47E1-814C-8A319F014ADA}"/>
              </a:ext>
            </a:extLst>
          </p:cNvPr>
          <p:cNvSpPr>
            <a:spLocks noGrp="1"/>
          </p:cNvSpPr>
          <p:nvPr>
            <p:ph type="title"/>
          </p:nvPr>
        </p:nvSpPr>
        <p:spPr>
          <a:xfrm>
            <a:off x="520700" y="-141462"/>
            <a:ext cx="11150600" cy="920336"/>
          </a:xfrm>
        </p:spPr>
        <p:txBody>
          <a:bodyPr/>
          <a:lstStyle/>
          <a:p>
            <a:pPr algn="ctr"/>
            <a:r>
              <a:rPr lang="en-US" dirty="0"/>
              <a:t>What is my life my story?</a:t>
            </a:r>
          </a:p>
        </p:txBody>
      </p:sp>
      <p:sp>
        <p:nvSpPr>
          <p:cNvPr id="3" name="Content Placeholder 2">
            <a:extLst>
              <a:ext uri="{FF2B5EF4-FFF2-40B4-BE49-F238E27FC236}">
                <a16:creationId xmlns:a16="http://schemas.microsoft.com/office/drawing/2014/main" id="{47CCB7C9-A7AB-4FF5-B2C5-D9F86DCB9346}"/>
              </a:ext>
            </a:extLst>
          </p:cNvPr>
          <p:cNvSpPr>
            <a:spLocks noGrp="1"/>
          </p:cNvSpPr>
          <p:nvPr>
            <p:ph idx="1"/>
          </p:nvPr>
        </p:nvSpPr>
        <p:spPr>
          <a:xfrm>
            <a:off x="8365937" y="3699739"/>
            <a:ext cx="3445566" cy="2003377"/>
          </a:xfrm>
        </p:spPr>
        <p:txBody>
          <a:bodyPr/>
          <a:lstStyle/>
          <a:p>
            <a:pPr marL="285750" indent="-285750" algn="l">
              <a:buFont typeface="Arial" panose="020B0604020202020204" pitchFamily="34" charset="0"/>
              <a:buChar char="•"/>
            </a:pPr>
            <a:r>
              <a:rPr lang="en-US" dirty="0"/>
              <a:t>1,000 word</a:t>
            </a:r>
          </a:p>
          <a:p>
            <a:pPr marL="285750" indent="-285750" algn="l">
              <a:buFont typeface="Arial" panose="020B0604020202020204" pitchFamily="34" charset="0"/>
              <a:buChar char="•"/>
            </a:pPr>
            <a:r>
              <a:rPr lang="en-US" dirty="0"/>
              <a:t>First-person narrative</a:t>
            </a:r>
          </a:p>
          <a:p>
            <a:pPr marL="285750" indent="-285750" algn="l">
              <a:buFont typeface="Arial" panose="020B0604020202020204" pitchFamily="34" charset="0"/>
              <a:buChar char="•"/>
            </a:pPr>
            <a:r>
              <a:rPr lang="en-US" dirty="0"/>
              <a:t>Told in the Veteran’s voice</a:t>
            </a:r>
          </a:p>
          <a:p>
            <a:pPr marL="285750" indent="-285750" algn="l">
              <a:buFont typeface="Arial" panose="020B0604020202020204" pitchFamily="34" charset="0"/>
              <a:buChar char="•"/>
            </a:pPr>
            <a:r>
              <a:rPr lang="en-US" dirty="0"/>
              <a:t>Reviewed and approved by the Veteran</a:t>
            </a:r>
          </a:p>
          <a:p>
            <a:pPr marL="285750" indent="-285750" algn="l">
              <a:buFont typeface="Arial" panose="020B0604020202020204" pitchFamily="34" charset="0"/>
              <a:buChar char="•"/>
            </a:pPr>
            <a:r>
              <a:rPr lang="en-US" dirty="0"/>
              <a:t>Placed in the Veterans Medical File</a:t>
            </a:r>
          </a:p>
        </p:txBody>
      </p:sp>
      <p:sp>
        <p:nvSpPr>
          <p:cNvPr id="4" name="Content Placeholder 3">
            <a:extLst>
              <a:ext uri="{FF2B5EF4-FFF2-40B4-BE49-F238E27FC236}">
                <a16:creationId xmlns:a16="http://schemas.microsoft.com/office/drawing/2014/main" id="{C3955879-8B9D-4D49-9E4A-44EAF119CB21}"/>
              </a:ext>
            </a:extLst>
          </p:cNvPr>
          <p:cNvSpPr>
            <a:spLocks noGrp="1"/>
          </p:cNvSpPr>
          <p:nvPr>
            <p:ph idx="15"/>
          </p:nvPr>
        </p:nvSpPr>
        <p:spPr>
          <a:xfrm>
            <a:off x="8340306" y="775694"/>
            <a:ext cx="3445566" cy="495389"/>
          </a:xfrm>
        </p:spPr>
        <p:txBody>
          <a:bodyPr/>
          <a:lstStyle/>
          <a:p>
            <a:r>
              <a:rPr lang="en-US" dirty="0"/>
              <a:t>The Stories</a:t>
            </a:r>
          </a:p>
        </p:txBody>
      </p:sp>
      <p:pic>
        <p:nvPicPr>
          <p:cNvPr id="13" name="Picture Placeholder 12">
            <a:extLst>
              <a:ext uri="{FF2B5EF4-FFF2-40B4-BE49-F238E27FC236}">
                <a16:creationId xmlns:a16="http://schemas.microsoft.com/office/drawing/2014/main" id="{778AC322-2099-4263-9441-4FA4EE930390}"/>
              </a:ext>
            </a:extLst>
          </p:cNvPr>
          <p:cNvPicPr>
            <a:picLocks noGrp="1" noChangeAspect="1"/>
          </p:cNvPicPr>
          <p:nvPr>
            <p:ph type="pic" sz="quarter" idx="17"/>
          </p:nvPr>
        </p:nvPicPr>
        <p:blipFill>
          <a:blip r:embed="rId2"/>
          <a:srcRect/>
          <a:stretch/>
        </p:blipFill>
        <p:spPr>
          <a:xfrm>
            <a:off x="9579934" y="1631539"/>
            <a:ext cx="1017573" cy="1218650"/>
          </a:xfrm>
        </p:spPr>
      </p:pic>
      <p:sp>
        <p:nvSpPr>
          <p:cNvPr id="6" name="Content Placeholder 5">
            <a:extLst>
              <a:ext uri="{FF2B5EF4-FFF2-40B4-BE49-F238E27FC236}">
                <a16:creationId xmlns:a16="http://schemas.microsoft.com/office/drawing/2014/main" id="{5ABAC280-CAA5-452B-AE2D-84B3F90D28E3}"/>
              </a:ext>
            </a:extLst>
          </p:cNvPr>
          <p:cNvSpPr>
            <a:spLocks noGrp="1"/>
          </p:cNvSpPr>
          <p:nvPr>
            <p:ph idx="18"/>
          </p:nvPr>
        </p:nvSpPr>
        <p:spPr>
          <a:xfrm>
            <a:off x="244698" y="3699739"/>
            <a:ext cx="3445566" cy="2003377"/>
          </a:xfrm>
        </p:spPr>
        <p:txBody>
          <a:bodyPr/>
          <a:lstStyle/>
          <a:p>
            <a:pPr marL="285750" indent="-285750" algn="l">
              <a:buFont typeface="Arial" panose="020B0604020202020204" pitchFamily="34" charset="0"/>
              <a:buChar char="•"/>
            </a:pPr>
            <a:r>
              <a:rPr lang="en-US" dirty="0"/>
              <a:t>Pilot program launched at the Madison VA Medical Center in 2013</a:t>
            </a:r>
          </a:p>
          <a:p>
            <a:pPr marL="285750" indent="-285750" algn="l">
              <a:buFont typeface="Arial" panose="020B0604020202020204" pitchFamily="34" charset="0"/>
              <a:buChar char="•"/>
            </a:pPr>
            <a:r>
              <a:rPr lang="en-US" dirty="0"/>
              <a:t>It has been implemented at 24 VA Medical Centers</a:t>
            </a:r>
          </a:p>
          <a:p>
            <a:pPr marL="285750" indent="-285750" algn="l">
              <a:buFont typeface="Arial" panose="020B0604020202020204" pitchFamily="34" charset="0"/>
              <a:buChar char="•"/>
            </a:pPr>
            <a:r>
              <a:rPr lang="en-US" dirty="0"/>
              <a:t>As of 2017, over 2,600 Veterans have been interviewed.</a:t>
            </a:r>
          </a:p>
        </p:txBody>
      </p:sp>
      <p:sp>
        <p:nvSpPr>
          <p:cNvPr id="7" name="Content Placeholder 6">
            <a:extLst>
              <a:ext uri="{FF2B5EF4-FFF2-40B4-BE49-F238E27FC236}">
                <a16:creationId xmlns:a16="http://schemas.microsoft.com/office/drawing/2014/main" id="{63805B13-94C2-4A87-8A39-6F368697175E}"/>
              </a:ext>
            </a:extLst>
          </p:cNvPr>
          <p:cNvSpPr>
            <a:spLocks noGrp="1"/>
          </p:cNvSpPr>
          <p:nvPr>
            <p:ph idx="19"/>
          </p:nvPr>
        </p:nvSpPr>
        <p:spPr>
          <a:xfrm>
            <a:off x="244698" y="775695"/>
            <a:ext cx="3445566" cy="495389"/>
          </a:xfrm>
        </p:spPr>
        <p:txBody>
          <a:bodyPr/>
          <a:lstStyle/>
          <a:p>
            <a:r>
              <a:rPr lang="en-US" dirty="0"/>
              <a:t>The Program</a:t>
            </a:r>
          </a:p>
        </p:txBody>
      </p:sp>
      <p:pic>
        <p:nvPicPr>
          <p:cNvPr id="17" name="Picture Placeholder 16" descr="A picture containing drawing&#10;&#10;Description automatically generated">
            <a:extLst>
              <a:ext uri="{FF2B5EF4-FFF2-40B4-BE49-F238E27FC236}">
                <a16:creationId xmlns:a16="http://schemas.microsoft.com/office/drawing/2014/main" id="{AF7CBA71-E9B0-4BF6-8BC5-EE2C223BBA17}"/>
              </a:ext>
            </a:extLst>
          </p:cNvPr>
          <p:cNvPicPr>
            <a:picLocks noGrp="1" noChangeAspect="1"/>
          </p:cNvPicPr>
          <p:nvPr>
            <p:ph type="pic" sz="quarter" idx="20"/>
          </p:nvPr>
        </p:nvPicPr>
        <p:blipFill>
          <a:blip r:embed="rId3"/>
          <a:srcRect l="1534" r="1534"/>
          <a:stretch>
            <a:fillRect/>
          </a:stretch>
        </p:blipFill>
        <p:spPr>
          <a:xfrm>
            <a:off x="1256281" y="1712538"/>
            <a:ext cx="1422400" cy="1219200"/>
          </a:xfrm>
        </p:spPr>
      </p:pic>
      <p:sp>
        <p:nvSpPr>
          <p:cNvPr id="9" name="Content Placeholder 8">
            <a:extLst>
              <a:ext uri="{FF2B5EF4-FFF2-40B4-BE49-F238E27FC236}">
                <a16:creationId xmlns:a16="http://schemas.microsoft.com/office/drawing/2014/main" id="{90646BC7-E630-49E6-A0DE-443747248D45}"/>
              </a:ext>
            </a:extLst>
          </p:cNvPr>
          <p:cNvSpPr>
            <a:spLocks noGrp="1"/>
          </p:cNvSpPr>
          <p:nvPr>
            <p:ph idx="21"/>
          </p:nvPr>
        </p:nvSpPr>
        <p:spPr>
          <a:xfrm>
            <a:off x="4292502" y="3690701"/>
            <a:ext cx="3445566" cy="2482546"/>
          </a:xfrm>
        </p:spPr>
        <p:txBody>
          <a:bodyPr>
            <a:normAutofit/>
          </a:bodyPr>
          <a:lstStyle/>
          <a:p>
            <a:pPr marL="285750" indent="-285750" algn="l">
              <a:buFont typeface="Arial" panose="020B0604020202020204" pitchFamily="34" charset="0"/>
              <a:buChar char="•"/>
            </a:pPr>
            <a:r>
              <a:rPr lang="en-US" dirty="0"/>
              <a:t>Staff, volunteers or student learners interview the Veterans</a:t>
            </a:r>
          </a:p>
          <a:p>
            <a:pPr marL="285750" indent="-285750" algn="l">
              <a:buFont typeface="Arial" panose="020B0604020202020204" pitchFamily="34" charset="0"/>
              <a:buChar char="•"/>
            </a:pPr>
            <a:r>
              <a:rPr lang="en-US" dirty="0"/>
              <a:t>The interviewer writes up the story and reviews/edits it with the Veteran</a:t>
            </a:r>
          </a:p>
          <a:p>
            <a:pPr marL="285750" indent="-285750" algn="l">
              <a:buFont typeface="Arial" panose="020B0604020202020204" pitchFamily="34" charset="0"/>
              <a:buChar char="•"/>
            </a:pPr>
            <a:r>
              <a:rPr lang="en-US" dirty="0"/>
              <a:t>Veterans get printed copies of the approved story to share with family and/or friends.</a:t>
            </a:r>
          </a:p>
          <a:p>
            <a:pPr marL="285750" indent="-285750" algn="l">
              <a:buFont typeface="Arial" panose="020B0604020202020204" pitchFamily="34" charset="0"/>
              <a:buChar char="•"/>
            </a:pPr>
            <a:r>
              <a:rPr lang="en-US" dirty="0"/>
              <a:t>The story is added to CPRS (VA’s medical record) as a “My Story” note.</a:t>
            </a:r>
          </a:p>
        </p:txBody>
      </p:sp>
      <p:sp>
        <p:nvSpPr>
          <p:cNvPr id="10" name="Content Placeholder 9">
            <a:extLst>
              <a:ext uri="{FF2B5EF4-FFF2-40B4-BE49-F238E27FC236}">
                <a16:creationId xmlns:a16="http://schemas.microsoft.com/office/drawing/2014/main" id="{013A3010-B31B-4F95-BB7A-D28741917A3A}"/>
              </a:ext>
            </a:extLst>
          </p:cNvPr>
          <p:cNvSpPr>
            <a:spLocks noGrp="1"/>
          </p:cNvSpPr>
          <p:nvPr>
            <p:ph idx="22"/>
          </p:nvPr>
        </p:nvSpPr>
        <p:spPr>
          <a:xfrm>
            <a:off x="4292502" y="863728"/>
            <a:ext cx="3445566" cy="495389"/>
          </a:xfrm>
        </p:spPr>
        <p:txBody>
          <a:bodyPr/>
          <a:lstStyle/>
          <a:p>
            <a:r>
              <a:rPr lang="en-US" dirty="0"/>
              <a:t>The Process</a:t>
            </a:r>
          </a:p>
        </p:txBody>
      </p:sp>
      <p:pic>
        <p:nvPicPr>
          <p:cNvPr id="15" name="Picture Placeholder 14" descr="Icon&#10;&#10;Description automatically generated">
            <a:extLst>
              <a:ext uri="{FF2B5EF4-FFF2-40B4-BE49-F238E27FC236}">
                <a16:creationId xmlns:a16="http://schemas.microsoft.com/office/drawing/2014/main" id="{2E236B1D-AFC5-4C2B-A22C-E211B3053C1C}"/>
              </a:ext>
            </a:extLst>
          </p:cNvPr>
          <p:cNvPicPr>
            <a:picLocks noGrp="1" noChangeAspect="1"/>
          </p:cNvPicPr>
          <p:nvPr>
            <p:ph type="pic" sz="quarter" idx="23"/>
          </p:nvPr>
        </p:nvPicPr>
        <p:blipFill rotWithShape="1">
          <a:blip r:embed="rId4"/>
          <a:srcRect l="-20407" t="-13515" r="-20407" b="-12820"/>
          <a:stretch/>
        </p:blipFill>
        <p:spPr>
          <a:xfrm>
            <a:off x="5173998" y="1533818"/>
            <a:ext cx="1841801" cy="1576640"/>
          </a:xfrm>
        </p:spPr>
      </p:pic>
    </p:spTree>
    <p:extLst>
      <p:ext uri="{BB962C8B-B14F-4D97-AF65-F5344CB8AC3E}">
        <p14:creationId xmlns:p14="http://schemas.microsoft.com/office/powerpoint/2010/main" val="23959372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91DFD6-42BF-41F5-8E49-7FC2AA397D7E}"/>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Stories change the culture</a:t>
            </a:r>
          </a:p>
        </p:txBody>
      </p:sp>
      <p:cxnSp>
        <p:nvCxnSpPr>
          <p:cNvPr id="12" name="Straight Connector 1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483B8021-E32C-40C9-80F1-A80FA6700E8C}"/>
              </a:ext>
            </a:extLst>
          </p:cNvPr>
          <p:cNvGraphicFramePr>
            <a:graphicFrameLocks noChangeAspect="1"/>
          </p:cNvGraphicFramePr>
          <p:nvPr>
            <p:extLst>
              <p:ext uri="{D42A27DB-BD31-4B8C-83A1-F6EECF244321}">
                <p14:modId xmlns:p14="http://schemas.microsoft.com/office/powerpoint/2010/main" val="410375941"/>
              </p:ext>
            </p:extLst>
          </p:nvPr>
        </p:nvGraphicFramePr>
        <p:xfrm>
          <a:off x="320040" y="2427541"/>
          <a:ext cx="11496821" cy="39976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B927789-BB26-41E7-80AD-ABC46EDE8FAB}"/>
              </a:ext>
            </a:extLst>
          </p:cNvPr>
          <p:cNvSpPr txBox="1"/>
          <p:nvPr/>
        </p:nvSpPr>
        <p:spPr>
          <a:xfrm>
            <a:off x="5486399" y="1419886"/>
            <a:ext cx="2610853" cy="707886"/>
          </a:xfrm>
          <a:prstGeom prst="rect">
            <a:avLst/>
          </a:prstGeom>
          <a:noFill/>
        </p:spPr>
        <p:txBody>
          <a:bodyPr wrap="square" rtlCol="0">
            <a:spAutoFit/>
          </a:bodyPr>
          <a:lstStyle/>
          <a:p>
            <a:r>
              <a:rPr lang="en-US" sz="4000" dirty="0">
                <a:solidFill>
                  <a:schemeClr val="bg1"/>
                </a:solidFill>
              </a:rPr>
              <a:t>2014</a:t>
            </a:r>
          </a:p>
        </p:txBody>
      </p:sp>
    </p:spTree>
    <p:extLst>
      <p:ext uri="{BB962C8B-B14F-4D97-AF65-F5344CB8AC3E}">
        <p14:creationId xmlns:p14="http://schemas.microsoft.com/office/powerpoint/2010/main" val="26199414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91DFD6-42BF-41F5-8E49-7FC2AA397D7E}"/>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Stories change the culture</a:t>
            </a:r>
          </a:p>
        </p:txBody>
      </p:sp>
      <p:cxnSp>
        <p:nvCxnSpPr>
          <p:cNvPr id="12" name="Straight Connector 1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861BD586-3722-40C2-962A-3404F5F0A680}"/>
              </a:ext>
            </a:extLst>
          </p:cNvPr>
          <p:cNvGraphicFramePr>
            <a:graphicFrameLocks noChangeAspect="1"/>
          </p:cNvGraphicFramePr>
          <p:nvPr>
            <p:extLst>
              <p:ext uri="{D42A27DB-BD31-4B8C-83A1-F6EECF244321}">
                <p14:modId xmlns:p14="http://schemas.microsoft.com/office/powerpoint/2010/main" val="1552609737"/>
              </p:ext>
            </p:extLst>
          </p:nvPr>
        </p:nvGraphicFramePr>
        <p:xfrm>
          <a:off x="451752" y="2273497"/>
          <a:ext cx="11285320" cy="448864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ACDF9C0D-4FB6-441A-A79D-BEB211EC490B}"/>
              </a:ext>
            </a:extLst>
          </p:cNvPr>
          <p:cNvSpPr txBox="1"/>
          <p:nvPr/>
        </p:nvSpPr>
        <p:spPr>
          <a:xfrm>
            <a:off x="5486399" y="1419886"/>
            <a:ext cx="2610853" cy="707886"/>
          </a:xfrm>
          <a:prstGeom prst="rect">
            <a:avLst/>
          </a:prstGeom>
          <a:noFill/>
        </p:spPr>
        <p:txBody>
          <a:bodyPr wrap="square" rtlCol="0">
            <a:spAutoFit/>
          </a:bodyPr>
          <a:lstStyle/>
          <a:p>
            <a:r>
              <a:rPr lang="en-US" sz="4000" dirty="0">
                <a:solidFill>
                  <a:schemeClr val="bg1"/>
                </a:solidFill>
              </a:rPr>
              <a:t>2017</a:t>
            </a:r>
          </a:p>
        </p:txBody>
      </p:sp>
    </p:spTree>
    <p:extLst>
      <p:ext uri="{BB962C8B-B14F-4D97-AF65-F5344CB8AC3E}">
        <p14:creationId xmlns:p14="http://schemas.microsoft.com/office/powerpoint/2010/main" val="4104482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F89F47-91EE-48EB-BFA1-5A8A41318CC7}"/>
              </a:ext>
            </a:extLst>
          </p:cNvPr>
          <p:cNvSpPr txBox="1"/>
          <p:nvPr/>
        </p:nvSpPr>
        <p:spPr>
          <a:xfrm>
            <a:off x="6950242" y="2297926"/>
            <a:ext cx="5241758" cy="2677656"/>
          </a:xfrm>
          <a:prstGeom prst="rect">
            <a:avLst/>
          </a:prstGeom>
          <a:noFill/>
        </p:spPr>
        <p:txBody>
          <a:bodyPr wrap="square" rtlCol="0">
            <a:spAutoFit/>
          </a:bodyPr>
          <a:lstStyle/>
          <a:p>
            <a:r>
              <a:rPr lang="en-US" sz="2800" dirty="0"/>
              <a:t>My patient went from being a “61M h/o DM without known complication, PTSD/MDD, chronic pain on methadone” who presented for ongoing management of diabetes…</a:t>
            </a:r>
          </a:p>
        </p:txBody>
      </p:sp>
      <p:pic>
        <p:nvPicPr>
          <p:cNvPr id="8" name="Picture 7" descr="A person posing for the camera&#10;&#10;Description automatically generated">
            <a:extLst>
              <a:ext uri="{FF2B5EF4-FFF2-40B4-BE49-F238E27FC236}">
                <a16:creationId xmlns:a16="http://schemas.microsoft.com/office/drawing/2014/main" id="{AA95ADC9-4765-4219-8BB6-6D265A5290E9}"/>
              </a:ext>
            </a:extLst>
          </p:cNvPr>
          <p:cNvPicPr>
            <a:picLocks noChangeAspect="1"/>
          </p:cNvPicPr>
          <p:nvPr/>
        </p:nvPicPr>
        <p:blipFill>
          <a:blip r:embed="rId2"/>
          <a:stretch>
            <a:fillRect/>
          </a:stretch>
        </p:blipFill>
        <p:spPr>
          <a:xfrm>
            <a:off x="603835" y="1437774"/>
            <a:ext cx="5973678" cy="39824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le 1">
            <a:extLst>
              <a:ext uri="{FF2B5EF4-FFF2-40B4-BE49-F238E27FC236}">
                <a16:creationId xmlns:a16="http://schemas.microsoft.com/office/drawing/2014/main" id="{EDA3BE0A-7396-4ABF-A830-97E60619C2C2}"/>
              </a:ext>
            </a:extLst>
          </p:cNvPr>
          <p:cNvSpPr>
            <a:spLocks noGrp="1"/>
          </p:cNvSpPr>
          <p:nvPr>
            <p:ph type="title"/>
          </p:nvPr>
        </p:nvSpPr>
        <p:spPr>
          <a:xfrm>
            <a:off x="515938" y="246621"/>
            <a:ext cx="11150600" cy="920336"/>
          </a:xfrm>
        </p:spPr>
        <p:txBody>
          <a:bodyPr/>
          <a:lstStyle/>
          <a:p>
            <a:r>
              <a:rPr lang="en-US" dirty="0"/>
              <a:t>Why these stories matter</a:t>
            </a:r>
          </a:p>
        </p:txBody>
      </p:sp>
    </p:spTree>
    <p:extLst>
      <p:ext uri="{BB962C8B-B14F-4D97-AF65-F5344CB8AC3E}">
        <p14:creationId xmlns:p14="http://schemas.microsoft.com/office/powerpoint/2010/main" val="2062195008"/>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posing for the camera&#10;&#10;Description automatically generated">
            <a:extLst>
              <a:ext uri="{FF2B5EF4-FFF2-40B4-BE49-F238E27FC236}">
                <a16:creationId xmlns:a16="http://schemas.microsoft.com/office/drawing/2014/main" id="{AA95ADC9-4765-4219-8BB6-6D265A5290E9}"/>
              </a:ext>
            </a:extLst>
          </p:cNvPr>
          <p:cNvPicPr>
            <a:picLocks noChangeAspect="1"/>
          </p:cNvPicPr>
          <p:nvPr/>
        </p:nvPicPr>
        <p:blipFill>
          <a:blip r:embed="rId2"/>
          <a:stretch>
            <a:fillRect/>
          </a:stretch>
        </p:blipFill>
        <p:spPr>
          <a:xfrm>
            <a:off x="603835" y="1437774"/>
            <a:ext cx="5973678" cy="39824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BB1482DA-88DE-43BE-9CF9-23F7C9E661D9}"/>
              </a:ext>
            </a:extLst>
          </p:cNvPr>
          <p:cNvSpPr txBox="1"/>
          <p:nvPr/>
        </p:nvSpPr>
        <p:spPr>
          <a:xfrm>
            <a:off x="7098632" y="1133270"/>
            <a:ext cx="4788569" cy="4832092"/>
          </a:xfrm>
          <a:prstGeom prst="rect">
            <a:avLst/>
          </a:prstGeom>
          <a:noFill/>
        </p:spPr>
        <p:txBody>
          <a:bodyPr wrap="square" rtlCol="0">
            <a:spAutoFit/>
          </a:bodyPr>
          <a:lstStyle/>
          <a:p>
            <a:r>
              <a:rPr lang="en-US" sz="2800" dirty="0"/>
              <a:t>To a hero. He was a machine gunner in the 82</a:t>
            </a:r>
            <a:r>
              <a:rPr lang="en-US" sz="2800" baseline="30000" dirty="0"/>
              <a:t>nd</a:t>
            </a:r>
            <a:r>
              <a:rPr lang="en-US" sz="2800" dirty="0"/>
              <a:t> airborne, who joined the Army boxing team and spent years as a novice boxer who trained for the 1976 Olympics. He was also a cook for over 11,000 soldiers while in Afghanistan. He now helps other Veterans by taking care of their spiritual needs as a pastor.</a:t>
            </a:r>
          </a:p>
        </p:txBody>
      </p:sp>
      <p:sp>
        <p:nvSpPr>
          <p:cNvPr id="6" name="Title 1">
            <a:extLst>
              <a:ext uri="{FF2B5EF4-FFF2-40B4-BE49-F238E27FC236}">
                <a16:creationId xmlns:a16="http://schemas.microsoft.com/office/drawing/2014/main" id="{504AF2FA-FEA0-4363-ADDB-E57156CA0B6B}"/>
              </a:ext>
            </a:extLst>
          </p:cNvPr>
          <p:cNvSpPr>
            <a:spLocks noGrp="1"/>
          </p:cNvSpPr>
          <p:nvPr>
            <p:ph type="title"/>
          </p:nvPr>
        </p:nvSpPr>
        <p:spPr>
          <a:xfrm>
            <a:off x="515938" y="246621"/>
            <a:ext cx="11150600" cy="920336"/>
          </a:xfrm>
        </p:spPr>
        <p:txBody>
          <a:bodyPr/>
          <a:lstStyle/>
          <a:p>
            <a:r>
              <a:rPr lang="en-US" dirty="0"/>
              <a:t>Why these stories matter</a:t>
            </a:r>
          </a:p>
        </p:txBody>
      </p:sp>
    </p:spTree>
    <p:extLst>
      <p:ext uri="{BB962C8B-B14F-4D97-AF65-F5344CB8AC3E}">
        <p14:creationId xmlns:p14="http://schemas.microsoft.com/office/powerpoint/2010/main" val="2755534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602194-11D1-4E3D-8FC3-E0CA0EEC6853}"/>
              </a:ext>
            </a:extLst>
          </p:cNvPr>
          <p:cNvSpPr>
            <a:spLocks noGrp="1"/>
          </p:cNvSpPr>
          <p:nvPr>
            <p:ph idx="1"/>
          </p:nvPr>
        </p:nvSpPr>
        <p:spPr/>
        <p:txBody>
          <a:bodyPr/>
          <a:lstStyle/>
          <a:p>
            <a:r>
              <a:rPr lang="en-US" sz="2800" dirty="0"/>
              <a:t>VVC, Cognitive Biases training and the My Life My Story are two innovative programs that advance the patient and provider experience.</a:t>
            </a:r>
          </a:p>
          <a:p>
            <a:r>
              <a:rPr lang="en-US" sz="2800" dirty="0"/>
              <a:t>VA shift from traditional medicine model to whole health and patient experience can only benefit all involved.</a:t>
            </a:r>
          </a:p>
        </p:txBody>
      </p:sp>
      <p:pic>
        <p:nvPicPr>
          <p:cNvPr id="6" name="Picture Placeholder 5" descr="A close up of a road&#10;&#10;Description automatically generated">
            <a:extLst>
              <a:ext uri="{FF2B5EF4-FFF2-40B4-BE49-F238E27FC236}">
                <a16:creationId xmlns:a16="http://schemas.microsoft.com/office/drawing/2014/main" id="{65639C79-4E1A-46D8-B321-00227CB775DC}"/>
              </a:ext>
            </a:extLst>
          </p:cNvPr>
          <p:cNvPicPr>
            <a:picLocks noGrp="1" noChangeAspect="1"/>
          </p:cNvPicPr>
          <p:nvPr>
            <p:ph type="pic" sz="quarter" idx="13"/>
          </p:nvPr>
        </p:nvPicPr>
        <p:blipFill rotWithShape="1">
          <a:blip r:embed="rId3"/>
          <a:srcRect l="23868" r="3308"/>
          <a:stretch/>
        </p:blipFill>
        <p:spPr>
          <a:xfrm>
            <a:off x="5884648" y="0"/>
            <a:ext cx="6307353" cy="5780372"/>
          </a:xfrm>
        </p:spPr>
      </p:pic>
      <p:sp>
        <p:nvSpPr>
          <p:cNvPr id="4" name="Title 3">
            <a:extLst>
              <a:ext uri="{FF2B5EF4-FFF2-40B4-BE49-F238E27FC236}">
                <a16:creationId xmlns:a16="http://schemas.microsoft.com/office/drawing/2014/main" id="{78FE1EF2-7A34-40C8-ADA3-3E5C1135BBD8}"/>
              </a:ext>
            </a:extLst>
          </p:cNvPr>
          <p:cNvSpPr>
            <a:spLocks noGrp="1"/>
          </p:cNvSpPr>
          <p:nvPr>
            <p:ph type="title"/>
          </p:nvPr>
        </p:nvSpPr>
        <p:spPr/>
        <p:txBody>
          <a:bodyPr/>
          <a:lstStyle/>
          <a:p>
            <a:r>
              <a:rPr lang="en-US" dirty="0"/>
              <a:t>The future</a:t>
            </a:r>
          </a:p>
        </p:txBody>
      </p:sp>
    </p:spTree>
    <p:extLst>
      <p:ext uri="{BB962C8B-B14F-4D97-AF65-F5344CB8AC3E}">
        <p14:creationId xmlns:p14="http://schemas.microsoft.com/office/powerpoint/2010/main" val="842054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3"/>
          <a:stretch>
            <a:fillRect/>
          </a:stretch>
        </p:blipFill>
        <p:spPr>
          <a:xfrm>
            <a:off x="860102" y="829865"/>
            <a:ext cx="5305661" cy="5065643"/>
          </a:xfrm>
        </p:spPr>
      </p:pic>
      <p:pic>
        <p:nvPicPr>
          <p:cNvPr id="3" name="Picture 2">
            <a:extLst>
              <a:ext uri="{FF2B5EF4-FFF2-40B4-BE49-F238E27FC236}">
                <a16:creationId xmlns:a16="http://schemas.microsoft.com/office/drawing/2014/main" id="{16814FD0-C32C-4E66-A230-63B73575542B}"/>
              </a:ext>
            </a:extLst>
          </p:cNvPr>
          <p:cNvPicPr>
            <a:picLocks noChangeAspect="1"/>
          </p:cNvPicPr>
          <p:nvPr/>
        </p:nvPicPr>
        <p:blipFill>
          <a:blip r:embed="rId4"/>
          <a:stretch>
            <a:fillRect/>
          </a:stretch>
        </p:blipFill>
        <p:spPr>
          <a:xfrm>
            <a:off x="7010384" y="135448"/>
            <a:ext cx="3435097" cy="1209272"/>
          </a:xfrm>
          <a:prstGeom prst="rect">
            <a:avLst/>
          </a:prstGeom>
        </p:spPr>
      </p:pic>
      <p:sp>
        <p:nvSpPr>
          <p:cNvPr id="2" name="Rectangle 1">
            <a:extLst>
              <a:ext uri="{FF2B5EF4-FFF2-40B4-BE49-F238E27FC236}">
                <a16:creationId xmlns:a16="http://schemas.microsoft.com/office/drawing/2014/main" id="{4545D4BC-E7B8-4AB1-8626-ED89AEDBAF72}"/>
              </a:ext>
            </a:extLst>
          </p:cNvPr>
          <p:cNvSpPr/>
          <p:nvPr/>
        </p:nvSpPr>
        <p:spPr>
          <a:xfrm>
            <a:off x="6381750" y="3962400"/>
            <a:ext cx="3048000" cy="5658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6">
            <a:extLst>
              <a:ext uri="{FF2B5EF4-FFF2-40B4-BE49-F238E27FC236}">
                <a16:creationId xmlns:a16="http://schemas.microsoft.com/office/drawing/2014/main" id="{7F108059-5188-479C-BBD6-470CFE0319F8}"/>
              </a:ext>
            </a:extLst>
          </p:cNvPr>
          <p:cNvSpPr txBox="1">
            <a:spLocks/>
          </p:cNvSpPr>
          <p:nvPr/>
        </p:nvSpPr>
        <p:spPr>
          <a:xfrm>
            <a:off x="7439571" y="4632588"/>
            <a:ext cx="4533900" cy="5032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cap="all"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www.columbiamo.va.gov</a:t>
            </a:r>
          </a:p>
        </p:txBody>
      </p:sp>
      <p:pic>
        <p:nvPicPr>
          <p:cNvPr id="26" name="Picture 25">
            <a:extLst>
              <a:ext uri="{FF2B5EF4-FFF2-40B4-BE49-F238E27FC236}">
                <a16:creationId xmlns:a16="http://schemas.microsoft.com/office/drawing/2014/main" id="{2AE34408-1CFB-4962-8A82-1AFC81193288}"/>
              </a:ext>
            </a:extLst>
          </p:cNvPr>
          <p:cNvPicPr>
            <a:picLocks noChangeAspect="1"/>
          </p:cNvPicPr>
          <p:nvPr/>
        </p:nvPicPr>
        <p:blipFill>
          <a:blip r:embed="rId5"/>
          <a:stretch>
            <a:fillRect/>
          </a:stretch>
        </p:blipFill>
        <p:spPr>
          <a:xfrm>
            <a:off x="7080171" y="5084359"/>
            <a:ext cx="314067" cy="313883"/>
          </a:xfrm>
          <a:prstGeom prst="rect">
            <a:avLst/>
          </a:prstGeom>
        </p:spPr>
      </p:pic>
      <p:pic>
        <p:nvPicPr>
          <p:cNvPr id="27" name="Graphic 19" descr="Network">
            <a:extLst>
              <a:ext uri="{FF2B5EF4-FFF2-40B4-BE49-F238E27FC236}">
                <a16:creationId xmlns:a16="http://schemas.microsoft.com/office/drawing/2014/main" id="{2891A9DC-1832-4169-832A-1874FBF671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80355" y="4684691"/>
            <a:ext cx="313883" cy="313883"/>
          </a:xfrm>
          <a:prstGeom prst="rect">
            <a:avLst/>
          </a:prstGeom>
        </p:spPr>
      </p:pic>
      <p:pic>
        <p:nvPicPr>
          <p:cNvPr id="28" name="Picture 27">
            <a:extLst>
              <a:ext uri="{FF2B5EF4-FFF2-40B4-BE49-F238E27FC236}">
                <a16:creationId xmlns:a16="http://schemas.microsoft.com/office/drawing/2014/main" id="{A0323D71-A0B2-44B3-B8F7-F8DFB15F576B}"/>
              </a:ext>
            </a:extLst>
          </p:cNvPr>
          <p:cNvPicPr>
            <a:picLocks noChangeAspect="1"/>
          </p:cNvPicPr>
          <p:nvPr/>
        </p:nvPicPr>
        <p:blipFill>
          <a:blip r:embed="rId7"/>
          <a:stretch>
            <a:fillRect/>
          </a:stretch>
        </p:blipFill>
        <p:spPr>
          <a:xfrm>
            <a:off x="7080171" y="5514759"/>
            <a:ext cx="314155" cy="313883"/>
          </a:xfrm>
          <a:prstGeom prst="rect">
            <a:avLst/>
          </a:prstGeom>
        </p:spPr>
      </p:pic>
      <p:pic>
        <p:nvPicPr>
          <p:cNvPr id="29" name="Picture 28">
            <a:extLst>
              <a:ext uri="{FF2B5EF4-FFF2-40B4-BE49-F238E27FC236}">
                <a16:creationId xmlns:a16="http://schemas.microsoft.com/office/drawing/2014/main" id="{52D0A3ED-25B7-47B2-88A6-B68D7A4ACFFE}"/>
              </a:ext>
            </a:extLst>
          </p:cNvPr>
          <p:cNvPicPr>
            <a:picLocks noChangeAspect="1"/>
          </p:cNvPicPr>
          <p:nvPr/>
        </p:nvPicPr>
        <p:blipFill>
          <a:blip r:embed="rId8"/>
          <a:stretch>
            <a:fillRect/>
          </a:stretch>
        </p:blipFill>
        <p:spPr>
          <a:xfrm>
            <a:off x="7060911" y="5924911"/>
            <a:ext cx="386104" cy="313883"/>
          </a:xfrm>
          <a:prstGeom prst="rect">
            <a:avLst/>
          </a:prstGeom>
        </p:spPr>
      </p:pic>
      <p:sp>
        <p:nvSpPr>
          <p:cNvPr id="30" name="Text Placeholder 6">
            <a:extLst>
              <a:ext uri="{FF2B5EF4-FFF2-40B4-BE49-F238E27FC236}">
                <a16:creationId xmlns:a16="http://schemas.microsoft.com/office/drawing/2014/main" id="{290ACA40-145B-4A7D-AE4A-49A0E546CE07}"/>
              </a:ext>
            </a:extLst>
          </p:cNvPr>
          <p:cNvSpPr txBox="1">
            <a:spLocks/>
          </p:cNvSpPr>
          <p:nvPr/>
        </p:nvSpPr>
        <p:spPr>
          <a:xfrm>
            <a:off x="7435121" y="5015347"/>
            <a:ext cx="4533900" cy="5032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cap="all"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@VAColumbiaMO</a:t>
            </a:r>
          </a:p>
        </p:txBody>
      </p:sp>
      <p:sp>
        <p:nvSpPr>
          <p:cNvPr id="31" name="Text Placeholder 6">
            <a:extLst>
              <a:ext uri="{FF2B5EF4-FFF2-40B4-BE49-F238E27FC236}">
                <a16:creationId xmlns:a16="http://schemas.microsoft.com/office/drawing/2014/main" id="{2CFD99A1-D75C-4A89-A8BC-AF35A47D394A}"/>
              </a:ext>
            </a:extLst>
          </p:cNvPr>
          <p:cNvSpPr txBox="1">
            <a:spLocks/>
          </p:cNvSpPr>
          <p:nvPr/>
        </p:nvSpPr>
        <p:spPr>
          <a:xfrm>
            <a:off x="7458909" y="5441955"/>
            <a:ext cx="4533900" cy="5032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cap="all"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@Columbiamova</a:t>
            </a:r>
          </a:p>
        </p:txBody>
      </p:sp>
      <p:sp>
        <p:nvSpPr>
          <p:cNvPr id="32" name="Text Placeholder 6">
            <a:extLst>
              <a:ext uri="{FF2B5EF4-FFF2-40B4-BE49-F238E27FC236}">
                <a16:creationId xmlns:a16="http://schemas.microsoft.com/office/drawing/2014/main" id="{9A2ED893-CCF0-4602-B250-D49006D492DD}"/>
              </a:ext>
            </a:extLst>
          </p:cNvPr>
          <p:cNvSpPr txBox="1">
            <a:spLocks/>
          </p:cNvSpPr>
          <p:nvPr/>
        </p:nvSpPr>
        <p:spPr>
          <a:xfrm>
            <a:off x="7447015" y="5875134"/>
            <a:ext cx="4533900" cy="5032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cap="all"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@VAColumbiaMO</a:t>
            </a:r>
          </a:p>
        </p:txBody>
      </p:sp>
      <p:sp>
        <p:nvSpPr>
          <p:cNvPr id="33" name="Text Placeholder 6">
            <a:extLst>
              <a:ext uri="{FF2B5EF4-FFF2-40B4-BE49-F238E27FC236}">
                <a16:creationId xmlns:a16="http://schemas.microsoft.com/office/drawing/2014/main" id="{1F3D4DE4-B8C2-4463-BDDD-C14D8AF5AE53}"/>
              </a:ext>
            </a:extLst>
          </p:cNvPr>
          <p:cNvSpPr txBox="1">
            <a:spLocks/>
          </p:cNvSpPr>
          <p:nvPr/>
        </p:nvSpPr>
        <p:spPr>
          <a:xfrm>
            <a:off x="7253963" y="1455604"/>
            <a:ext cx="4533900" cy="20777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cap="all" baseline="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Heather.brown5@va.gov</a:t>
            </a:r>
          </a:p>
          <a:p>
            <a:r>
              <a:rPr lang="en-US" sz="2200" b="1" dirty="0"/>
              <a:t>(573)814-6393</a:t>
            </a:r>
          </a:p>
          <a:p>
            <a:r>
              <a:rPr lang="en-US" sz="2200" b="1" dirty="0"/>
              <a:t>Or</a:t>
            </a:r>
          </a:p>
          <a:p>
            <a:r>
              <a:rPr lang="en-US" sz="2200" b="1" dirty="0"/>
              <a:t>RANDALL.ROGERS2@va.gov</a:t>
            </a:r>
          </a:p>
          <a:p>
            <a:r>
              <a:rPr lang="en-US" sz="2200" b="1" dirty="0"/>
              <a:t>(573)814-6278</a:t>
            </a:r>
          </a:p>
        </p:txBody>
      </p:sp>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297029" y="3574378"/>
            <a:ext cx="5722223" cy="921807"/>
          </a:xfrm>
        </p:spPr>
        <p:txBody>
          <a:bodyPr/>
          <a:lstStyle/>
          <a:p>
            <a:pPr algn="ctr"/>
            <a:r>
              <a:rPr lang="en-US" dirty="0"/>
              <a:t>Questions?</a:t>
            </a:r>
          </a:p>
        </p:txBody>
      </p:sp>
    </p:spTree>
    <p:extLst>
      <p:ext uri="{BB962C8B-B14F-4D97-AF65-F5344CB8AC3E}">
        <p14:creationId xmlns:p14="http://schemas.microsoft.com/office/powerpoint/2010/main" val="112477953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p:txBody>
          <a:bodyPr/>
          <a:lstStyle/>
          <a:p>
            <a:r>
              <a:rPr lang="en-US" dirty="0">
                <a:solidFill>
                  <a:srgbClr val="0D1D51"/>
                </a:solidFill>
                <a:effectLst>
                  <a:outerShdw blurRad="38100" dist="38100" dir="2700000" algn="tl">
                    <a:srgbClr val="000000">
                      <a:alpha val="43137"/>
                    </a:srgbClr>
                  </a:outerShdw>
                </a:effectLst>
              </a:rPr>
              <a:t>Who we are</a:t>
            </a:r>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234298" y="1253331"/>
            <a:ext cx="5650350" cy="4351338"/>
          </a:xfrm>
        </p:spPr>
        <p:txBody>
          <a:bodyPr/>
          <a:lstStyle/>
          <a:p>
            <a:r>
              <a:rPr lang="en-US" dirty="0">
                <a:solidFill>
                  <a:srgbClr val="0D1D51"/>
                </a:solidFill>
              </a:rPr>
              <a:t>Truman VA is a 126-bed facility in Columbia, Missouri, that offers a full continuum of inpatient and outpatient services to Veterans from 43 counties in Missouri and one county in southwest Illinois. </a:t>
            </a:r>
          </a:p>
          <a:p>
            <a:r>
              <a:rPr lang="en-US" dirty="0">
                <a:solidFill>
                  <a:srgbClr val="0D1D51"/>
                </a:solidFill>
              </a:rPr>
              <a:t>We provide services to approximately 40,000 Veterans.</a:t>
            </a:r>
          </a:p>
          <a:p>
            <a:r>
              <a:rPr lang="en-US" dirty="0">
                <a:solidFill>
                  <a:srgbClr val="0D1D51"/>
                </a:solidFill>
              </a:rPr>
              <a:t>Services are available at Truman VA’s main campus in Columbia, or through eight Community-Based Outpatient Clinics (CBOCs).</a:t>
            </a:r>
          </a:p>
          <a:p>
            <a:r>
              <a:rPr lang="en-US" dirty="0">
                <a:solidFill>
                  <a:srgbClr val="0D1D51"/>
                </a:solidFill>
              </a:rPr>
              <a:t>Our Mission is to honor Veterans by optimizing their health and well-being through exceptional care, education and research. </a:t>
            </a:r>
          </a:p>
          <a:p>
            <a:pPr marL="0" indent="0">
              <a:buNone/>
            </a:pPr>
            <a:endParaRPr lang="en-US" sz="1800" dirty="0"/>
          </a:p>
        </p:txBody>
      </p:sp>
      <p:pic>
        <p:nvPicPr>
          <p:cNvPr id="7" name="Picture Placeholder 6">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a:blip r:embed="rId3"/>
          <a:stretch>
            <a:fillRect/>
          </a:stretch>
        </p:blipFill>
        <p:spPr>
          <a:xfrm>
            <a:off x="5884647" y="402276"/>
            <a:ext cx="6307353" cy="5770950"/>
          </a:xfrm>
        </p:spPr>
      </p:pic>
      <p:sp>
        <p:nvSpPr>
          <p:cNvPr id="8" name="Rectangle 7">
            <a:extLst>
              <a:ext uri="{FF2B5EF4-FFF2-40B4-BE49-F238E27FC236}">
                <a16:creationId xmlns:a16="http://schemas.microsoft.com/office/drawing/2014/main" id="{16D5F44C-133E-4768-863F-5D1BB7462039}"/>
              </a:ext>
            </a:extLst>
          </p:cNvPr>
          <p:cNvSpPr/>
          <p:nvPr/>
        </p:nvSpPr>
        <p:spPr>
          <a:xfrm>
            <a:off x="7491833" y="5564777"/>
            <a:ext cx="2573383" cy="404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35613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1295400"/>
            <a:ext cx="4267818" cy="5061081"/>
          </a:xfrm>
        </p:spPr>
        <p:txBody>
          <a:bodyPr/>
          <a:lstStyle/>
          <a:p>
            <a:r>
              <a:rPr lang="en-US" dirty="0">
                <a:solidFill>
                  <a:srgbClr val="000000"/>
                </a:solidFill>
              </a:rPr>
              <a:t>A Veteran is a person who served in the active military, naval or air service and who was discharged or released under conditions other than dishonorable</a:t>
            </a:r>
          </a:p>
          <a:p>
            <a:r>
              <a:rPr lang="en-US" dirty="0">
                <a:solidFill>
                  <a:srgbClr val="000000"/>
                </a:solidFill>
              </a:rPr>
              <a:t>Former Reservists may be eligible for VA health care benefits if they served full-time and for operational or support (excludes training) purposes</a:t>
            </a:r>
          </a:p>
          <a:p>
            <a:r>
              <a:rPr lang="en-US" dirty="0">
                <a:solidFill>
                  <a:srgbClr val="000000"/>
                </a:solidFill>
              </a:rPr>
              <a:t>Former National Guard members may be eligible for care or enrollment if mobilized by a Federal order</a:t>
            </a:r>
            <a:endParaRPr lang="en-US" dirty="0"/>
          </a:p>
        </p:txBody>
      </p:sp>
      <p:pic>
        <p:nvPicPr>
          <p:cNvPr id="7" name="Picture Placeholder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a:stretch>
            <a:fillRect/>
          </a:stretch>
        </p:blipFill>
        <p:spPr>
          <a:xfrm>
            <a:off x="5341843" y="1084370"/>
            <a:ext cx="5086717" cy="4872684"/>
          </a:xfrm>
        </p:spPr>
      </p:pic>
      <p:sp>
        <p:nvSpPr>
          <p:cNvPr id="5" name="TextBox 4">
            <a:extLst>
              <a:ext uri="{FF2B5EF4-FFF2-40B4-BE49-F238E27FC236}">
                <a16:creationId xmlns:a16="http://schemas.microsoft.com/office/drawing/2014/main" id="{0341E8EE-BA83-4F6C-BDA7-69BFC8E574C7}"/>
              </a:ext>
            </a:extLst>
          </p:cNvPr>
          <p:cNvSpPr txBox="1"/>
          <p:nvPr/>
        </p:nvSpPr>
        <p:spPr>
          <a:xfrm>
            <a:off x="804696" y="501518"/>
            <a:ext cx="5033271" cy="584775"/>
          </a:xfrm>
          <a:prstGeom prst="rect">
            <a:avLst/>
          </a:prstGeom>
          <a:noFill/>
        </p:spPr>
        <p:txBody>
          <a:bodyPr wrap="square" rtlCol="0">
            <a:spAutoFit/>
          </a:bodyPr>
          <a:lstStyle/>
          <a:p>
            <a:r>
              <a:rPr lang="en-US" sz="3200" b="1" dirty="0">
                <a:solidFill>
                  <a:srgbClr val="0D1D51"/>
                </a:solidFill>
                <a:effectLst>
                  <a:outerShdw blurRad="38100" dist="38100" dir="2700000" algn="tl">
                    <a:srgbClr val="000000">
                      <a:alpha val="43137"/>
                    </a:srgbClr>
                  </a:outerShdw>
                </a:effectLst>
                <a:latin typeface="+mj-lt"/>
              </a:rPr>
              <a:t>Definition of a Veteran</a:t>
            </a:r>
          </a:p>
        </p:txBody>
      </p:sp>
    </p:spTree>
    <p:extLst>
      <p:ext uri="{BB962C8B-B14F-4D97-AF65-F5344CB8AC3E}">
        <p14:creationId xmlns:p14="http://schemas.microsoft.com/office/powerpoint/2010/main" val="9617301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B60140E-AA54-43AF-8E1A-34A860271DF4}"/>
              </a:ext>
            </a:extLst>
          </p:cNvPr>
          <p:cNvGrpSpPr/>
          <p:nvPr/>
        </p:nvGrpSpPr>
        <p:grpSpPr>
          <a:xfrm rot="8650774" flipH="1" flipV="1">
            <a:off x="7430044" y="-1843126"/>
            <a:ext cx="4436224" cy="5482435"/>
            <a:chOff x="11114088" y="2241550"/>
            <a:chExt cx="1905000" cy="2354263"/>
          </a:xfrm>
          <a:solidFill>
            <a:schemeClr val="bg2">
              <a:alpha val="53000"/>
            </a:schemeClr>
          </a:solidFill>
        </p:grpSpPr>
        <p:sp>
          <p:nvSpPr>
            <p:cNvPr id="41" name="Freeform 5">
              <a:extLst>
                <a:ext uri="{FF2B5EF4-FFF2-40B4-BE49-F238E27FC236}">
                  <a16:creationId xmlns:a16="http://schemas.microsoft.com/office/drawing/2014/main" id="{292DCDEE-ADE8-481A-9607-B3C3A99D7A81}"/>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6">
              <a:extLst>
                <a:ext uri="{FF2B5EF4-FFF2-40B4-BE49-F238E27FC236}">
                  <a16:creationId xmlns:a16="http://schemas.microsoft.com/office/drawing/2014/main" id="{49E5A8D8-89F7-4D87-930D-07D8F42D9C27}"/>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7">
              <a:extLst>
                <a:ext uri="{FF2B5EF4-FFF2-40B4-BE49-F238E27FC236}">
                  <a16:creationId xmlns:a16="http://schemas.microsoft.com/office/drawing/2014/main" id="{CDA94963-D51F-41AC-8045-4A947D9E534C}"/>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BC735F3E-8417-4C01-AB89-DDA9F801302D}"/>
              </a:ext>
            </a:extLst>
          </p:cNvPr>
          <p:cNvSpPr>
            <a:spLocks noGrp="1"/>
          </p:cNvSpPr>
          <p:nvPr>
            <p:ph type="title"/>
          </p:nvPr>
        </p:nvSpPr>
        <p:spPr>
          <a:xfrm>
            <a:off x="838200" y="148196"/>
            <a:ext cx="10515600" cy="1325563"/>
          </a:xfrm>
        </p:spPr>
        <p:txBody>
          <a:bodyPr/>
          <a:lstStyle/>
          <a:p>
            <a:r>
              <a:rPr lang="en-US" dirty="0">
                <a:solidFill>
                  <a:srgbClr val="0D1D51"/>
                </a:solidFill>
                <a:effectLst>
                  <a:outerShdw blurRad="38100" dist="38100" dir="2700000" algn="tl">
                    <a:srgbClr val="000000">
                      <a:alpha val="43137"/>
                    </a:srgbClr>
                  </a:outerShdw>
                </a:effectLst>
              </a:rPr>
              <a:t>What do you need to know about eligibility?</a:t>
            </a:r>
            <a:endParaRPr lang="en-US" dirty="0"/>
          </a:p>
        </p:txBody>
      </p:sp>
      <p:sp>
        <p:nvSpPr>
          <p:cNvPr id="4" name="Oval 3">
            <a:extLst>
              <a:ext uri="{FF2B5EF4-FFF2-40B4-BE49-F238E27FC236}">
                <a16:creationId xmlns:a16="http://schemas.microsoft.com/office/drawing/2014/main" id="{ECDA1F31-8668-4163-90A3-5B957DDBF3F4}"/>
              </a:ext>
            </a:extLst>
          </p:cNvPr>
          <p:cNvSpPr/>
          <p:nvPr/>
        </p:nvSpPr>
        <p:spPr>
          <a:xfrm>
            <a:off x="87558" y="2612212"/>
            <a:ext cx="2912920" cy="3009533"/>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reeform: Shape 4">
            <a:extLst>
              <a:ext uri="{FF2B5EF4-FFF2-40B4-BE49-F238E27FC236}">
                <a16:creationId xmlns:a16="http://schemas.microsoft.com/office/drawing/2014/main" id="{92108442-C292-433B-98D1-B7FC070FCC81}"/>
              </a:ext>
            </a:extLst>
          </p:cNvPr>
          <p:cNvSpPr/>
          <p:nvPr/>
        </p:nvSpPr>
        <p:spPr>
          <a:xfrm>
            <a:off x="187324" y="2616201"/>
            <a:ext cx="2694212" cy="90706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2">
            <a:extLst>
              <a:ext uri="{FF2B5EF4-FFF2-40B4-BE49-F238E27FC236}">
                <a16:creationId xmlns:a16="http://schemas.microsoft.com/office/drawing/2014/main" id="{86FBB132-32F1-4291-8FFB-10097C1CFED2}"/>
              </a:ext>
            </a:extLst>
          </p:cNvPr>
          <p:cNvSpPr txBox="1">
            <a:spLocks/>
          </p:cNvSpPr>
          <p:nvPr/>
        </p:nvSpPr>
        <p:spPr>
          <a:xfrm>
            <a:off x="320497" y="2892846"/>
            <a:ext cx="2377985" cy="2457777"/>
          </a:xfrm>
          <a:prstGeom prst="ellipse">
            <a:avLst/>
          </a:prstGeom>
          <a:solidFill>
            <a:schemeClr val="bg2"/>
          </a:solidFill>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20" name="Oval 19">
            <a:extLst>
              <a:ext uri="{FF2B5EF4-FFF2-40B4-BE49-F238E27FC236}">
                <a16:creationId xmlns:a16="http://schemas.microsoft.com/office/drawing/2014/main" id="{153010E2-2079-4069-8130-B9520744B40F}"/>
              </a:ext>
            </a:extLst>
          </p:cNvPr>
          <p:cNvSpPr/>
          <p:nvPr/>
        </p:nvSpPr>
        <p:spPr>
          <a:xfrm>
            <a:off x="3133651" y="2638340"/>
            <a:ext cx="2912920" cy="3009533"/>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7E3604D-21DF-40DE-9CBB-8674F484451C}"/>
              </a:ext>
            </a:extLst>
          </p:cNvPr>
          <p:cNvSpPr/>
          <p:nvPr/>
        </p:nvSpPr>
        <p:spPr>
          <a:xfrm>
            <a:off x="3233417" y="2642329"/>
            <a:ext cx="2694212" cy="90706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2">
            <a:extLst>
              <a:ext uri="{FF2B5EF4-FFF2-40B4-BE49-F238E27FC236}">
                <a16:creationId xmlns:a16="http://schemas.microsoft.com/office/drawing/2014/main" id="{41479455-D7C6-45EE-B0E5-637837D33B75}"/>
              </a:ext>
            </a:extLst>
          </p:cNvPr>
          <p:cNvSpPr txBox="1">
            <a:spLocks/>
          </p:cNvSpPr>
          <p:nvPr/>
        </p:nvSpPr>
        <p:spPr>
          <a:xfrm>
            <a:off x="3383961" y="2932185"/>
            <a:ext cx="2377985" cy="2457777"/>
          </a:xfrm>
          <a:prstGeom prst="ellipse">
            <a:avLst/>
          </a:prstGeom>
          <a:solidFill>
            <a:schemeClr val="bg2"/>
          </a:solidFill>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23" name="Oval 22">
            <a:extLst>
              <a:ext uri="{FF2B5EF4-FFF2-40B4-BE49-F238E27FC236}">
                <a16:creationId xmlns:a16="http://schemas.microsoft.com/office/drawing/2014/main" id="{CE2A4BA6-7C94-47D6-9793-6B8BED834CA5}"/>
              </a:ext>
            </a:extLst>
          </p:cNvPr>
          <p:cNvSpPr/>
          <p:nvPr/>
        </p:nvSpPr>
        <p:spPr>
          <a:xfrm>
            <a:off x="6190837" y="2616202"/>
            <a:ext cx="2912920" cy="3009533"/>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38510B2-EA88-41EC-B2CE-47739523AB90}"/>
              </a:ext>
            </a:extLst>
          </p:cNvPr>
          <p:cNvSpPr/>
          <p:nvPr/>
        </p:nvSpPr>
        <p:spPr>
          <a:xfrm>
            <a:off x="6290603" y="2620191"/>
            <a:ext cx="2694212" cy="90706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Picture Placeholder 2">
            <a:extLst>
              <a:ext uri="{FF2B5EF4-FFF2-40B4-BE49-F238E27FC236}">
                <a16:creationId xmlns:a16="http://schemas.microsoft.com/office/drawing/2014/main" id="{41AF0951-AE28-4733-B12F-77EDC9D14A0B}"/>
              </a:ext>
            </a:extLst>
          </p:cNvPr>
          <p:cNvSpPr txBox="1">
            <a:spLocks/>
          </p:cNvSpPr>
          <p:nvPr/>
        </p:nvSpPr>
        <p:spPr>
          <a:xfrm>
            <a:off x="6423776" y="2896836"/>
            <a:ext cx="2377985" cy="2457777"/>
          </a:xfrm>
          <a:prstGeom prst="ellipse">
            <a:avLst/>
          </a:prstGeom>
          <a:solidFill>
            <a:schemeClr val="bg2"/>
          </a:solidFill>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sp>
        <p:nvSpPr>
          <p:cNvPr id="26" name="Oval 25">
            <a:extLst>
              <a:ext uri="{FF2B5EF4-FFF2-40B4-BE49-F238E27FC236}">
                <a16:creationId xmlns:a16="http://schemas.microsoft.com/office/drawing/2014/main" id="{0BA15AAF-1FA8-4AE9-92C6-57862C69FC7F}"/>
              </a:ext>
            </a:extLst>
          </p:cNvPr>
          <p:cNvSpPr/>
          <p:nvPr/>
        </p:nvSpPr>
        <p:spPr>
          <a:xfrm>
            <a:off x="9191522" y="2616202"/>
            <a:ext cx="2912920" cy="3009533"/>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E565207D-B91C-4D4C-96F9-83C3F10100E7}"/>
              </a:ext>
            </a:extLst>
          </p:cNvPr>
          <p:cNvSpPr/>
          <p:nvPr/>
        </p:nvSpPr>
        <p:spPr>
          <a:xfrm>
            <a:off x="9291288" y="2620191"/>
            <a:ext cx="2694212" cy="907060"/>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2">
            <a:extLst>
              <a:ext uri="{FF2B5EF4-FFF2-40B4-BE49-F238E27FC236}">
                <a16:creationId xmlns:a16="http://schemas.microsoft.com/office/drawing/2014/main" id="{C9E5B9B9-96CD-4FA1-A205-3CACE0165E4F}"/>
              </a:ext>
            </a:extLst>
          </p:cNvPr>
          <p:cNvSpPr txBox="1">
            <a:spLocks/>
          </p:cNvSpPr>
          <p:nvPr/>
        </p:nvSpPr>
        <p:spPr>
          <a:xfrm>
            <a:off x="9424461" y="2896836"/>
            <a:ext cx="2377985" cy="2457777"/>
          </a:xfrm>
          <a:prstGeom prst="ellipse">
            <a:avLst/>
          </a:prstGeom>
          <a:solidFill>
            <a:schemeClr val="bg2"/>
          </a:solidFill>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icon to add picture</a:t>
            </a:r>
          </a:p>
        </p:txBody>
      </p:sp>
      <p:pic>
        <p:nvPicPr>
          <p:cNvPr id="29" name="Picture 28">
            <a:extLst>
              <a:ext uri="{FF2B5EF4-FFF2-40B4-BE49-F238E27FC236}">
                <a16:creationId xmlns:a16="http://schemas.microsoft.com/office/drawing/2014/main" id="{015ADA88-B9ED-49C8-B92C-DD359BF6473D}"/>
              </a:ext>
            </a:extLst>
          </p:cNvPr>
          <p:cNvPicPr>
            <a:picLocks noChangeAspect="1"/>
          </p:cNvPicPr>
          <p:nvPr/>
        </p:nvPicPr>
        <p:blipFill>
          <a:blip r:embed="rId3"/>
          <a:stretch>
            <a:fillRect/>
          </a:stretch>
        </p:blipFill>
        <p:spPr>
          <a:xfrm>
            <a:off x="10647982" y="6234836"/>
            <a:ext cx="1073019" cy="377739"/>
          </a:xfrm>
          <a:prstGeom prst="rect">
            <a:avLst/>
          </a:prstGeom>
        </p:spPr>
      </p:pic>
      <p:sp>
        <p:nvSpPr>
          <p:cNvPr id="30" name="Content Placeholder 9">
            <a:extLst>
              <a:ext uri="{FF2B5EF4-FFF2-40B4-BE49-F238E27FC236}">
                <a16:creationId xmlns:a16="http://schemas.microsoft.com/office/drawing/2014/main" id="{031EFA1E-8811-4A42-AD2C-EA7A5C192536}"/>
              </a:ext>
            </a:extLst>
          </p:cNvPr>
          <p:cNvSpPr txBox="1">
            <a:spLocks/>
          </p:cNvSpPr>
          <p:nvPr/>
        </p:nvSpPr>
        <p:spPr>
          <a:xfrm>
            <a:off x="468680" y="1742804"/>
            <a:ext cx="2086277" cy="920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effectLst>
                  <a:outerShdw blurRad="38100" dist="38100" dir="2700000" algn="tl">
                    <a:srgbClr val="000000">
                      <a:alpha val="43137"/>
                    </a:srgbClr>
                  </a:outerShdw>
                </a:effectLst>
              </a:rPr>
              <a:t>TIME IN SERVICE</a:t>
            </a:r>
          </a:p>
        </p:txBody>
      </p:sp>
      <p:sp>
        <p:nvSpPr>
          <p:cNvPr id="31" name="Content Placeholder 9">
            <a:extLst>
              <a:ext uri="{FF2B5EF4-FFF2-40B4-BE49-F238E27FC236}">
                <a16:creationId xmlns:a16="http://schemas.microsoft.com/office/drawing/2014/main" id="{3D7A024A-5C69-4A13-9D29-E822338F19FF}"/>
              </a:ext>
            </a:extLst>
          </p:cNvPr>
          <p:cNvSpPr txBox="1">
            <a:spLocks/>
          </p:cNvSpPr>
          <p:nvPr/>
        </p:nvSpPr>
        <p:spPr>
          <a:xfrm>
            <a:off x="3552519" y="1742804"/>
            <a:ext cx="2086277" cy="920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effectLst>
                  <a:outerShdw blurRad="38100" dist="38100" dir="2700000" algn="tl">
                    <a:srgbClr val="000000">
                      <a:alpha val="43137"/>
                    </a:srgbClr>
                  </a:outerShdw>
                </a:effectLst>
              </a:rPr>
              <a:t>CHARACTER OF SERVICE</a:t>
            </a:r>
          </a:p>
        </p:txBody>
      </p:sp>
      <p:sp>
        <p:nvSpPr>
          <p:cNvPr id="32" name="Content Placeholder 9">
            <a:extLst>
              <a:ext uri="{FF2B5EF4-FFF2-40B4-BE49-F238E27FC236}">
                <a16:creationId xmlns:a16="http://schemas.microsoft.com/office/drawing/2014/main" id="{2B9C3175-EDD8-439D-A2B1-50AE3A08AA7B}"/>
              </a:ext>
            </a:extLst>
          </p:cNvPr>
          <p:cNvSpPr txBox="1">
            <a:spLocks/>
          </p:cNvSpPr>
          <p:nvPr/>
        </p:nvSpPr>
        <p:spPr>
          <a:xfrm>
            <a:off x="6604158" y="1718004"/>
            <a:ext cx="2086277" cy="920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effectLst>
                  <a:outerShdw blurRad="38100" dist="38100" dir="2700000" algn="tl">
                    <a:srgbClr val="000000">
                      <a:alpha val="43137"/>
                    </a:srgbClr>
                  </a:outerShdw>
                </a:effectLst>
              </a:rPr>
              <a:t>FINANCIAL ELIGIBILITY</a:t>
            </a:r>
          </a:p>
        </p:txBody>
      </p:sp>
      <p:sp>
        <p:nvSpPr>
          <p:cNvPr id="33" name="Content Placeholder 9">
            <a:extLst>
              <a:ext uri="{FF2B5EF4-FFF2-40B4-BE49-F238E27FC236}">
                <a16:creationId xmlns:a16="http://schemas.microsoft.com/office/drawing/2014/main" id="{1CEAE173-B7E8-4E54-B941-8EB79CFDEEDF}"/>
              </a:ext>
            </a:extLst>
          </p:cNvPr>
          <p:cNvSpPr txBox="1">
            <a:spLocks/>
          </p:cNvSpPr>
          <p:nvPr/>
        </p:nvSpPr>
        <p:spPr>
          <a:xfrm>
            <a:off x="9604843" y="1742804"/>
            <a:ext cx="2086277" cy="920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effectLst>
                  <a:outerShdw blurRad="38100" dist="38100" dir="2700000" algn="tl">
                    <a:srgbClr val="000000">
                      <a:alpha val="43137"/>
                    </a:srgbClr>
                  </a:outerShdw>
                </a:effectLst>
              </a:rPr>
              <a:t>SPECIALIZED ELIGIBILITY</a:t>
            </a:r>
          </a:p>
        </p:txBody>
      </p:sp>
      <p:pic>
        <p:nvPicPr>
          <p:cNvPr id="35" name="Picture Placeholder 16">
            <a:extLst>
              <a:ext uri="{FF2B5EF4-FFF2-40B4-BE49-F238E27FC236}">
                <a16:creationId xmlns:a16="http://schemas.microsoft.com/office/drawing/2014/main" id="{6D47F650-4318-46A4-AB0C-C1E910CB5F40}"/>
              </a:ext>
            </a:extLst>
          </p:cNvPr>
          <p:cNvPicPr>
            <a:picLocks noChangeAspect="1"/>
          </p:cNvPicPr>
          <p:nvPr/>
        </p:nvPicPr>
        <p:blipFill>
          <a:blip r:embed="rId4"/>
          <a:stretch>
            <a:fillRect/>
          </a:stretch>
        </p:blipFill>
        <p:spPr>
          <a:xfrm>
            <a:off x="332716" y="2896835"/>
            <a:ext cx="2422603" cy="24577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Placeholder 13">
            <a:extLst>
              <a:ext uri="{FF2B5EF4-FFF2-40B4-BE49-F238E27FC236}">
                <a16:creationId xmlns:a16="http://schemas.microsoft.com/office/drawing/2014/main" id="{321A434C-D517-4838-8968-56E9B71E9F42}"/>
              </a:ext>
            </a:extLst>
          </p:cNvPr>
          <p:cNvPicPr>
            <a:picLocks noChangeAspect="1"/>
          </p:cNvPicPr>
          <p:nvPr/>
        </p:nvPicPr>
        <p:blipFill>
          <a:blip r:embed="rId5"/>
          <a:stretch>
            <a:fillRect/>
          </a:stretch>
        </p:blipFill>
        <p:spPr>
          <a:xfrm>
            <a:off x="3383961" y="2921926"/>
            <a:ext cx="2414299" cy="24286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Placeholder 15">
            <a:extLst>
              <a:ext uri="{FF2B5EF4-FFF2-40B4-BE49-F238E27FC236}">
                <a16:creationId xmlns:a16="http://schemas.microsoft.com/office/drawing/2014/main" id="{B890A020-AE98-41A6-BAC8-8FD56C164F18}"/>
              </a:ext>
            </a:extLst>
          </p:cNvPr>
          <p:cNvPicPr>
            <a:picLocks noChangeAspect="1"/>
          </p:cNvPicPr>
          <p:nvPr/>
        </p:nvPicPr>
        <p:blipFill>
          <a:blip r:embed="rId6"/>
          <a:stretch>
            <a:fillRect/>
          </a:stretch>
        </p:blipFill>
        <p:spPr>
          <a:xfrm>
            <a:off x="6411897" y="2932185"/>
            <a:ext cx="2414299" cy="23901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Placeholder 17">
            <a:extLst>
              <a:ext uri="{FF2B5EF4-FFF2-40B4-BE49-F238E27FC236}">
                <a16:creationId xmlns:a16="http://schemas.microsoft.com/office/drawing/2014/main" id="{C9259043-32DD-4CF9-9B98-62B78909DCE1}"/>
              </a:ext>
            </a:extLst>
          </p:cNvPr>
          <p:cNvPicPr>
            <a:picLocks noChangeAspect="1"/>
          </p:cNvPicPr>
          <p:nvPr/>
        </p:nvPicPr>
        <p:blipFill>
          <a:blip r:embed="rId7"/>
          <a:stretch>
            <a:fillRect/>
          </a:stretch>
        </p:blipFill>
        <p:spPr>
          <a:xfrm>
            <a:off x="9430604" y="2892846"/>
            <a:ext cx="2407345" cy="24642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5607955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a:xfrm>
            <a:off x="-322995" y="1155961"/>
            <a:ext cx="6011116" cy="920336"/>
          </a:xfrm>
        </p:spPr>
        <p:txBody>
          <a:bodyPr/>
          <a:lstStyle/>
          <a:p>
            <a:pPr algn="ctr"/>
            <a:r>
              <a:rPr lang="en-US" dirty="0">
                <a:solidFill>
                  <a:srgbClr val="0D1D51"/>
                </a:solidFill>
                <a:effectLst>
                  <a:outerShdw blurRad="38100" dist="38100" dir="2700000" algn="tl">
                    <a:srgbClr val="000000">
                      <a:alpha val="43137"/>
                    </a:srgbClr>
                  </a:outerShdw>
                </a:effectLst>
              </a:rPr>
              <a:t>Time in service</a:t>
            </a:r>
            <a:br>
              <a:rPr lang="en-US" dirty="0">
                <a:solidFill>
                  <a:srgbClr val="0D1D51"/>
                </a:solidFill>
                <a:effectLst>
                  <a:outerShdw blurRad="38100" dist="38100" dir="2700000" algn="tl">
                    <a:srgbClr val="000000">
                      <a:alpha val="43137"/>
                    </a:srgbClr>
                  </a:outerShdw>
                </a:effectLst>
              </a:rPr>
            </a:br>
            <a:r>
              <a:rPr lang="en-US" dirty="0">
                <a:solidFill>
                  <a:srgbClr val="0D1D51"/>
                </a:solidFill>
                <a:effectLst>
                  <a:outerShdw blurRad="38100" dist="38100" dir="2700000" algn="tl">
                    <a:srgbClr val="000000">
                      <a:alpha val="43137"/>
                    </a:srgbClr>
                  </a:outerShdw>
                </a:effectLst>
              </a:rPr>
              <a:t>Requirements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312427" y="1332513"/>
            <a:ext cx="605487" cy="605487"/>
          </a:xfrm>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673879" y="2362207"/>
            <a:ext cx="4789359" cy="3795311"/>
          </a:xfrm>
        </p:spPr>
        <p:txBody>
          <a:bodyPr/>
          <a:lstStyle/>
          <a:p>
            <a:pPr marL="285750" indent="-285750" algn="l">
              <a:spcBef>
                <a:spcPct val="0"/>
              </a:spcBef>
              <a:buFont typeface="Arial" panose="020B0604020202020204" pitchFamily="34" charset="0"/>
              <a:buChar char="•"/>
            </a:pPr>
            <a:r>
              <a:rPr lang="en-US" altLang="en-US" sz="2400" dirty="0">
                <a:solidFill>
                  <a:srgbClr val="000000"/>
                </a:solidFill>
              </a:rPr>
              <a:t>Persons enlisting in the Armed Forces after 9/7/80 (enlisted), or who entered on active duty after 10/16/81(officers), are not eligible for VHA benefits unless they completed:</a:t>
            </a:r>
          </a:p>
          <a:p>
            <a:pPr marL="285750" indent="-285750" algn="l">
              <a:spcBef>
                <a:spcPct val="0"/>
              </a:spcBef>
              <a:buFont typeface="Arial" panose="020B0604020202020204" pitchFamily="34" charset="0"/>
              <a:buChar char="•"/>
            </a:pPr>
            <a:endParaRPr lang="en-US" altLang="en-US" sz="2400" dirty="0">
              <a:solidFill>
                <a:srgbClr val="000000"/>
              </a:solidFill>
            </a:endParaRPr>
          </a:p>
          <a:p>
            <a:pPr marL="285750" indent="-285750" algn="l">
              <a:spcBef>
                <a:spcPct val="0"/>
              </a:spcBef>
              <a:buFont typeface="Arial" panose="020B0604020202020204" pitchFamily="34" charset="0"/>
              <a:buChar char="•"/>
            </a:pPr>
            <a:r>
              <a:rPr lang="en-US" altLang="en-US" sz="2400" dirty="0">
                <a:solidFill>
                  <a:srgbClr val="000000"/>
                </a:solidFill>
              </a:rPr>
              <a:t>24 months continuous active service,</a:t>
            </a:r>
          </a:p>
          <a:p>
            <a:pPr algn="l">
              <a:spcBef>
                <a:spcPct val="0"/>
              </a:spcBef>
            </a:pPr>
            <a:r>
              <a:rPr lang="en-US" altLang="en-US" sz="2400" i="1" dirty="0">
                <a:solidFill>
                  <a:srgbClr val="000000"/>
                </a:solidFill>
              </a:rPr>
              <a:t>    or</a:t>
            </a:r>
          </a:p>
          <a:p>
            <a:pPr marL="285750" indent="-285750" algn="l">
              <a:spcBef>
                <a:spcPct val="0"/>
              </a:spcBef>
              <a:buFont typeface="Arial" panose="020B0604020202020204" pitchFamily="34" charset="0"/>
              <a:buChar char="•"/>
            </a:pPr>
            <a:r>
              <a:rPr lang="en-US" altLang="en-US" sz="2400" dirty="0">
                <a:solidFill>
                  <a:srgbClr val="000000"/>
                </a:solidFill>
              </a:rPr>
              <a:t>the full period for which they were called or ordered to active duty</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a:xfrm>
            <a:off x="7483150" y="4967463"/>
            <a:ext cx="3887987" cy="605866"/>
          </a:xfrm>
        </p:spPr>
        <p:txBody>
          <a:bodyPr/>
          <a:lstStyle/>
          <a:p>
            <a:pPr algn="ctr">
              <a:lnSpc>
                <a:spcPct val="100000"/>
              </a:lnSpc>
              <a:spcBef>
                <a:spcPts val="0"/>
              </a:spcBef>
            </a:pPr>
            <a:r>
              <a:rPr lang="en-US" i="1" dirty="0"/>
              <a:t>https://bit.ly/2ZYeBRf</a:t>
            </a:r>
          </a:p>
        </p:txBody>
      </p:sp>
      <p:pic>
        <p:nvPicPr>
          <p:cNvPr id="7" name="Picture 6">
            <a:extLst>
              <a:ext uri="{FF2B5EF4-FFF2-40B4-BE49-F238E27FC236}">
                <a16:creationId xmlns:a16="http://schemas.microsoft.com/office/drawing/2014/main" id="{804A7DE3-7675-48F5-BB4C-3EA610082668}"/>
              </a:ext>
            </a:extLst>
          </p:cNvPr>
          <p:cNvPicPr>
            <a:picLocks noChangeAspect="1"/>
          </p:cNvPicPr>
          <p:nvPr/>
        </p:nvPicPr>
        <p:blipFill>
          <a:blip r:embed="rId7"/>
          <a:stretch>
            <a:fillRect/>
          </a:stretch>
        </p:blipFill>
        <p:spPr>
          <a:xfrm>
            <a:off x="8340128" y="1424600"/>
            <a:ext cx="2174033" cy="2174033"/>
          </a:xfrm>
          <a:prstGeom prst="rect">
            <a:avLst/>
          </a:prstGeom>
        </p:spPr>
      </p:pic>
      <p:pic>
        <p:nvPicPr>
          <p:cNvPr id="15" name="Content Placeholder 14">
            <a:extLst>
              <a:ext uri="{FF2B5EF4-FFF2-40B4-BE49-F238E27FC236}">
                <a16:creationId xmlns:a16="http://schemas.microsoft.com/office/drawing/2014/main" id="{031DB1C8-E1C4-427B-BEF2-876CFF938E9E}"/>
              </a:ext>
            </a:extLst>
          </p:cNvPr>
          <p:cNvPicPr>
            <a:picLocks noGrp="1" noChangeAspect="1"/>
          </p:cNvPicPr>
          <p:nvPr>
            <p:ph idx="19"/>
          </p:nvPr>
        </p:nvPicPr>
        <p:blipFill>
          <a:blip r:embed="rId8"/>
          <a:stretch>
            <a:fillRect/>
          </a:stretch>
        </p:blipFill>
        <p:spPr>
          <a:xfrm>
            <a:off x="10174256" y="231371"/>
            <a:ext cx="1761578" cy="1759696"/>
          </a:xfrm>
        </p:spPr>
      </p:pic>
      <p:pic>
        <p:nvPicPr>
          <p:cNvPr id="8" name="Picture 7">
            <a:extLst>
              <a:ext uri="{FF2B5EF4-FFF2-40B4-BE49-F238E27FC236}">
                <a16:creationId xmlns:a16="http://schemas.microsoft.com/office/drawing/2014/main" id="{2937E549-612B-40F6-9374-30F85FE8B128}"/>
              </a:ext>
            </a:extLst>
          </p:cNvPr>
          <p:cNvPicPr>
            <a:picLocks noChangeAspect="1"/>
          </p:cNvPicPr>
          <p:nvPr/>
        </p:nvPicPr>
        <p:blipFill>
          <a:blip r:embed="rId9"/>
          <a:stretch>
            <a:fillRect/>
          </a:stretch>
        </p:blipFill>
        <p:spPr>
          <a:xfrm>
            <a:off x="6787244" y="2905791"/>
            <a:ext cx="1717307" cy="1717307"/>
          </a:xfrm>
          <a:prstGeom prst="rect">
            <a:avLst/>
          </a:prstGeom>
        </p:spPr>
      </p:pic>
      <p:pic>
        <p:nvPicPr>
          <p:cNvPr id="12" name="Picture 11">
            <a:extLst>
              <a:ext uri="{FF2B5EF4-FFF2-40B4-BE49-F238E27FC236}">
                <a16:creationId xmlns:a16="http://schemas.microsoft.com/office/drawing/2014/main" id="{18EF4137-00EC-4986-B630-6463E3CC4A61}"/>
              </a:ext>
            </a:extLst>
          </p:cNvPr>
          <p:cNvPicPr>
            <a:picLocks noChangeAspect="1"/>
          </p:cNvPicPr>
          <p:nvPr/>
        </p:nvPicPr>
        <p:blipFill>
          <a:blip r:embed="rId10"/>
          <a:stretch>
            <a:fillRect/>
          </a:stretch>
        </p:blipFill>
        <p:spPr>
          <a:xfrm>
            <a:off x="10017967" y="2511617"/>
            <a:ext cx="2174033" cy="2174033"/>
          </a:xfrm>
          <a:prstGeom prst="rect">
            <a:avLst/>
          </a:prstGeom>
        </p:spPr>
      </p:pic>
      <p:pic>
        <p:nvPicPr>
          <p:cNvPr id="17" name="Picture 16">
            <a:extLst>
              <a:ext uri="{FF2B5EF4-FFF2-40B4-BE49-F238E27FC236}">
                <a16:creationId xmlns:a16="http://schemas.microsoft.com/office/drawing/2014/main" id="{CCD4B2B2-6DBE-4FFB-B349-1A4F42CD07A4}"/>
              </a:ext>
            </a:extLst>
          </p:cNvPr>
          <p:cNvPicPr>
            <a:picLocks noChangeAspect="1"/>
          </p:cNvPicPr>
          <p:nvPr/>
        </p:nvPicPr>
        <p:blipFill>
          <a:blip r:embed="rId11"/>
          <a:stretch>
            <a:fillRect/>
          </a:stretch>
        </p:blipFill>
        <p:spPr>
          <a:xfrm>
            <a:off x="6787244" y="245767"/>
            <a:ext cx="1770571" cy="1772345"/>
          </a:xfrm>
          <a:prstGeom prst="rect">
            <a:avLst/>
          </a:prstGeom>
        </p:spPr>
      </p:pic>
      <p:sp>
        <p:nvSpPr>
          <p:cNvPr id="18" name="Title 1">
            <a:extLst>
              <a:ext uri="{FF2B5EF4-FFF2-40B4-BE49-F238E27FC236}">
                <a16:creationId xmlns:a16="http://schemas.microsoft.com/office/drawing/2014/main" id="{7249B1F2-4DD1-40A1-ABE1-E545F85788FE}"/>
              </a:ext>
            </a:extLst>
          </p:cNvPr>
          <p:cNvSpPr txBox="1">
            <a:spLocks/>
          </p:cNvSpPr>
          <p:nvPr/>
        </p:nvSpPr>
        <p:spPr>
          <a:xfrm>
            <a:off x="-322995" y="323901"/>
            <a:ext cx="6011116" cy="92033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algn="ctr"/>
            <a:endParaRPr lang="en-US" dirty="0">
              <a:solidFill>
                <a:srgbClr val="0D1D5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403648"/>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a:xfrm>
            <a:off x="500514" y="1359463"/>
            <a:ext cx="4328894" cy="495389"/>
          </a:xfrm>
        </p:spPr>
        <p:txBody>
          <a:bodyPr/>
          <a:lstStyle/>
          <a:p>
            <a:pPr algn="ctr"/>
            <a:r>
              <a:rPr lang="en-US" dirty="0"/>
              <a:t>Honorable Through Dishonorable Discharges</a:t>
            </a:r>
          </a:p>
        </p:txBody>
      </p:sp>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122253" y="2209502"/>
            <a:ext cx="5397164" cy="4564021"/>
          </a:xfrm>
        </p:spPr>
        <p:txBody>
          <a:bodyPr/>
          <a:lstStyle/>
          <a:p>
            <a:pPr marL="285750" indent="-285750" algn="l">
              <a:buFont typeface="Arial" panose="020B0604020202020204" pitchFamily="34" charset="0"/>
              <a:buChar char="•"/>
            </a:pPr>
            <a:r>
              <a:rPr lang="en-US" sz="2000" b="1" dirty="0"/>
              <a:t>Honorable*</a:t>
            </a:r>
          </a:p>
          <a:p>
            <a:pPr marL="742950" lvl="1" indent="-285750" algn="l">
              <a:buFont typeface="Arial" panose="020B0604020202020204" pitchFamily="34" charset="0"/>
              <a:buChar char="•"/>
            </a:pPr>
            <a:r>
              <a:rPr lang="en-US" dirty="0"/>
              <a:t>To receive an honorable discharge, a service member must have received a rating from good to excellent for their service.</a:t>
            </a:r>
          </a:p>
          <a:p>
            <a:pPr marL="285750" indent="-285750" algn="l">
              <a:buFont typeface="Arial" panose="020B0604020202020204" pitchFamily="34" charset="0"/>
              <a:buChar char="•"/>
            </a:pPr>
            <a:r>
              <a:rPr lang="en-US" sz="2000" b="1" dirty="0"/>
              <a:t>General*</a:t>
            </a:r>
          </a:p>
          <a:p>
            <a:pPr marL="742950" lvl="1" indent="-285750" algn="l">
              <a:buFont typeface="Arial" panose="020B0604020202020204" pitchFamily="34" charset="0"/>
              <a:buChar char="•"/>
            </a:pPr>
            <a:r>
              <a:rPr lang="en-US" dirty="0"/>
              <a:t>service members whose performance is satisfactory but is marked by a considerable departure in duty performance and conduct expected of military members</a:t>
            </a:r>
          </a:p>
          <a:p>
            <a:pPr marL="285750" indent="-285750" algn="l">
              <a:buFont typeface="Arial" panose="020B0604020202020204" pitchFamily="34" charset="0"/>
              <a:buChar char="•"/>
            </a:pPr>
            <a:r>
              <a:rPr lang="en-US" sz="2000" b="1" dirty="0"/>
              <a:t>Other Than Honorable (OTH)</a:t>
            </a:r>
          </a:p>
          <a:p>
            <a:pPr marL="742950" lvl="1" indent="-285750" algn="l">
              <a:buFont typeface="Arial" panose="020B0604020202020204" pitchFamily="34" charset="0"/>
              <a:buChar char="•"/>
            </a:pPr>
            <a:r>
              <a:rPr lang="en-US" dirty="0"/>
              <a:t>An OTH is the most severe form of administrative discharge. This type of discharge represents a serious departure from the conduct and performance expected of all military members.</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6" name="Picture Placeholder 5">
            <a:extLst>
              <a:ext uri="{FF2B5EF4-FFF2-40B4-BE49-F238E27FC236}">
                <a16:creationId xmlns:a16="http://schemas.microsoft.com/office/drawing/2014/main" id="{96E71688-CF9A-4F7E-88EA-13B2061A522E}"/>
              </a:ext>
            </a:extLst>
          </p:cNvPr>
          <p:cNvSpPr>
            <a:spLocks noGrp="1"/>
          </p:cNvSpPr>
          <p:nvPr>
            <p:ph type="pic" sz="quarter" idx="21"/>
          </p:nvPr>
        </p:nvSpPr>
        <p:spPr/>
      </p:sp>
      <p:sp>
        <p:nvSpPr>
          <p:cNvPr id="11" name="Title 1">
            <a:extLst>
              <a:ext uri="{FF2B5EF4-FFF2-40B4-BE49-F238E27FC236}">
                <a16:creationId xmlns:a16="http://schemas.microsoft.com/office/drawing/2014/main" id="{96E7FD02-5F96-431A-92EE-416333E1A32C}"/>
              </a:ext>
            </a:extLst>
          </p:cNvPr>
          <p:cNvSpPr>
            <a:spLocks noGrp="1"/>
          </p:cNvSpPr>
          <p:nvPr>
            <p:ph type="title"/>
          </p:nvPr>
        </p:nvSpPr>
        <p:spPr>
          <a:xfrm>
            <a:off x="-39457" y="84477"/>
            <a:ext cx="6011116" cy="920336"/>
          </a:xfrm>
        </p:spPr>
        <p:txBody>
          <a:bodyPr/>
          <a:lstStyle/>
          <a:p>
            <a:pPr algn="ctr"/>
            <a:r>
              <a:rPr lang="en-US" dirty="0">
                <a:solidFill>
                  <a:srgbClr val="0D1D51"/>
                </a:solidFill>
                <a:effectLst>
                  <a:outerShdw blurRad="38100" dist="38100" dir="2700000" algn="tl">
                    <a:srgbClr val="000000">
                      <a:alpha val="43137"/>
                    </a:srgbClr>
                  </a:outerShdw>
                </a:effectLst>
              </a:rPr>
              <a:t>Category of Discharge</a:t>
            </a:r>
          </a:p>
        </p:txBody>
      </p:sp>
      <p:sp>
        <p:nvSpPr>
          <p:cNvPr id="2" name="TextBox 1">
            <a:extLst>
              <a:ext uri="{FF2B5EF4-FFF2-40B4-BE49-F238E27FC236}">
                <a16:creationId xmlns:a16="http://schemas.microsoft.com/office/drawing/2014/main" id="{F0C87029-A3E9-4C45-A4B8-2CA8376F83F6}"/>
              </a:ext>
            </a:extLst>
          </p:cNvPr>
          <p:cNvSpPr txBox="1"/>
          <p:nvPr/>
        </p:nvSpPr>
        <p:spPr>
          <a:xfrm>
            <a:off x="6388100" y="84477"/>
            <a:ext cx="5681647" cy="4708981"/>
          </a:xfrm>
          <a:prstGeom prst="rect">
            <a:avLst/>
          </a:prstGeom>
          <a:noFill/>
        </p:spPr>
        <p:txBody>
          <a:bodyPr wrap="square" rtlCol="0">
            <a:spAutoFit/>
          </a:bodyPr>
          <a:lstStyle/>
          <a:p>
            <a:pPr marL="285750" indent="-285750">
              <a:buFont typeface="Arial" panose="020B0604020202020204" pitchFamily="34" charset="0"/>
              <a:buChar char="•"/>
            </a:pPr>
            <a:r>
              <a:rPr lang="en-US" sz="2000" b="1" dirty="0"/>
              <a:t>Bad Conduct (BCD)</a:t>
            </a:r>
          </a:p>
          <a:p>
            <a:pPr marL="742950" lvl="1" indent="-285750">
              <a:buFont typeface="Arial" panose="020B0604020202020204" pitchFamily="34" charset="0"/>
              <a:buChar char="•"/>
            </a:pPr>
            <a:r>
              <a:rPr lang="en-US" sz="2000" dirty="0"/>
              <a:t>Unlike an administrative discharge, a Bad Conduct Discharge (BCD) is a punitive discharge that can only be given by a court-martial (either Special or General) as punishment to an enlisted service-member.</a:t>
            </a:r>
          </a:p>
          <a:p>
            <a:pPr marL="285750" indent="-285750">
              <a:buFont typeface="Arial" panose="020B0604020202020204" pitchFamily="34" charset="0"/>
              <a:buChar char="•"/>
            </a:pPr>
            <a:r>
              <a:rPr lang="en-US" sz="2000" b="1" dirty="0"/>
              <a:t>Dishonorable </a:t>
            </a:r>
          </a:p>
          <a:p>
            <a:pPr marL="742950" lvl="1" indent="-285750">
              <a:buFont typeface="Arial" panose="020B0604020202020204" pitchFamily="34" charset="0"/>
              <a:buChar char="•"/>
            </a:pPr>
            <a:r>
              <a:rPr lang="en-US" sz="2000" dirty="0"/>
              <a:t>Dishonorable discharges are handed down for what the military considers the most reprehensible conduct. This type of discharge may be rendered only by conviction at a general court-martial for serious offenses (e.g., desertion, sexual assault, murder, etc.) that call for dishonorable discharge as part of the sentence. </a:t>
            </a:r>
          </a:p>
        </p:txBody>
      </p:sp>
      <p:sp>
        <p:nvSpPr>
          <p:cNvPr id="4" name="TextBox 3">
            <a:extLst>
              <a:ext uri="{FF2B5EF4-FFF2-40B4-BE49-F238E27FC236}">
                <a16:creationId xmlns:a16="http://schemas.microsoft.com/office/drawing/2014/main" id="{26339819-48EF-4CF5-8293-83309DEA6A02}"/>
              </a:ext>
            </a:extLst>
          </p:cNvPr>
          <p:cNvSpPr txBox="1"/>
          <p:nvPr/>
        </p:nvSpPr>
        <p:spPr>
          <a:xfrm>
            <a:off x="8110889" y="4995424"/>
            <a:ext cx="4081111" cy="677108"/>
          </a:xfrm>
          <a:prstGeom prst="rect">
            <a:avLst/>
          </a:prstGeom>
          <a:noFill/>
        </p:spPr>
        <p:txBody>
          <a:bodyPr wrap="square" rtlCol="0">
            <a:spAutoFit/>
          </a:bodyPr>
          <a:lstStyle/>
          <a:p>
            <a:r>
              <a:rPr lang="en-US" sz="2000" dirty="0">
                <a:hlinkClick r:id="rId5"/>
              </a:rPr>
              <a:t>https://bit.ly/36EIBnM</a:t>
            </a:r>
            <a:endParaRPr lang="en-US" sz="2000" dirty="0"/>
          </a:p>
          <a:p>
            <a:endParaRPr lang="en-US" dirty="0"/>
          </a:p>
        </p:txBody>
      </p:sp>
    </p:spTree>
    <p:extLst>
      <p:ext uri="{BB962C8B-B14F-4D97-AF65-F5344CB8AC3E}">
        <p14:creationId xmlns:p14="http://schemas.microsoft.com/office/powerpoint/2010/main" val="343001834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A67EE8D-C768-41D1-87CA-87D43A956000}"/>
              </a:ext>
            </a:extLst>
          </p:cNvPr>
          <p:cNvSpPr txBox="1">
            <a:spLocks/>
          </p:cNvSpPr>
          <p:nvPr/>
        </p:nvSpPr>
        <p:spPr>
          <a:xfrm>
            <a:off x="6622800" y="1002016"/>
            <a:ext cx="5181600" cy="539019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Veterans are required to take a means test to determine if they pay medical or medication copayments. This is done once a year.</a:t>
            </a:r>
          </a:p>
          <a:p>
            <a:r>
              <a:rPr lang="en-US" dirty="0">
                <a:solidFill>
                  <a:schemeClr val="bg1"/>
                </a:solidFill>
              </a:rPr>
              <a:t>Each year, the thresholds change. </a:t>
            </a:r>
          </a:p>
          <a:p>
            <a:r>
              <a:rPr lang="en-US" dirty="0">
                <a:solidFill>
                  <a:schemeClr val="bg1"/>
                </a:solidFill>
              </a:rPr>
              <a:t>If a Veteran is over the means test threshold, have no other qualifying period of service (think special eligibility), and are not service connected, they will not be eligible for VA healthcare.</a:t>
            </a:r>
          </a:p>
        </p:txBody>
      </p:sp>
      <p:pic>
        <p:nvPicPr>
          <p:cNvPr id="7" name="Picture 6">
            <a:extLst>
              <a:ext uri="{FF2B5EF4-FFF2-40B4-BE49-F238E27FC236}">
                <a16:creationId xmlns:a16="http://schemas.microsoft.com/office/drawing/2014/main" id="{3755C2E4-11A2-48FC-976D-D181AE9CBCDA}"/>
              </a:ext>
            </a:extLst>
          </p:cNvPr>
          <p:cNvPicPr>
            <a:picLocks noChangeAspect="1"/>
          </p:cNvPicPr>
          <p:nvPr/>
        </p:nvPicPr>
        <p:blipFill>
          <a:blip r:embed="rId3"/>
          <a:stretch>
            <a:fillRect/>
          </a:stretch>
        </p:blipFill>
        <p:spPr>
          <a:xfrm>
            <a:off x="268857" y="403003"/>
            <a:ext cx="6272463" cy="3294110"/>
          </a:xfrm>
          <a:prstGeom prst="rect">
            <a:avLst/>
          </a:prstGeom>
        </p:spPr>
      </p:pic>
      <p:pic>
        <p:nvPicPr>
          <p:cNvPr id="8" name="Picture 7">
            <a:extLst>
              <a:ext uri="{FF2B5EF4-FFF2-40B4-BE49-F238E27FC236}">
                <a16:creationId xmlns:a16="http://schemas.microsoft.com/office/drawing/2014/main" id="{DDD74ADC-ED0B-41B1-B463-DFB096F21F49}"/>
              </a:ext>
            </a:extLst>
          </p:cNvPr>
          <p:cNvPicPr>
            <a:picLocks noChangeAspect="1"/>
          </p:cNvPicPr>
          <p:nvPr/>
        </p:nvPicPr>
        <p:blipFill>
          <a:blip r:embed="rId4"/>
          <a:stretch>
            <a:fillRect/>
          </a:stretch>
        </p:blipFill>
        <p:spPr>
          <a:xfrm>
            <a:off x="218472" y="4064309"/>
            <a:ext cx="6363588" cy="2029108"/>
          </a:xfrm>
          <a:prstGeom prst="rect">
            <a:avLst/>
          </a:prstGeom>
        </p:spPr>
      </p:pic>
      <p:sp>
        <p:nvSpPr>
          <p:cNvPr id="9" name="TextBox 8">
            <a:extLst>
              <a:ext uri="{FF2B5EF4-FFF2-40B4-BE49-F238E27FC236}">
                <a16:creationId xmlns:a16="http://schemas.microsoft.com/office/drawing/2014/main" id="{D110842E-2563-496A-93B8-292A0EBE6F4E}"/>
              </a:ext>
            </a:extLst>
          </p:cNvPr>
          <p:cNvSpPr txBox="1"/>
          <p:nvPr/>
        </p:nvSpPr>
        <p:spPr>
          <a:xfrm>
            <a:off x="-90455" y="329732"/>
            <a:ext cx="11483999" cy="584775"/>
          </a:xfrm>
          <a:prstGeom prst="rect">
            <a:avLst/>
          </a:prstGeom>
          <a:noFill/>
        </p:spPr>
        <p:txBody>
          <a:bodyPr wrap="square" rtlCol="0">
            <a:spAutoFit/>
          </a:bodyPr>
          <a:lstStyle/>
          <a:p>
            <a:pPr algn="r"/>
            <a:r>
              <a:rPr lang="en-US" sz="3200" b="1" dirty="0">
                <a:solidFill>
                  <a:schemeClr val="bg1"/>
                </a:solidFill>
                <a:effectLst>
                  <a:outerShdw blurRad="38100" dist="38100" dir="2700000" algn="tl">
                    <a:srgbClr val="000000">
                      <a:alpha val="43137"/>
                    </a:srgbClr>
                  </a:outerShdw>
                </a:effectLst>
                <a:latin typeface="+mj-lt"/>
              </a:rPr>
              <a:t>FINANCIAL ELIGIBILITY</a:t>
            </a:r>
          </a:p>
        </p:txBody>
      </p:sp>
    </p:spTree>
    <p:extLst>
      <p:ext uri="{BB962C8B-B14F-4D97-AF65-F5344CB8AC3E}">
        <p14:creationId xmlns:p14="http://schemas.microsoft.com/office/powerpoint/2010/main" val="12255743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purl.org/dc/elements/1.1/"/>
    <ds:schemaRef ds:uri="http://schemas.openxmlformats.org/package/2006/metadata/core-properties"/>
    <ds:schemaRef ds:uri="16c05727-aa75-4e4a-9b5f-8a80a1165891"/>
    <ds:schemaRef ds:uri="http://purl.org/dc/terms/"/>
    <ds:schemaRef ds:uri="http://schemas.microsoft.com/office/infopath/2007/PartnerControls"/>
    <ds:schemaRef ds:uri="http://schemas.microsoft.com/office/2006/documentManagement/types"/>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2343</Words>
  <Application>Microsoft Office PowerPoint</Application>
  <PresentationFormat>Widescreen</PresentationFormat>
  <Paragraphs>231</Paragraphs>
  <Slides>38</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38</vt:i4>
      </vt:variant>
    </vt:vector>
  </HeadingPairs>
  <TitlesOfParts>
    <vt:vector size="45" baseType="lpstr">
      <vt:lpstr>Arial</vt:lpstr>
      <vt:lpstr>Calibri</vt:lpstr>
      <vt:lpstr>Calibri Light</vt:lpstr>
      <vt:lpstr>Corbel</vt:lpstr>
      <vt:lpstr>Office Theme</vt:lpstr>
      <vt:lpstr>1_Custom Design</vt:lpstr>
      <vt:lpstr>Custom Design</vt:lpstr>
      <vt:lpstr>PowerPoint Presentation</vt:lpstr>
      <vt:lpstr>VA Eligibility</vt:lpstr>
      <vt:lpstr>What is the difference between VHA and vba?</vt:lpstr>
      <vt:lpstr>Who we are </vt:lpstr>
      <vt:lpstr> </vt:lpstr>
      <vt:lpstr>What do you need to know about eligibility?</vt:lpstr>
      <vt:lpstr>Time in service Requirements</vt:lpstr>
      <vt:lpstr>Category of Discharge</vt:lpstr>
      <vt:lpstr>PowerPoint Presentation</vt:lpstr>
      <vt:lpstr>Special eligibility</vt:lpstr>
      <vt:lpstr>What services do we offer?</vt:lpstr>
      <vt:lpstr>What services are limited or excluded?</vt:lpstr>
      <vt:lpstr>PowerPoint Presentation</vt:lpstr>
      <vt:lpstr>PowerPoint Presentation</vt:lpstr>
      <vt:lpstr>VA Video Connect </vt:lpstr>
      <vt:lpstr>VA Video Connect </vt:lpstr>
      <vt:lpstr>Growth of Veteran seen with vvc</vt:lpstr>
      <vt:lpstr>Growth of Veteran seen with vvc</vt:lpstr>
      <vt:lpstr>ALL VISIT TYPES ACROSS TIME</vt:lpstr>
      <vt:lpstr>PowerPoint Presentation</vt:lpstr>
      <vt:lpstr>PowerPoint Presentation</vt:lpstr>
      <vt:lpstr>PowerPoint Presentation</vt:lpstr>
      <vt:lpstr>PowerPoint Presentation</vt:lpstr>
      <vt:lpstr>Cognitive Biases</vt:lpstr>
      <vt:lpstr>PowerPoint Presentation</vt:lpstr>
      <vt:lpstr>Biases in Health Care</vt:lpstr>
      <vt:lpstr>Biases in Diagnoses</vt:lpstr>
      <vt:lpstr>Diagnostic Errors</vt:lpstr>
      <vt:lpstr>Training in Cognitive Biases</vt:lpstr>
      <vt:lpstr>My life my story</vt:lpstr>
      <vt:lpstr>It’s far more important to know what person the disease has than what disease the person has.  – Hippocrates 400 BCE </vt:lpstr>
      <vt:lpstr>What is my life my story?</vt:lpstr>
      <vt:lpstr>Stories change the culture</vt:lpstr>
      <vt:lpstr>Stories change the culture</vt:lpstr>
      <vt:lpstr>Why these stories matter</vt:lpstr>
      <vt:lpstr>Why these stories matter</vt:lpstr>
      <vt:lpstr>The future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2020-10-23T20:01:56Z</dcterms:created>
  <dcterms:modified xsi:type="dcterms:W3CDTF">2020-10-23T20:57:48Z</dcterms:modified>
</cp:coreProperties>
</file>