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handoutMasterIdLst>
    <p:handoutMasterId r:id="rId27"/>
  </p:handoutMasterIdLst>
  <p:sldIdLst>
    <p:sldId id="271" r:id="rId5"/>
    <p:sldId id="273" r:id="rId6"/>
    <p:sldId id="276" r:id="rId7"/>
    <p:sldId id="281" r:id="rId8"/>
    <p:sldId id="275" r:id="rId9"/>
    <p:sldId id="282" r:id="rId10"/>
    <p:sldId id="277" r:id="rId11"/>
    <p:sldId id="279" r:id="rId12"/>
    <p:sldId id="283" r:id="rId13"/>
    <p:sldId id="284" r:id="rId14"/>
    <p:sldId id="285" r:id="rId15"/>
    <p:sldId id="286" r:id="rId16"/>
    <p:sldId id="278" r:id="rId17"/>
    <p:sldId id="287" r:id="rId18"/>
    <p:sldId id="288" r:id="rId19"/>
    <p:sldId id="290" r:id="rId20"/>
    <p:sldId id="289" r:id="rId21"/>
    <p:sldId id="291" r:id="rId22"/>
    <p:sldId id="292" r:id="rId23"/>
    <p:sldId id="293" r:id="rId24"/>
    <p:sldId id="294" r:id="rId25"/>
    <p:sldId id="28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B82D"/>
    <a:srgbClr val="7D7D7D"/>
    <a:srgbClr val="8F88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47"/>
    <p:restoredTop sz="96327"/>
  </p:normalViewPr>
  <p:slideViewPr>
    <p:cSldViewPr snapToGrid="0" snapToObjects="1">
      <p:cViewPr varScale="1">
        <p:scale>
          <a:sx n="69" d="100"/>
          <a:sy n="69" d="100"/>
        </p:scale>
        <p:origin x="232" y="1120"/>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14EF9-CE9F-A948-B56C-30207E6C2542}" type="doc">
      <dgm:prSet loTypeId="urn:microsoft.com/office/officeart/2005/8/layout/radial1" loCatId="" qsTypeId="urn:microsoft.com/office/officeart/2005/8/quickstyle/simple5" qsCatId="simple" csTypeId="urn:microsoft.com/office/officeart/2005/8/colors/accent1_2" csCatId="accent1" phldr="1"/>
      <dgm:spPr/>
      <dgm:t>
        <a:bodyPr/>
        <a:lstStyle/>
        <a:p>
          <a:endParaRPr lang="en-US"/>
        </a:p>
      </dgm:t>
    </dgm:pt>
    <dgm:pt modelId="{FD94AA80-4B3D-9E4A-AF80-1746AE3D4D25}">
      <dgm:prSet phldrT="[Text]"/>
      <dgm:spPr/>
      <dgm:t>
        <a:bodyPr/>
        <a:lstStyle/>
        <a:p>
          <a:r>
            <a:rPr lang="en-US" dirty="0">
              <a:solidFill>
                <a:sysClr val="windowText" lastClr="000000"/>
              </a:solidFill>
            </a:rPr>
            <a:t>NVLSP</a:t>
          </a:r>
        </a:p>
      </dgm:t>
    </dgm:pt>
    <dgm:pt modelId="{FF4124A5-F683-6846-A7D3-A5035B1D22D5}" type="parTrans" cxnId="{9270663A-BF58-8D45-9336-AAF84AAB51EF}">
      <dgm:prSet/>
      <dgm:spPr/>
      <dgm:t>
        <a:bodyPr/>
        <a:lstStyle/>
        <a:p>
          <a:endParaRPr lang="en-US"/>
        </a:p>
      </dgm:t>
    </dgm:pt>
    <dgm:pt modelId="{BF622B77-4855-204E-82ED-0EFEC1165F42}" type="sibTrans" cxnId="{9270663A-BF58-8D45-9336-AAF84AAB51EF}">
      <dgm:prSet/>
      <dgm:spPr/>
      <dgm:t>
        <a:bodyPr/>
        <a:lstStyle/>
        <a:p>
          <a:endParaRPr lang="en-US"/>
        </a:p>
      </dgm:t>
    </dgm:pt>
    <dgm:pt modelId="{93D6D7C1-26A3-2F4C-ABB7-C5496DE6E2D5}">
      <dgm:prSet phldrT="[Tex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Individual Representation</a:t>
          </a:r>
        </a:p>
      </dgm:t>
    </dgm:pt>
    <dgm:pt modelId="{FA35BB71-BB5E-F04A-90B6-2AC96E1B6B04}" type="parTrans" cxnId="{3CF0B0A6-5193-294C-B5DD-AAE400F163C0}">
      <dgm:prSet/>
      <dgm:spPr/>
      <dgm:t>
        <a:bodyPr/>
        <a:lstStyle/>
        <a:p>
          <a:endParaRPr lang="en-US"/>
        </a:p>
      </dgm:t>
    </dgm:pt>
    <dgm:pt modelId="{D651E78E-9A8B-5149-A4CD-EE59D6B57A57}" type="sibTrans" cxnId="{3CF0B0A6-5193-294C-B5DD-AAE400F163C0}">
      <dgm:prSet/>
      <dgm:spPr/>
      <dgm:t>
        <a:bodyPr/>
        <a:lstStyle/>
        <a:p>
          <a:endParaRPr lang="en-US"/>
        </a:p>
      </dgm:t>
    </dgm:pt>
    <dgm:pt modelId="{CF553D01-6A75-4448-89C0-0426805899FE}">
      <dgm:prSet phldrT="[Tex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Lawyers Serving Warriors</a:t>
          </a:r>
        </a:p>
      </dgm:t>
    </dgm:pt>
    <dgm:pt modelId="{E2669895-C81B-724C-A507-76AE834A6AF5}" type="parTrans" cxnId="{F0F508B6-20E1-2C43-8BE4-5D8F363AF1C9}">
      <dgm:prSet/>
      <dgm:spPr/>
      <dgm:t>
        <a:bodyPr/>
        <a:lstStyle/>
        <a:p>
          <a:endParaRPr lang="en-US"/>
        </a:p>
      </dgm:t>
    </dgm:pt>
    <dgm:pt modelId="{EA410234-0111-A24E-B02D-3675619B0844}" type="sibTrans" cxnId="{F0F508B6-20E1-2C43-8BE4-5D8F363AF1C9}">
      <dgm:prSet/>
      <dgm:spPr/>
      <dgm:t>
        <a:bodyPr/>
        <a:lstStyle/>
        <a:p>
          <a:endParaRPr lang="en-US"/>
        </a:p>
      </dgm:t>
    </dgm:pt>
    <dgm:pt modelId="{2C664D3F-6BD6-7E47-A94B-BC7A0A3FFCD8}">
      <dgm:prSet phldrT="[Tex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Class Actions </a:t>
          </a:r>
        </a:p>
      </dgm:t>
    </dgm:pt>
    <dgm:pt modelId="{F8290C89-1CE2-4841-9BCF-BCC75F70130B}" type="parTrans" cxnId="{C992B9BC-ADAE-034A-A247-CEDC3353C411}">
      <dgm:prSet/>
      <dgm:spPr/>
      <dgm:t>
        <a:bodyPr/>
        <a:lstStyle/>
        <a:p>
          <a:endParaRPr lang="en-US"/>
        </a:p>
      </dgm:t>
    </dgm:pt>
    <dgm:pt modelId="{F9091ACF-8553-DF4F-A140-7F301CA1BF01}" type="sibTrans" cxnId="{C992B9BC-ADAE-034A-A247-CEDC3353C411}">
      <dgm:prSet/>
      <dgm:spPr/>
      <dgm:t>
        <a:bodyPr/>
        <a:lstStyle/>
        <a:p>
          <a:endParaRPr lang="en-US"/>
        </a:p>
      </dgm:t>
    </dgm:pt>
    <dgm:pt modelId="{74377EC9-CCAB-2E4E-9E1E-F3007D013938}">
      <dgm:prSet phldrT="[Tex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Training and Mentorship</a:t>
          </a:r>
        </a:p>
      </dgm:t>
    </dgm:pt>
    <dgm:pt modelId="{1237CA41-FD8E-0D46-AA90-B58E8D36DE6E}" type="parTrans" cxnId="{FB600C98-C25B-F643-A256-FD6F36D0325C}">
      <dgm:prSet/>
      <dgm:spPr/>
      <dgm:t>
        <a:bodyPr/>
        <a:lstStyle/>
        <a:p>
          <a:endParaRPr lang="en-US"/>
        </a:p>
      </dgm:t>
    </dgm:pt>
    <dgm:pt modelId="{67AB6B53-5D44-3744-90E3-1AF634D3C875}" type="sibTrans" cxnId="{FB600C98-C25B-F643-A256-FD6F36D0325C}">
      <dgm:prSet/>
      <dgm:spPr/>
      <dgm:t>
        <a:bodyPr/>
        <a:lstStyle/>
        <a:p>
          <a:endParaRPr lang="en-US"/>
        </a:p>
      </dgm:t>
    </dgm:pt>
    <dgm:pt modelId="{AF0DF236-CAC9-2F42-8CDF-CAFCD32671B4}">
      <dgm:prSe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Free legal representation to veterans and active duty personnel through national network of law firms and corporate legal departments</a:t>
          </a:r>
        </a:p>
      </dgm:t>
    </dgm:pt>
    <dgm:pt modelId="{F56D1263-A90A-4C4D-997E-D4A1C24BFE2C}" type="parTrans" cxnId="{759674CE-DC3E-6F44-8233-53EF348F7A5C}">
      <dgm:prSet/>
      <dgm:spPr/>
      <dgm:t>
        <a:bodyPr/>
        <a:lstStyle/>
        <a:p>
          <a:endParaRPr lang="en-US"/>
        </a:p>
      </dgm:t>
    </dgm:pt>
    <dgm:pt modelId="{7DD700E3-2CAF-5647-A76A-ACA991573DFA}" type="sibTrans" cxnId="{759674CE-DC3E-6F44-8233-53EF348F7A5C}">
      <dgm:prSet/>
      <dgm:spPr/>
      <dgm:t>
        <a:bodyPr/>
        <a:lstStyle/>
        <a:p>
          <a:endParaRPr lang="en-US"/>
        </a:p>
      </dgm:t>
    </dgm:pt>
    <dgm:pt modelId="{04910B38-174B-6447-B195-38F5792E1EFF}">
      <dgm:prSe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Help veterans for free in their battle to secure proper disability benefits </a:t>
          </a:r>
        </a:p>
      </dgm:t>
    </dgm:pt>
    <dgm:pt modelId="{E14E9B62-2887-5C47-9D5B-38719CFB9DD5}" type="parTrans" cxnId="{BE960BE6-AB51-0441-9813-62E014631A6B}">
      <dgm:prSet/>
      <dgm:spPr/>
      <dgm:t>
        <a:bodyPr/>
        <a:lstStyle/>
        <a:p>
          <a:endParaRPr lang="en-US"/>
        </a:p>
      </dgm:t>
    </dgm:pt>
    <dgm:pt modelId="{FAD0DAA2-D619-ED4A-B113-8AACFF61B990}" type="sibTrans" cxnId="{BE960BE6-AB51-0441-9813-62E014631A6B}">
      <dgm:prSet/>
      <dgm:spPr/>
      <dgm:t>
        <a:bodyPr/>
        <a:lstStyle/>
        <a:p>
          <a:endParaRPr lang="en-US"/>
        </a:p>
      </dgm:t>
    </dgm:pt>
    <dgm:pt modelId="{5CF5267C-0ACA-F244-817E-B99C5DDCEB1E}">
      <dgm:prSe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b="0" i="0" u="none" dirty="0">
              <a:solidFill>
                <a:sysClr val="windowText" lastClr="000000"/>
              </a:solidFill>
            </a:rPr>
            <a:t>Recruits, trains and mentors both lawyer and non-lawyer advocates to help veterans secure their hard-earned benefits</a:t>
          </a:r>
          <a:endParaRPr lang="en-US" dirty="0">
            <a:solidFill>
              <a:sysClr val="windowText" lastClr="000000"/>
            </a:solidFill>
          </a:endParaRPr>
        </a:p>
      </dgm:t>
    </dgm:pt>
    <dgm:pt modelId="{42607B7B-68F0-BF4C-93C6-D8D55F636AAF}" type="parTrans" cxnId="{69D383E4-6A87-7F4E-B7C5-6FA4430A9E3E}">
      <dgm:prSet/>
      <dgm:spPr/>
      <dgm:t>
        <a:bodyPr/>
        <a:lstStyle/>
        <a:p>
          <a:endParaRPr lang="en-US"/>
        </a:p>
      </dgm:t>
    </dgm:pt>
    <dgm:pt modelId="{5B266CB3-3799-4140-BE6C-08DED20F8050}" type="sibTrans" cxnId="{69D383E4-6A87-7F4E-B7C5-6FA4430A9E3E}">
      <dgm:prSet/>
      <dgm:spPr/>
      <dgm:t>
        <a:bodyPr/>
        <a:lstStyle/>
        <a:p>
          <a:endParaRPr lang="en-US"/>
        </a:p>
      </dgm:t>
    </dgm:pt>
    <dgm:pt modelId="{B7195BA1-663C-C144-959C-FB1B35FA4EBC}">
      <dgm:prSe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Publications</a:t>
          </a:r>
        </a:p>
      </dgm:t>
    </dgm:pt>
    <dgm:pt modelId="{96468502-D71A-B145-A227-DEDD39175511}" type="parTrans" cxnId="{B998FF96-3E21-4647-B4F6-E6FB2E502B78}">
      <dgm:prSet/>
      <dgm:spPr/>
      <dgm:t>
        <a:bodyPr/>
        <a:lstStyle/>
        <a:p>
          <a:endParaRPr lang="en-US"/>
        </a:p>
      </dgm:t>
    </dgm:pt>
    <dgm:pt modelId="{4BFD9E87-2DAA-F349-B193-BDBDFA01E3C4}" type="sibTrans" cxnId="{B998FF96-3E21-4647-B4F6-E6FB2E502B78}">
      <dgm:prSet/>
      <dgm:spPr/>
      <dgm:t>
        <a:bodyPr/>
        <a:lstStyle/>
        <a:p>
          <a:endParaRPr lang="en-US"/>
        </a:p>
      </dgm:t>
    </dgm:pt>
    <dgm:pt modelId="{AF426B2F-66DE-0D40-AB4A-CD81BCF0CF9D}">
      <dgm:prSet/>
      <dgm:spPr>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dirty="0">
              <a:solidFill>
                <a:sysClr val="windowText" lastClr="000000"/>
              </a:solidFill>
            </a:rPr>
            <a:t>Publication of advocacy materials to increase pool of  advocates available to help as well as empower advocates in the effective representation of their clients</a:t>
          </a:r>
        </a:p>
      </dgm:t>
    </dgm:pt>
    <dgm:pt modelId="{572C37ED-8E8C-534C-80DC-E4E4A9E795BD}" type="parTrans" cxnId="{BA3B7447-11A4-C144-9B4D-76D6859E2111}">
      <dgm:prSet/>
      <dgm:spPr/>
      <dgm:t>
        <a:bodyPr/>
        <a:lstStyle/>
        <a:p>
          <a:endParaRPr lang="en-US"/>
        </a:p>
      </dgm:t>
    </dgm:pt>
    <dgm:pt modelId="{6BAC1A61-E602-DA43-93BB-47B3BFF4B220}" type="sibTrans" cxnId="{BA3B7447-11A4-C144-9B4D-76D6859E2111}">
      <dgm:prSet/>
      <dgm:spPr/>
      <dgm:t>
        <a:bodyPr/>
        <a:lstStyle/>
        <a:p>
          <a:endParaRPr lang="en-US"/>
        </a:p>
      </dgm:t>
    </dgm:pt>
    <dgm:pt modelId="{FA7798BB-414B-2C46-9590-F1BA6C51F020}" type="pres">
      <dgm:prSet presAssocID="{97414EF9-CE9F-A948-B56C-30207E6C2542}" presName="cycle" presStyleCnt="0">
        <dgm:presLayoutVars>
          <dgm:chMax val="1"/>
          <dgm:dir/>
          <dgm:animLvl val="ctr"/>
          <dgm:resizeHandles val="exact"/>
        </dgm:presLayoutVars>
      </dgm:prSet>
      <dgm:spPr/>
    </dgm:pt>
    <dgm:pt modelId="{6ECEA95C-0990-D84B-BB64-A034FE752D6F}" type="pres">
      <dgm:prSet presAssocID="{FD94AA80-4B3D-9E4A-AF80-1746AE3D4D25}" presName="centerShape" presStyleLbl="node0" presStyleIdx="0" presStyleCnt="1"/>
      <dgm:spPr/>
    </dgm:pt>
    <dgm:pt modelId="{B83BFBC1-FDBA-914B-8016-998DB4578912}" type="pres">
      <dgm:prSet presAssocID="{FA35BB71-BB5E-F04A-90B6-2AC96E1B6B04}" presName="Name9" presStyleLbl="parChTrans1D2" presStyleIdx="0" presStyleCnt="5"/>
      <dgm:spPr/>
    </dgm:pt>
    <dgm:pt modelId="{ADAB8C9C-CB92-B543-9366-B365424A0A60}" type="pres">
      <dgm:prSet presAssocID="{FA35BB71-BB5E-F04A-90B6-2AC96E1B6B04}" presName="connTx" presStyleLbl="parChTrans1D2" presStyleIdx="0" presStyleCnt="5"/>
      <dgm:spPr/>
    </dgm:pt>
    <dgm:pt modelId="{B9AD45F4-974A-E142-AAE1-35DD17359EA6}" type="pres">
      <dgm:prSet presAssocID="{93D6D7C1-26A3-2F4C-ABB7-C5496DE6E2D5}" presName="node" presStyleLbl="node1" presStyleIdx="0" presStyleCnt="5">
        <dgm:presLayoutVars>
          <dgm:bulletEnabled val="1"/>
        </dgm:presLayoutVars>
      </dgm:prSet>
      <dgm:spPr/>
    </dgm:pt>
    <dgm:pt modelId="{956BA27A-7F94-3545-AA34-E1EF20F5DEB5}" type="pres">
      <dgm:prSet presAssocID="{E2669895-C81B-724C-A507-76AE834A6AF5}" presName="Name9" presStyleLbl="parChTrans1D2" presStyleIdx="1" presStyleCnt="5"/>
      <dgm:spPr/>
    </dgm:pt>
    <dgm:pt modelId="{39791E02-5168-2947-A625-DF2CCC6D6DC9}" type="pres">
      <dgm:prSet presAssocID="{E2669895-C81B-724C-A507-76AE834A6AF5}" presName="connTx" presStyleLbl="parChTrans1D2" presStyleIdx="1" presStyleCnt="5"/>
      <dgm:spPr/>
    </dgm:pt>
    <dgm:pt modelId="{693F9FCF-AA0F-C141-AB36-7BCC6468948B}" type="pres">
      <dgm:prSet presAssocID="{CF553D01-6A75-4448-89C0-0426805899FE}" presName="node" presStyleLbl="node1" presStyleIdx="1" presStyleCnt="5">
        <dgm:presLayoutVars>
          <dgm:bulletEnabled val="1"/>
        </dgm:presLayoutVars>
      </dgm:prSet>
      <dgm:spPr/>
    </dgm:pt>
    <dgm:pt modelId="{A454AFEE-2F84-1242-BFF4-3BA49491465D}" type="pres">
      <dgm:prSet presAssocID="{F8290C89-1CE2-4841-9BCF-BCC75F70130B}" presName="Name9" presStyleLbl="parChTrans1D2" presStyleIdx="2" presStyleCnt="5"/>
      <dgm:spPr/>
    </dgm:pt>
    <dgm:pt modelId="{3BB00531-E95F-CE41-9B48-56AF7DFB1567}" type="pres">
      <dgm:prSet presAssocID="{F8290C89-1CE2-4841-9BCF-BCC75F70130B}" presName="connTx" presStyleLbl="parChTrans1D2" presStyleIdx="2" presStyleCnt="5"/>
      <dgm:spPr/>
    </dgm:pt>
    <dgm:pt modelId="{5B0D3504-B272-C141-9822-AC19D70341D4}" type="pres">
      <dgm:prSet presAssocID="{2C664D3F-6BD6-7E47-A94B-BC7A0A3FFCD8}" presName="node" presStyleLbl="node1" presStyleIdx="2" presStyleCnt="5">
        <dgm:presLayoutVars>
          <dgm:bulletEnabled val="1"/>
        </dgm:presLayoutVars>
      </dgm:prSet>
      <dgm:spPr/>
    </dgm:pt>
    <dgm:pt modelId="{613D9A9C-2007-DA49-B0F7-764199F62645}" type="pres">
      <dgm:prSet presAssocID="{1237CA41-FD8E-0D46-AA90-B58E8D36DE6E}" presName="Name9" presStyleLbl="parChTrans1D2" presStyleIdx="3" presStyleCnt="5"/>
      <dgm:spPr/>
    </dgm:pt>
    <dgm:pt modelId="{919D322E-5BC6-0C47-A7D2-DB1B8D187725}" type="pres">
      <dgm:prSet presAssocID="{1237CA41-FD8E-0D46-AA90-B58E8D36DE6E}" presName="connTx" presStyleLbl="parChTrans1D2" presStyleIdx="3" presStyleCnt="5"/>
      <dgm:spPr/>
    </dgm:pt>
    <dgm:pt modelId="{C7083AFB-56FC-914C-B2AE-A4D0E34666FF}" type="pres">
      <dgm:prSet presAssocID="{74377EC9-CCAB-2E4E-9E1E-F3007D013938}" presName="node" presStyleLbl="node1" presStyleIdx="3" presStyleCnt="5">
        <dgm:presLayoutVars>
          <dgm:bulletEnabled val="1"/>
        </dgm:presLayoutVars>
      </dgm:prSet>
      <dgm:spPr/>
    </dgm:pt>
    <dgm:pt modelId="{03C8F5F2-27E2-804C-B6AC-39CA272C80B6}" type="pres">
      <dgm:prSet presAssocID="{96468502-D71A-B145-A227-DEDD39175511}" presName="Name9" presStyleLbl="parChTrans1D2" presStyleIdx="4" presStyleCnt="5"/>
      <dgm:spPr/>
    </dgm:pt>
    <dgm:pt modelId="{BA9D9B2A-42AC-D04D-9700-5732140A8708}" type="pres">
      <dgm:prSet presAssocID="{96468502-D71A-B145-A227-DEDD39175511}" presName="connTx" presStyleLbl="parChTrans1D2" presStyleIdx="4" presStyleCnt="5"/>
      <dgm:spPr/>
    </dgm:pt>
    <dgm:pt modelId="{C7889C43-635A-F149-A382-86F34610E9F1}" type="pres">
      <dgm:prSet presAssocID="{B7195BA1-663C-C144-959C-FB1B35FA4EBC}" presName="node" presStyleLbl="node1" presStyleIdx="4" presStyleCnt="5">
        <dgm:presLayoutVars>
          <dgm:bulletEnabled val="1"/>
        </dgm:presLayoutVars>
      </dgm:prSet>
      <dgm:spPr/>
    </dgm:pt>
  </dgm:ptLst>
  <dgm:cxnLst>
    <dgm:cxn modelId="{5A67AB0E-5782-0442-94E8-8F164757E305}" type="presOf" srcId="{96468502-D71A-B145-A227-DEDD39175511}" destId="{BA9D9B2A-42AC-D04D-9700-5732140A8708}" srcOrd="1" destOrd="0" presId="urn:microsoft.com/office/officeart/2005/8/layout/radial1"/>
    <dgm:cxn modelId="{ADD71816-D6A9-9B41-958B-9C9AE58760F7}" type="presOf" srcId="{F8290C89-1CE2-4841-9BCF-BCC75F70130B}" destId="{3BB00531-E95F-CE41-9B48-56AF7DFB1567}" srcOrd="1" destOrd="0" presId="urn:microsoft.com/office/officeart/2005/8/layout/radial1"/>
    <dgm:cxn modelId="{06486F16-A008-2141-8BF2-BCEBC4873972}" type="presOf" srcId="{04910B38-174B-6447-B195-38F5792E1EFF}" destId="{B9AD45F4-974A-E142-AAE1-35DD17359EA6}" srcOrd="0" destOrd="1" presId="urn:microsoft.com/office/officeart/2005/8/layout/radial1"/>
    <dgm:cxn modelId="{C7A61B1A-AE94-3D4F-A8E2-84E2852EFCB0}" type="presOf" srcId="{FA35BB71-BB5E-F04A-90B6-2AC96E1B6B04}" destId="{ADAB8C9C-CB92-B543-9366-B365424A0A60}" srcOrd="1" destOrd="0" presId="urn:microsoft.com/office/officeart/2005/8/layout/radial1"/>
    <dgm:cxn modelId="{7A095B1A-0C8F-A740-A1D3-5A5FD11A9715}" type="presOf" srcId="{F8290C89-1CE2-4841-9BCF-BCC75F70130B}" destId="{A454AFEE-2F84-1242-BFF4-3BA49491465D}" srcOrd="0" destOrd="0" presId="urn:microsoft.com/office/officeart/2005/8/layout/radial1"/>
    <dgm:cxn modelId="{1F809F1C-D2D0-DC4A-8656-0BB03B292583}" type="presOf" srcId="{97414EF9-CE9F-A948-B56C-30207E6C2542}" destId="{FA7798BB-414B-2C46-9590-F1BA6C51F020}" srcOrd="0" destOrd="0" presId="urn:microsoft.com/office/officeart/2005/8/layout/radial1"/>
    <dgm:cxn modelId="{555AA31E-E449-094E-8ADC-20BA639E0080}" type="presOf" srcId="{1237CA41-FD8E-0D46-AA90-B58E8D36DE6E}" destId="{919D322E-5BC6-0C47-A7D2-DB1B8D187725}" srcOrd="1" destOrd="0" presId="urn:microsoft.com/office/officeart/2005/8/layout/radial1"/>
    <dgm:cxn modelId="{65940421-9F74-B744-8EE5-E5137A28C041}" type="presOf" srcId="{B7195BA1-663C-C144-959C-FB1B35FA4EBC}" destId="{C7889C43-635A-F149-A382-86F34610E9F1}" srcOrd="0" destOrd="0" presId="urn:microsoft.com/office/officeart/2005/8/layout/radial1"/>
    <dgm:cxn modelId="{9270663A-BF58-8D45-9336-AAF84AAB51EF}" srcId="{97414EF9-CE9F-A948-B56C-30207E6C2542}" destId="{FD94AA80-4B3D-9E4A-AF80-1746AE3D4D25}" srcOrd="0" destOrd="0" parTransId="{FF4124A5-F683-6846-A7D3-A5035B1D22D5}" sibTransId="{BF622B77-4855-204E-82ED-0EFEC1165F42}"/>
    <dgm:cxn modelId="{8590983B-2D75-E046-86A3-F3D67A335E28}" type="presOf" srcId="{5CF5267C-0ACA-F244-817E-B99C5DDCEB1E}" destId="{C7083AFB-56FC-914C-B2AE-A4D0E34666FF}" srcOrd="0" destOrd="1" presId="urn:microsoft.com/office/officeart/2005/8/layout/radial1"/>
    <dgm:cxn modelId="{BA3B7447-11A4-C144-9B4D-76D6859E2111}" srcId="{B7195BA1-663C-C144-959C-FB1B35FA4EBC}" destId="{AF426B2F-66DE-0D40-AB4A-CD81BCF0CF9D}" srcOrd="0" destOrd="0" parTransId="{572C37ED-8E8C-534C-80DC-E4E4A9E795BD}" sibTransId="{6BAC1A61-E602-DA43-93BB-47B3BFF4B220}"/>
    <dgm:cxn modelId="{C1ACAF62-F76C-D049-BEEB-BA36BFD97A14}" type="presOf" srcId="{74377EC9-CCAB-2E4E-9E1E-F3007D013938}" destId="{C7083AFB-56FC-914C-B2AE-A4D0E34666FF}" srcOrd="0" destOrd="0" presId="urn:microsoft.com/office/officeart/2005/8/layout/radial1"/>
    <dgm:cxn modelId="{F63A8863-5DB4-BB47-BAA4-79973CA7B814}" type="presOf" srcId="{FA35BB71-BB5E-F04A-90B6-2AC96E1B6B04}" destId="{B83BFBC1-FDBA-914B-8016-998DB4578912}" srcOrd="0" destOrd="0" presId="urn:microsoft.com/office/officeart/2005/8/layout/radial1"/>
    <dgm:cxn modelId="{20E16066-B6AA-274F-A362-5D58B1315B6B}" type="presOf" srcId="{E2669895-C81B-724C-A507-76AE834A6AF5}" destId="{956BA27A-7F94-3545-AA34-E1EF20F5DEB5}" srcOrd="0" destOrd="0" presId="urn:microsoft.com/office/officeart/2005/8/layout/radial1"/>
    <dgm:cxn modelId="{B9459C66-D92D-0942-A129-05F1CA74A0DF}" type="presOf" srcId="{AF0DF236-CAC9-2F42-8CDF-CAFCD32671B4}" destId="{693F9FCF-AA0F-C141-AB36-7BCC6468948B}" srcOrd="0" destOrd="1" presId="urn:microsoft.com/office/officeart/2005/8/layout/radial1"/>
    <dgm:cxn modelId="{0F2BF369-55AA-E14F-B449-B15A59B6A2BC}" type="presOf" srcId="{E2669895-C81B-724C-A507-76AE834A6AF5}" destId="{39791E02-5168-2947-A625-DF2CCC6D6DC9}" srcOrd="1" destOrd="0" presId="urn:microsoft.com/office/officeart/2005/8/layout/radial1"/>
    <dgm:cxn modelId="{28F29C7A-BAD1-1744-90FA-DB3EAF5F21C4}" type="presOf" srcId="{2C664D3F-6BD6-7E47-A94B-BC7A0A3FFCD8}" destId="{5B0D3504-B272-C141-9822-AC19D70341D4}" srcOrd="0" destOrd="0" presId="urn:microsoft.com/office/officeart/2005/8/layout/radial1"/>
    <dgm:cxn modelId="{7D2D3E8C-1DFE-1F46-83A9-881205C59474}" type="presOf" srcId="{96468502-D71A-B145-A227-DEDD39175511}" destId="{03C8F5F2-27E2-804C-B6AC-39CA272C80B6}" srcOrd="0" destOrd="0" presId="urn:microsoft.com/office/officeart/2005/8/layout/radial1"/>
    <dgm:cxn modelId="{D2E41491-8103-6346-AF11-DD4B4165C6B4}" type="presOf" srcId="{1237CA41-FD8E-0D46-AA90-B58E8D36DE6E}" destId="{613D9A9C-2007-DA49-B0F7-764199F62645}" srcOrd="0" destOrd="0" presId="urn:microsoft.com/office/officeart/2005/8/layout/radial1"/>
    <dgm:cxn modelId="{2AD03D92-65ED-9C4C-B251-8E6DDB88254A}" type="presOf" srcId="{93D6D7C1-26A3-2F4C-ABB7-C5496DE6E2D5}" destId="{B9AD45F4-974A-E142-AAE1-35DD17359EA6}" srcOrd="0" destOrd="0" presId="urn:microsoft.com/office/officeart/2005/8/layout/radial1"/>
    <dgm:cxn modelId="{CBB8FA92-112D-954D-892C-F1881F2B8153}" type="presOf" srcId="{CF553D01-6A75-4448-89C0-0426805899FE}" destId="{693F9FCF-AA0F-C141-AB36-7BCC6468948B}" srcOrd="0" destOrd="0" presId="urn:microsoft.com/office/officeart/2005/8/layout/radial1"/>
    <dgm:cxn modelId="{B998FF96-3E21-4647-B4F6-E6FB2E502B78}" srcId="{FD94AA80-4B3D-9E4A-AF80-1746AE3D4D25}" destId="{B7195BA1-663C-C144-959C-FB1B35FA4EBC}" srcOrd="4" destOrd="0" parTransId="{96468502-D71A-B145-A227-DEDD39175511}" sibTransId="{4BFD9E87-2DAA-F349-B193-BDBDFA01E3C4}"/>
    <dgm:cxn modelId="{FB600C98-C25B-F643-A256-FD6F36D0325C}" srcId="{FD94AA80-4B3D-9E4A-AF80-1746AE3D4D25}" destId="{74377EC9-CCAB-2E4E-9E1E-F3007D013938}" srcOrd="3" destOrd="0" parTransId="{1237CA41-FD8E-0D46-AA90-B58E8D36DE6E}" sibTransId="{67AB6B53-5D44-3744-90E3-1AF634D3C875}"/>
    <dgm:cxn modelId="{10DCF69D-F765-E446-8D55-842F3116C594}" type="presOf" srcId="{FD94AA80-4B3D-9E4A-AF80-1746AE3D4D25}" destId="{6ECEA95C-0990-D84B-BB64-A034FE752D6F}" srcOrd="0" destOrd="0" presId="urn:microsoft.com/office/officeart/2005/8/layout/radial1"/>
    <dgm:cxn modelId="{3CF0B0A6-5193-294C-B5DD-AAE400F163C0}" srcId="{FD94AA80-4B3D-9E4A-AF80-1746AE3D4D25}" destId="{93D6D7C1-26A3-2F4C-ABB7-C5496DE6E2D5}" srcOrd="0" destOrd="0" parTransId="{FA35BB71-BB5E-F04A-90B6-2AC96E1B6B04}" sibTransId="{D651E78E-9A8B-5149-A4CD-EE59D6B57A57}"/>
    <dgm:cxn modelId="{F0F508B6-20E1-2C43-8BE4-5D8F363AF1C9}" srcId="{FD94AA80-4B3D-9E4A-AF80-1746AE3D4D25}" destId="{CF553D01-6A75-4448-89C0-0426805899FE}" srcOrd="1" destOrd="0" parTransId="{E2669895-C81B-724C-A507-76AE834A6AF5}" sibTransId="{EA410234-0111-A24E-B02D-3675619B0844}"/>
    <dgm:cxn modelId="{C992B9BC-ADAE-034A-A247-CEDC3353C411}" srcId="{FD94AA80-4B3D-9E4A-AF80-1746AE3D4D25}" destId="{2C664D3F-6BD6-7E47-A94B-BC7A0A3FFCD8}" srcOrd="2" destOrd="0" parTransId="{F8290C89-1CE2-4841-9BCF-BCC75F70130B}" sibTransId="{F9091ACF-8553-DF4F-A140-7F301CA1BF01}"/>
    <dgm:cxn modelId="{759674CE-DC3E-6F44-8233-53EF348F7A5C}" srcId="{CF553D01-6A75-4448-89C0-0426805899FE}" destId="{AF0DF236-CAC9-2F42-8CDF-CAFCD32671B4}" srcOrd="0" destOrd="0" parTransId="{F56D1263-A90A-4C4D-997E-D4A1C24BFE2C}" sibTransId="{7DD700E3-2CAF-5647-A76A-ACA991573DFA}"/>
    <dgm:cxn modelId="{69D383E4-6A87-7F4E-B7C5-6FA4430A9E3E}" srcId="{74377EC9-CCAB-2E4E-9E1E-F3007D013938}" destId="{5CF5267C-0ACA-F244-817E-B99C5DDCEB1E}" srcOrd="0" destOrd="0" parTransId="{42607B7B-68F0-BF4C-93C6-D8D55F636AAF}" sibTransId="{5B266CB3-3799-4140-BE6C-08DED20F8050}"/>
    <dgm:cxn modelId="{BE960BE6-AB51-0441-9813-62E014631A6B}" srcId="{93D6D7C1-26A3-2F4C-ABB7-C5496DE6E2D5}" destId="{04910B38-174B-6447-B195-38F5792E1EFF}" srcOrd="0" destOrd="0" parTransId="{E14E9B62-2887-5C47-9D5B-38719CFB9DD5}" sibTransId="{FAD0DAA2-D619-ED4A-B113-8AACFF61B990}"/>
    <dgm:cxn modelId="{5FB873EC-BA84-0845-B7F8-4351396F0FCD}" type="presOf" srcId="{AF426B2F-66DE-0D40-AB4A-CD81BCF0CF9D}" destId="{C7889C43-635A-F149-A382-86F34610E9F1}" srcOrd="0" destOrd="1" presId="urn:microsoft.com/office/officeart/2005/8/layout/radial1"/>
    <dgm:cxn modelId="{05251CF9-5CC3-D440-A18A-B495030E21F6}" type="presParOf" srcId="{FA7798BB-414B-2C46-9590-F1BA6C51F020}" destId="{6ECEA95C-0990-D84B-BB64-A034FE752D6F}" srcOrd="0" destOrd="0" presId="urn:microsoft.com/office/officeart/2005/8/layout/radial1"/>
    <dgm:cxn modelId="{73BF60ED-CC4A-304B-A44D-63B2A24502CA}" type="presParOf" srcId="{FA7798BB-414B-2C46-9590-F1BA6C51F020}" destId="{B83BFBC1-FDBA-914B-8016-998DB4578912}" srcOrd="1" destOrd="0" presId="urn:microsoft.com/office/officeart/2005/8/layout/radial1"/>
    <dgm:cxn modelId="{B1F136D3-8EAE-E041-9A0C-8C37C6041FCF}" type="presParOf" srcId="{B83BFBC1-FDBA-914B-8016-998DB4578912}" destId="{ADAB8C9C-CB92-B543-9366-B365424A0A60}" srcOrd="0" destOrd="0" presId="urn:microsoft.com/office/officeart/2005/8/layout/radial1"/>
    <dgm:cxn modelId="{F536A66C-2A0F-C841-ABDD-4B3CBD0A9C33}" type="presParOf" srcId="{FA7798BB-414B-2C46-9590-F1BA6C51F020}" destId="{B9AD45F4-974A-E142-AAE1-35DD17359EA6}" srcOrd="2" destOrd="0" presId="urn:microsoft.com/office/officeart/2005/8/layout/radial1"/>
    <dgm:cxn modelId="{7A6B132D-4C8F-DB48-8BCA-C25B4C919F98}" type="presParOf" srcId="{FA7798BB-414B-2C46-9590-F1BA6C51F020}" destId="{956BA27A-7F94-3545-AA34-E1EF20F5DEB5}" srcOrd="3" destOrd="0" presId="urn:microsoft.com/office/officeart/2005/8/layout/radial1"/>
    <dgm:cxn modelId="{5A3F2113-8F4E-1C49-8271-5EF9786BC948}" type="presParOf" srcId="{956BA27A-7F94-3545-AA34-E1EF20F5DEB5}" destId="{39791E02-5168-2947-A625-DF2CCC6D6DC9}" srcOrd="0" destOrd="0" presId="urn:microsoft.com/office/officeart/2005/8/layout/radial1"/>
    <dgm:cxn modelId="{1873539E-53C2-514F-8F81-98A9C3536758}" type="presParOf" srcId="{FA7798BB-414B-2C46-9590-F1BA6C51F020}" destId="{693F9FCF-AA0F-C141-AB36-7BCC6468948B}" srcOrd="4" destOrd="0" presId="urn:microsoft.com/office/officeart/2005/8/layout/radial1"/>
    <dgm:cxn modelId="{A0C06917-18B6-9843-8B95-82657F762177}" type="presParOf" srcId="{FA7798BB-414B-2C46-9590-F1BA6C51F020}" destId="{A454AFEE-2F84-1242-BFF4-3BA49491465D}" srcOrd="5" destOrd="0" presId="urn:microsoft.com/office/officeart/2005/8/layout/radial1"/>
    <dgm:cxn modelId="{CDB5CDBB-FE07-5148-9C2B-E3F28D291774}" type="presParOf" srcId="{A454AFEE-2F84-1242-BFF4-3BA49491465D}" destId="{3BB00531-E95F-CE41-9B48-56AF7DFB1567}" srcOrd="0" destOrd="0" presId="urn:microsoft.com/office/officeart/2005/8/layout/radial1"/>
    <dgm:cxn modelId="{8188DC94-0D26-394B-A2EB-7FC2FD90E9AE}" type="presParOf" srcId="{FA7798BB-414B-2C46-9590-F1BA6C51F020}" destId="{5B0D3504-B272-C141-9822-AC19D70341D4}" srcOrd="6" destOrd="0" presId="urn:microsoft.com/office/officeart/2005/8/layout/radial1"/>
    <dgm:cxn modelId="{9813D39E-1A27-4C48-9B86-A8A34D2F8267}" type="presParOf" srcId="{FA7798BB-414B-2C46-9590-F1BA6C51F020}" destId="{613D9A9C-2007-DA49-B0F7-764199F62645}" srcOrd="7" destOrd="0" presId="urn:microsoft.com/office/officeart/2005/8/layout/radial1"/>
    <dgm:cxn modelId="{E76E2DCE-A681-6747-ABFE-00EADBCFD5C0}" type="presParOf" srcId="{613D9A9C-2007-DA49-B0F7-764199F62645}" destId="{919D322E-5BC6-0C47-A7D2-DB1B8D187725}" srcOrd="0" destOrd="0" presId="urn:microsoft.com/office/officeart/2005/8/layout/radial1"/>
    <dgm:cxn modelId="{E177284D-101E-2645-81B6-9357B2A5DD48}" type="presParOf" srcId="{FA7798BB-414B-2C46-9590-F1BA6C51F020}" destId="{C7083AFB-56FC-914C-B2AE-A4D0E34666FF}" srcOrd="8" destOrd="0" presId="urn:microsoft.com/office/officeart/2005/8/layout/radial1"/>
    <dgm:cxn modelId="{2859369B-23EE-B246-87AE-29C7B41A4798}" type="presParOf" srcId="{FA7798BB-414B-2C46-9590-F1BA6C51F020}" destId="{03C8F5F2-27E2-804C-B6AC-39CA272C80B6}" srcOrd="9" destOrd="0" presId="urn:microsoft.com/office/officeart/2005/8/layout/radial1"/>
    <dgm:cxn modelId="{5EF60380-8A2F-584E-9982-50C9F5B1655A}" type="presParOf" srcId="{03C8F5F2-27E2-804C-B6AC-39CA272C80B6}" destId="{BA9D9B2A-42AC-D04D-9700-5732140A8708}" srcOrd="0" destOrd="0" presId="urn:microsoft.com/office/officeart/2005/8/layout/radial1"/>
    <dgm:cxn modelId="{F3F00E3B-170C-BA4F-9CD2-24AB495D8679}" type="presParOf" srcId="{FA7798BB-414B-2C46-9590-F1BA6C51F020}" destId="{C7889C43-635A-F149-A382-86F34610E9F1}"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EA95C-0990-D84B-BB64-A034FE752D6F}">
      <dsp:nvSpPr>
        <dsp:cNvPr id="0" name=""/>
        <dsp:cNvSpPr/>
      </dsp:nvSpPr>
      <dsp:spPr>
        <a:xfrm>
          <a:off x="4955441" y="2254326"/>
          <a:ext cx="1715059" cy="17150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ysClr val="windowText" lastClr="000000"/>
              </a:solidFill>
            </a:rPr>
            <a:t>NVLSP</a:t>
          </a:r>
        </a:p>
      </dsp:txBody>
      <dsp:txXfrm>
        <a:off x="5206606" y="2505491"/>
        <a:ext cx="1212729" cy="1212729"/>
      </dsp:txXfrm>
    </dsp:sp>
    <dsp:sp modelId="{B83BFBC1-FDBA-914B-8016-998DB4578912}">
      <dsp:nvSpPr>
        <dsp:cNvPr id="0" name=""/>
        <dsp:cNvSpPr/>
      </dsp:nvSpPr>
      <dsp:spPr>
        <a:xfrm rot="16200000">
          <a:off x="5554141" y="1982220"/>
          <a:ext cx="517659" cy="26553"/>
        </a:xfrm>
        <a:custGeom>
          <a:avLst/>
          <a:gdLst/>
          <a:ahLst/>
          <a:cxnLst/>
          <a:rect l="0" t="0" r="0" b="0"/>
          <a:pathLst>
            <a:path>
              <a:moveTo>
                <a:pt x="0" y="13276"/>
              </a:moveTo>
              <a:lnTo>
                <a:pt x="517659"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800030" y="1982555"/>
        <a:ext cx="25882" cy="25882"/>
      </dsp:txXfrm>
    </dsp:sp>
    <dsp:sp modelId="{B9AD45F4-974A-E142-AAE1-35DD17359EA6}">
      <dsp:nvSpPr>
        <dsp:cNvPr id="0" name=""/>
        <dsp:cNvSpPr/>
      </dsp:nvSpPr>
      <dsp:spPr>
        <a:xfrm>
          <a:off x="4955441" y="21607"/>
          <a:ext cx="1715059" cy="1715059"/>
        </a:xfrm>
        <a:prstGeom prst="ellipse">
          <a:avLst/>
        </a:prstGeom>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Text" lastClr="000000"/>
              </a:solidFill>
            </a:rPr>
            <a:t>Individual Representation</a:t>
          </a:r>
        </a:p>
        <a:p>
          <a:pPr marL="57150" lvl="1" indent="-57150" algn="l" defTabSz="355600">
            <a:lnSpc>
              <a:spcPct val="90000"/>
            </a:lnSpc>
            <a:spcBef>
              <a:spcPct val="0"/>
            </a:spcBef>
            <a:spcAft>
              <a:spcPct val="15000"/>
            </a:spcAft>
            <a:buChar char="•"/>
          </a:pPr>
          <a:r>
            <a:rPr lang="en-US" sz="800" kern="1200" dirty="0">
              <a:solidFill>
                <a:sysClr val="windowText" lastClr="000000"/>
              </a:solidFill>
            </a:rPr>
            <a:t>Help veterans for free in their battle to secure proper disability benefits </a:t>
          </a:r>
        </a:p>
      </dsp:txBody>
      <dsp:txXfrm>
        <a:off x="5206606" y="272772"/>
        <a:ext cx="1212729" cy="1212729"/>
      </dsp:txXfrm>
    </dsp:sp>
    <dsp:sp modelId="{956BA27A-7F94-3545-AA34-E1EF20F5DEB5}">
      <dsp:nvSpPr>
        <dsp:cNvPr id="0" name=""/>
        <dsp:cNvSpPr/>
      </dsp:nvSpPr>
      <dsp:spPr>
        <a:xfrm rot="20520000">
          <a:off x="6615862" y="2753605"/>
          <a:ext cx="517659" cy="26553"/>
        </a:xfrm>
        <a:custGeom>
          <a:avLst/>
          <a:gdLst/>
          <a:ahLst/>
          <a:cxnLst/>
          <a:rect l="0" t="0" r="0" b="0"/>
          <a:pathLst>
            <a:path>
              <a:moveTo>
                <a:pt x="0" y="13276"/>
              </a:moveTo>
              <a:lnTo>
                <a:pt x="517659"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61750" y="2753941"/>
        <a:ext cx="25882" cy="25882"/>
      </dsp:txXfrm>
    </dsp:sp>
    <dsp:sp modelId="{693F9FCF-AA0F-C141-AB36-7BCC6468948B}">
      <dsp:nvSpPr>
        <dsp:cNvPr id="0" name=""/>
        <dsp:cNvSpPr/>
      </dsp:nvSpPr>
      <dsp:spPr>
        <a:xfrm>
          <a:off x="7078883" y="1564378"/>
          <a:ext cx="1715059" cy="1715059"/>
        </a:xfrm>
        <a:prstGeom prst="ellipse">
          <a:avLst/>
        </a:prstGeom>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Text" lastClr="000000"/>
              </a:solidFill>
            </a:rPr>
            <a:t>Lawyers Serving Warriors</a:t>
          </a:r>
        </a:p>
        <a:p>
          <a:pPr marL="57150" lvl="1" indent="-57150" algn="l" defTabSz="355600">
            <a:lnSpc>
              <a:spcPct val="90000"/>
            </a:lnSpc>
            <a:spcBef>
              <a:spcPct val="0"/>
            </a:spcBef>
            <a:spcAft>
              <a:spcPct val="15000"/>
            </a:spcAft>
            <a:buChar char="•"/>
          </a:pPr>
          <a:r>
            <a:rPr lang="en-US" sz="800" kern="1200" dirty="0">
              <a:solidFill>
                <a:sysClr val="windowText" lastClr="000000"/>
              </a:solidFill>
            </a:rPr>
            <a:t>Free legal representation to veterans and active duty personnel through national network of law firms and corporate legal departments</a:t>
          </a:r>
        </a:p>
      </dsp:txBody>
      <dsp:txXfrm>
        <a:off x="7330048" y="1815543"/>
        <a:ext cx="1212729" cy="1212729"/>
      </dsp:txXfrm>
    </dsp:sp>
    <dsp:sp modelId="{A454AFEE-2F84-1242-BFF4-3BA49491465D}">
      <dsp:nvSpPr>
        <dsp:cNvPr id="0" name=""/>
        <dsp:cNvSpPr/>
      </dsp:nvSpPr>
      <dsp:spPr>
        <a:xfrm rot="3240000">
          <a:off x="6210321" y="4001733"/>
          <a:ext cx="517659" cy="26553"/>
        </a:xfrm>
        <a:custGeom>
          <a:avLst/>
          <a:gdLst/>
          <a:ahLst/>
          <a:cxnLst/>
          <a:rect l="0" t="0" r="0" b="0"/>
          <a:pathLst>
            <a:path>
              <a:moveTo>
                <a:pt x="0" y="13276"/>
              </a:moveTo>
              <a:lnTo>
                <a:pt x="517659"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456209" y="4002068"/>
        <a:ext cx="25882" cy="25882"/>
      </dsp:txXfrm>
    </dsp:sp>
    <dsp:sp modelId="{5B0D3504-B272-C141-9822-AC19D70341D4}">
      <dsp:nvSpPr>
        <dsp:cNvPr id="0" name=""/>
        <dsp:cNvSpPr/>
      </dsp:nvSpPr>
      <dsp:spPr>
        <a:xfrm>
          <a:off x="6267800" y="4060634"/>
          <a:ext cx="1715059" cy="1715059"/>
        </a:xfrm>
        <a:prstGeom prst="ellipse">
          <a:avLst/>
        </a:prstGeom>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ysClr val="windowText" lastClr="000000"/>
              </a:solidFill>
            </a:rPr>
            <a:t>Class Actions </a:t>
          </a:r>
        </a:p>
      </dsp:txBody>
      <dsp:txXfrm>
        <a:off x="6518965" y="4311799"/>
        <a:ext cx="1212729" cy="1212729"/>
      </dsp:txXfrm>
    </dsp:sp>
    <dsp:sp modelId="{613D9A9C-2007-DA49-B0F7-764199F62645}">
      <dsp:nvSpPr>
        <dsp:cNvPr id="0" name=""/>
        <dsp:cNvSpPr/>
      </dsp:nvSpPr>
      <dsp:spPr>
        <a:xfrm rot="7560000">
          <a:off x="4897962" y="4001733"/>
          <a:ext cx="517659" cy="26553"/>
        </a:xfrm>
        <a:custGeom>
          <a:avLst/>
          <a:gdLst/>
          <a:ahLst/>
          <a:cxnLst/>
          <a:rect l="0" t="0" r="0" b="0"/>
          <a:pathLst>
            <a:path>
              <a:moveTo>
                <a:pt x="0" y="13276"/>
              </a:moveTo>
              <a:lnTo>
                <a:pt x="517659"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5143850" y="4002068"/>
        <a:ext cx="25882" cy="25882"/>
      </dsp:txXfrm>
    </dsp:sp>
    <dsp:sp modelId="{C7083AFB-56FC-914C-B2AE-A4D0E34666FF}">
      <dsp:nvSpPr>
        <dsp:cNvPr id="0" name=""/>
        <dsp:cNvSpPr/>
      </dsp:nvSpPr>
      <dsp:spPr>
        <a:xfrm>
          <a:off x="3643082" y="4060634"/>
          <a:ext cx="1715059" cy="1715059"/>
        </a:xfrm>
        <a:prstGeom prst="ellipse">
          <a:avLst/>
        </a:prstGeom>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Text" lastClr="000000"/>
              </a:solidFill>
            </a:rPr>
            <a:t>Training and Mentorship</a:t>
          </a:r>
        </a:p>
        <a:p>
          <a:pPr marL="57150" lvl="1" indent="-57150" algn="l" defTabSz="355600">
            <a:lnSpc>
              <a:spcPct val="90000"/>
            </a:lnSpc>
            <a:spcBef>
              <a:spcPct val="0"/>
            </a:spcBef>
            <a:spcAft>
              <a:spcPct val="15000"/>
            </a:spcAft>
            <a:buChar char="•"/>
          </a:pPr>
          <a:r>
            <a:rPr lang="en-US" sz="800" b="0" i="0" u="none" kern="1200" dirty="0">
              <a:solidFill>
                <a:sysClr val="windowText" lastClr="000000"/>
              </a:solidFill>
            </a:rPr>
            <a:t>Recruits, trains and mentors both lawyer and non-lawyer advocates to help veterans secure their hard-earned benefits</a:t>
          </a:r>
          <a:endParaRPr lang="en-US" sz="800" kern="1200" dirty="0">
            <a:solidFill>
              <a:sysClr val="windowText" lastClr="000000"/>
            </a:solidFill>
          </a:endParaRPr>
        </a:p>
      </dsp:txBody>
      <dsp:txXfrm>
        <a:off x="3894247" y="4311799"/>
        <a:ext cx="1212729" cy="1212729"/>
      </dsp:txXfrm>
    </dsp:sp>
    <dsp:sp modelId="{03C8F5F2-27E2-804C-B6AC-39CA272C80B6}">
      <dsp:nvSpPr>
        <dsp:cNvPr id="0" name=""/>
        <dsp:cNvSpPr/>
      </dsp:nvSpPr>
      <dsp:spPr>
        <a:xfrm rot="11880000">
          <a:off x="4492421" y="2753605"/>
          <a:ext cx="517659" cy="26553"/>
        </a:xfrm>
        <a:custGeom>
          <a:avLst/>
          <a:gdLst/>
          <a:ahLst/>
          <a:cxnLst/>
          <a:rect l="0" t="0" r="0" b="0"/>
          <a:pathLst>
            <a:path>
              <a:moveTo>
                <a:pt x="0" y="13276"/>
              </a:moveTo>
              <a:lnTo>
                <a:pt x="517659" y="1327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4738309" y="2753941"/>
        <a:ext cx="25882" cy="25882"/>
      </dsp:txXfrm>
    </dsp:sp>
    <dsp:sp modelId="{C7889C43-635A-F149-A382-86F34610E9F1}">
      <dsp:nvSpPr>
        <dsp:cNvPr id="0" name=""/>
        <dsp:cNvSpPr/>
      </dsp:nvSpPr>
      <dsp:spPr>
        <a:xfrm>
          <a:off x="2831999" y="1564378"/>
          <a:ext cx="1715059" cy="1715059"/>
        </a:xfrm>
        <a:prstGeom prst="ellipse">
          <a:avLst/>
        </a:prstGeom>
        <a:gradFill rotWithShape="0">
          <a:gsLst>
            <a:gs pos="0">
              <a:srgbClr val="F1B82D"/>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marL="0" lvl="0" indent="0" algn="l" defTabSz="444500">
            <a:lnSpc>
              <a:spcPct val="90000"/>
            </a:lnSpc>
            <a:spcBef>
              <a:spcPct val="0"/>
            </a:spcBef>
            <a:spcAft>
              <a:spcPct val="35000"/>
            </a:spcAft>
            <a:buNone/>
          </a:pPr>
          <a:r>
            <a:rPr lang="en-US" sz="1000" kern="1200" dirty="0">
              <a:solidFill>
                <a:sysClr val="windowText" lastClr="000000"/>
              </a:solidFill>
            </a:rPr>
            <a:t>Publications</a:t>
          </a:r>
        </a:p>
        <a:p>
          <a:pPr marL="57150" lvl="1" indent="-57150" algn="l" defTabSz="355600">
            <a:lnSpc>
              <a:spcPct val="90000"/>
            </a:lnSpc>
            <a:spcBef>
              <a:spcPct val="0"/>
            </a:spcBef>
            <a:spcAft>
              <a:spcPct val="15000"/>
            </a:spcAft>
            <a:buChar char="•"/>
          </a:pPr>
          <a:r>
            <a:rPr lang="en-US" sz="800" kern="1200" dirty="0">
              <a:solidFill>
                <a:sysClr val="windowText" lastClr="000000"/>
              </a:solidFill>
            </a:rPr>
            <a:t>Publication of advocacy materials to increase pool of  advocates available to help as well as empower advocates in the effective representation of their clients</a:t>
          </a:r>
        </a:p>
      </dsp:txBody>
      <dsp:txXfrm>
        <a:off x="3083164" y="1815543"/>
        <a:ext cx="1212729" cy="1212729"/>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ED3319-7128-8A43-A343-589DCC8803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DE2D9A0-EFDF-8149-8D17-DB422695731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1AFFDD-2053-C843-B5CE-24D1DBAFC1B0}" type="datetimeFigureOut">
              <a:rPr lang="en-US" smtClean="0"/>
              <a:t>10/25/21</a:t>
            </a:fld>
            <a:endParaRPr lang="en-US"/>
          </a:p>
        </p:txBody>
      </p:sp>
      <p:sp>
        <p:nvSpPr>
          <p:cNvPr id="4" name="Footer Placeholder 3">
            <a:extLst>
              <a:ext uri="{FF2B5EF4-FFF2-40B4-BE49-F238E27FC236}">
                <a16:creationId xmlns:a16="http://schemas.microsoft.com/office/drawing/2014/main" id="{5C7B33E1-0AD9-3843-872B-0713EA43C4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70AFA1-F959-9D49-8FF1-7690C70454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E2CA87-54D2-B649-AC4A-3DAC685A17F2}" type="slidenum">
              <a:rPr lang="en-US" smtClean="0"/>
              <a:t>‹#›</a:t>
            </a:fld>
            <a:endParaRPr lang="en-US"/>
          </a:p>
        </p:txBody>
      </p:sp>
    </p:spTree>
    <p:extLst>
      <p:ext uri="{BB962C8B-B14F-4D97-AF65-F5344CB8AC3E}">
        <p14:creationId xmlns:p14="http://schemas.microsoft.com/office/powerpoint/2010/main" val="92250160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ption 1">
    <p:spTree>
      <p:nvGrpSpPr>
        <p:cNvPr id="1" name=""/>
        <p:cNvGrpSpPr/>
        <p:nvPr/>
      </p:nvGrpSpPr>
      <p:grpSpPr>
        <a:xfrm>
          <a:off x="0" y="0"/>
          <a:ext cx="0" cy="0"/>
          <a:chOff x="0" y="0"/>
          <a:chExt cx="0" cy="0"/>
        </a:xfrm>
      </p:grpSpPr>
      <p:pic>
        <p:nvPicPr>
          <p:cNvPr id="13" name="Picture 12" descr="A picture containing outdoor, sky, tree, building&#10;&#10;Description automatically generated">
            <a:extLst>
              <a:ext uri="{FF2B5EF4-FFF2-40B4-BE49-F238E27FC236}">
                <a16:creationId xmlns:a16="http://schemas.microsoft.com/office/drawing/2014/main" id="{B0BF2DBC-BA62-1A42-8CAD-ACA2D537264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73AE26-22B0-174C-BD9C-B59EBC80D80B}"/>
              </a:ext>
            </a:extLst>
          </p:cNvPr>
          <p:cNvSpPr>
            <a:spLocks noGrp="1"/>
          </p:cNvSpPr>
          <p:nvPr>
            <p:ph type="ctrTitle" hasCustomPrompt="1"/>
          </p:nvPr>
        </p:nvSpPr>
        <p:spPr>
          <a:xfrm>
            <a:off x="1362161" y="1576022"/>
            <a:ext cx="9467678" cy="2201863"/>
          </a:xfrm>
        </p:spPr>
        <p:txBody>
          <a:bodyPr anchor="b">
            <a:noAutofit/>
          </a:bodyPr>
          <a:lstStyle>
            <a:lvl1pPr algn="ctr">
              <a:defRPr sz="4000"/>
            </a:lvl1pPr>
          </a:lstStyle>
          <a:p>
            <a:r>
              <a:rPr lang="en-US" dirty="0"/>
              <a:t>HEADLINE </a:t>
            </a:r>
            <a:br>
              <a:rPr lang="en-US" dirty="0"/>
            </a:br>
            <a:r>
              <a:rPr lang="en-US" dirty="0"/>
              <a:t>ARIAL BLACK – ALL CAPS</a:t>
            </a:r>
          </a:p>
        </p:txBody>
      </p:sp>
      <p:sp>
        <p:nvSpPr>
          <p:cNvPr id="3" name="Subtitle 2">
            <a:extLst>
              <a:ext uri="{FF2B5EF4-FFF2-40B4-BE49-F238E27FC236}">
                <a16:creationId xmlns:a16="http://schemas.microsoft.com/office/drawing/2014/main" id="{B9714814-C66B-C242-8C20-BED1EC5E4D47}"/>
              </a:ext>
            </a:extLst>
          </p:cNvPr>
          <p:cNvSpPr>
            <a:spLocks noGrp="1"/>
          </p:cNvSpPr>
          <p:nvPr>
            <p:ph type="subTitle" idx="1"/>
          </p:nvPr>
        </p:nvSpPr>
        <p:spPr>
          <a:xfrm>
            <a:off x="1362161" y="3997754"/>
            <a:ext cx="9467678" cy="1041324"/>
          </a:xfrm>
        </p:spPr>
        <p:txBody>
          <a:bodyPr wrap="square">
            <a:noAutofit/>
          </a:bodyPr>
          <a:lstStyle>
            <a:lvl1pPr marL="0" indent="0" algn="ctr">
              <a:buNone/>
              <a:defRPr sz="2400" b="0" i="1">
                <a:latin typeface="Century Schoolbook" panose="02040604050505020304" pitchFamily="18" charset="0"/>
                <a:ea typeface="Palatino"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2915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1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age 1">
    <p:spTree>
      <p:nvGrpSpPr>
        <p:cNvPr id="1" name=""/>
        <p:cNvGrpSpPr/>
        <p:nvPr/>
      </p:nvGrpSpPr>
      <p:grpSpPr>
        <a:xfrm>
          <a:off x="0" y="0"/>
          <a:ext cx="0" cy="0"/>
          <a:chOff x="0" y="0"/>
          <a:chExt cx="0" cy="0"/>
        </a:xfrm>
      </p:grpSpPr>
      <p:pic>
        <p:nvPicPr>
          <p:cNvPr id="5" name="Picture 4" descr="A picture containing outdoor, sky, tree, building&#10;&#10;Description automatically generated">
            <a:extLst>
              <a:ext uri="{FF2B5EF4-FFF2-40B4-BE49-F238E27FC236}">
                <a16:creationId xmlns:a16="http://schemas.microsoft.com/office/drawing/2014/main" id="{84E8EA3F-01D3-374C-868A-11FC183DD1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ext Placeholder 7">
            <a:extLst>
              <a:ext uri="{FF2B5EF4-FFF2-40B4-BE49-F238E27FC236}">
                <a16:creationId xmlns:a16="http://schemas.microsoft.com/office/drawing/2014/main" id="{892CAD78-A446-8941-AC48-71AD718CEA51}"/>
              </a:ext>
            </a:extLst>
          </p:cNvPr>
          <p:cNvSpPr>
            <a:spLocks noGrp="1"/>
          </p:cNvSpPr>
          <p:nvPr>
            <p:ph type="body" sz="quarter" idx="14" hasCustomPrompt="1"/>
          </p:nvPr>
        </p:nvSpPr>
        <p:spPr>
          <a:xfrm>
            <a:off x="2300658" y="2216237"/>
            <a:ext cx="7590684" cy="2425526"/>
          </a:xfrm>
          <a:solidFill>
            <a:schemeClr val="bg1">
              <a:alpha val="82000"/>
            </a:schemeClr>
          </a:solidFill>
          <a:ln w="38100" cap="sq">
            <a:solidFill>
              <a:schemeClr val="accent1"/>
            </a:solidFill>
            <a:extLst>
              <a:ext uri="{C807C97D-BFC1-408E-A445-0C87EB9F89A2}">
                <ask:lineSketchStyleProps xmlns:ask="http://schemas.microsoft.com/office/drawing/2018/sketchyshapes" sd="1219033472">
                  <a:custGeom>
                    <a:avLst/>
                    <a:gdLst>
                      <a:gd name="connsiteX0" fmla="*/ 0 w 5527160"/>
                      <a:gd name="connsiteY0" fmla="*/ 0 h 576997"/>
                      <a:gd name="connsiteX1" fmla="*/ 580352 w 5527160"/>
                      <a:gd name="connsiteY1" fmla="*/ 0 h 576997"/>
                      <a:gd name="connsiteX2" fmla="*/ 1326518 w 5527160"/>
                      <a:gd name="connsiteY2" fmla="*/ 0 h 576997"/>
                      <a:gd name="connsiteX3" fmla="*/ 1962142 w 5527160"/>
                      <a:gd name="connsiteY3" fmla="*/ 0 h 576997"/>
                      <a:gd name="connsiteX4" fmla="*/ 2542494 w 5527160"/>
                      <a:gd name="connsiteY4" fmla="*/ 0 h 576997"/>
                      <a:gd name="connsiteX5" fmla="*/ 3288660 w 5527160"/>
                      <a:gd name="connsiteY5" fmla="*/ 0 h 576997"/>
                      <a:gd name="connsiteX6" fmla="*/ 3979555 w 5527160"/>
                      <a:gd name="connsiteY6" fmla="*/ 0 h 576997"/>
                      <a:gd name="connsiteX7" fmla="*/ 4670450 w 5527160"/>
                      <a:gd name="connsiteY7" fmla="*/ 0 h 576997"/>
                      <a:gd name="connsiteX8" fmla="*/ 5527160 w 5527160"/>
                      <a:gd name="connsiteY8" fmla="*/ 0 h 576997"/>
                      <a:gd name="connsiteX9" fmla="*/ 5527160 w 5527160"/>
                      <a:gd name="connsiteY9" fmla="*/ 576997 h 576997"/>
                      <a:gd name="connsiteX10" fmla="*/ 4946808 w 5527160"/>
                      <a:gd name="connsiteY10" fmla="*/ 576997 h 576997"/>
                      <a:gd name="connsiteX11" fmla="*/ 4421728 w 5527160"/>
                      <a:gd name="connsiteY11" fmla="*/ 576997 h 576997"/>
                      <a:gd name="connsiteX12" fmla="*/ 3675561 w 5527160"/>
                      <a:gd name="connsiteY12" fmla="*/ 576997 h 576997"/>
                      <a:gd name="connsiteX13" fmla="*/ 3095210 w 5527160"/>
                      <a:gd name="connsiteY13" fmla="*/ 576997 h 576997"/>
                      <a:gd name="connsiteX14" fmla="*/ 2349043 w 5527160"/>
                      <a:gd name="connsiteY14" fmla="*/ 576997 h 576997"/>
                      <a:gd name="connsiteX15" fmla="*/ 1547605 w 5527160"/>
                      <a:gd name="connsiteY15" fmla="*/ 576997 h 576997"/>
                      <a:gd name="connsiteX16" fmla="*/ 911981 w 5527160"/>
                      <a:gd name="connsiteY16" fmla="*/ 576997 h 576997"/>
                      <a:gd name="connsiteX17" fmla="*/ 0 w 5527160"/>
                      <a:gd name="connsiteY17" fmla="*/ 576997 h 576997"/>
                      <a:gd name="connsiteX18" fmla="*/ 0 w 5527160"/>
                      <a:gd name="connsiteY18" fmla="*/ 0 h 576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7160" h="576997" fill="none" extrusionOk="0">
                        <a:moveTo>
                          <a:pt x="0" y="0"/>
                        </a:moveTo>
                        <a:cubicBezTo>
                          <a:pt x="216891" y="-1593"/>
                          <a:pt x="291636" y="-12022"/>
                          <a:pt x="580352" y="0"/>
                        </a:cubicBezTo>
                        <a:cubicBezTo>
                          <a:pt x="869068" y="12022"/>
                          <a:pt x="1026712" y="34531"/>
                          <a:pt x="1326518" y="0"/>
                        </a:cubicBezTo>
                        <a:cubicBezTo>
                          <a:pt x="1626324" y="-34531"/>
                          <a:pt x="1666450" y="-124"/>
                          <a:pt x="1962142" y="0"/>
                        </a:cubicBezTo>
                        <a:cubicBezTo>
                          <a:pt x="2257834" y="124"/>
                          <a:pt x="2304483" y="-25329"/>
                          <a:pt x="2542494" y="0"/>
                        </a:cubicBezTo>
                        <a:cubicBezTo>
                          <a:pt x="2780505" y="25329"/>
                          <a:pt x="3097581" y="16332"/>
                          <a:pt x="3288660" y="0"/>
                        </a:cubicBezTo>
                        <a:cubicBezTo>
                          <a:pt x="3479739" y="-16332"/>
                          <a:pt x="3777952" y="22882"/>
                          <a:pt x="3979555" y="0"/>
                        </a:cubicBezTo>
                        <a:cubicBezTo>
                          <a:pt x="4181159" y="-22882"/>
                          <a:pt x="4407255" y="17759"/>
                          <a:pt x="4670450" y="0"/>
                        </a:cubicBezTo>
                        <a:cubicBezTo>
                          <a:pt x="4933646" y="-17759"/>
                          <a:pt x="5128227" y="25704"/>
                          <a:pt x="5527160" y="0"/>
                        </a:cubicBezTo>
                        <a:cubicBezTo>
                          <a:pt x="5527544" y="124316"/>
                          <a:pt x="5526428" y="429298"/>
                          <a:pt x="5527160" y="576997"/>
                        </a:cubicBezTo>
                        <a:cubicBezTo>
                          <a:pt x="5386345" y="569727"/>
                          <a:pt x="5165383" y="553502"/>
                          <a:pt x="4946808" y="576997"/>
                        </a:cubicBezTo>
                        <a:cubicBezTo>
                          <a:pt x="4728233" y="600492"/>
                          <a:pt x="4555656" y="589318"/>
                          <a:pt x="4421728" y="576997"/>
                        </a:cubicBezTo>
                        <a:cubicBezTo>
                          <a:pt x="4287800" y="564676"/>
                          <a:pt x="3902005" y="542272"/>
                          <a:pt x="3675561" y="576997"/>
                        </a:cubicBezTo>
                        <a:cubicBezTo>
                          <a:pt x="3449117" y="611722"/>
                          <a:pt x="3271572" y="571546"/>
                          <a:pt x="3095210" y="576997"/>
                        </a:cubicBezTo>
                        <a:cubicBezTo>
                          <a:pt x="2918848" y="582448"/>
                          <a:pt x="2557636" y="570048"/>
                          <a:pt x="2349043" y="576997"/>
                        </a:cubicBezTo>
                        <a:cubicBezTo>
                          <a:pt x="2140450" y="583946"/>
                          <a:pt x="1737032" y="600504"/>
                          <a:pt x="1547605" y="576997"/>
                        </a:cubicBezTo>
                        <a:cubicBezTo>
                          <a:pt x="1358178" y="553490"/>
                          <a:pt x="1220463" y="566646"/>
                          <a:pt x="911981" y="576997"/>
                        </a:cubicBezTo>
                        <a:cubicBezTo>
                          <a:pt x="603499" y="587348"/>
                          <a:pt x="409140" y="564994"/>
                          <a:pt x="0" y="576997"/>
                        </a:cubicBezTo>
                        <a:cubicBezTo>
                          <a:pt x="27917" y="347050"/>
                          <a:pt x="16990" y="122318"/>
                          <a:pt x="0" y="0"/>
                        </a:cubicBezTo>
                        <a:close/>
                      </a:path>
                      <a:path w="5527160" h="576997" stroke="0" extrusionOk="0">
                        <a:moveTo>
                          <a:pt x="0" y="0"/>
                        </a:moveTo>
                        <a:cubicBezTo>
                          <a:pt x="204840" y="-3066"/>
                          <a:pt x="486304" y="21867"/>
                          <a:pt x="635623" y="0"/>
                        </a:cubicBezTo>
                        <a:cubicBezTo>
                          <a:pt x="784942" y="-21867"/>
                          <a:pt x="1005136" y="-22000"/>
                          <a:pt x="1160704" y="0"/>
                        </a:cubicBezTo>
                        <a:cubicBezTo>
                          <a:pt x="1316272" y="22000"/>
                          <a:pt x="1684165" y="28981"/>
                          <a:pt x="1962142" y="0"/>
                        </a:cubicBezTo>
                        <a:cubicBezTo>
                          <a:pt x="2240119" y="-28981"/>
                          <a:pt x="2464443" y="-20435"/>
                          <a:pt x="2597765" y="0"/>
                        </a:cubicBezTo>
                        <a:cubicBezTo>
                          <a:pt x="2731087" y="20435"/>
                          <a:pt x="2967098" y="14506"/>
                          <a:pt x="3233389" y="0"/>
                        </a:cubicBezTo>
                        <a:cubicBezTo>
                          <a:pt x="3499680" y="-14506"/>
                          <a:pt x="3720048" y="22393"/>
                          <a:pt x="4034827" y="0"/>
                        </a:cubicBezTo>
                        <a:cubicBezTo>
                          <a:pt x="4349606" y="-22393"/>
                          <a:pt x="4496426" y="4350"/>
                          <a:pt x="4615179" y="0"/>
                        </a:cubicBezTo>
                        <a:cubicBezTo>
                          <a:pt x="4733932" y="-4350"/>
                          <a:pt x="5273026" y="23807"/>
                          <a:pt x="5527160" y="0"/>
                        </a:cubicBezTo>
                        <a:cubicBezTo>
                          <a:pt x="5554816" y="273285"/>
                          <a:pt x="5535777" y="458461"/>
                          <a:pt x="5527160" y="576997"/>
                        </a:cubicBezTo>
                        <a:cubicBezTo>
                          <a:pt x="5258393" y="585988"/>
                          <a:pt x="5097673" y="586954"/>
                          <a:pt x="4946808" y="576997"/>
                        </a:cubicBezTo>
                        <a:cubicBezTo>
                          <a:pt x="4795943" y="567040"/>
                          <a:pt x="4486177" y="566192"/>
                          <a:pt x="4255913" y="576997"/>
                        </a:cubicBezTo>
                        <a:cubicBezTo>
                          <a:pt x="4025649" y="587802"/>
                          <a:pt x="3770880" y="583804"/>
                          <a:pt x="3620290" y="576997"/>
                        </a:cubicBezTo>
                        <a:cubicBezTo>
                          <a:pt x="3469700" y="570190"/>
                          <a:pt x="3098370" y="595496"/>
                          <a:pt x="2818852" y="576997"/>
                        </a:cubicBezTo>
                        <a:cubicBezTo>
                          <a:pt x="2539334" y="558498"/>
                          <a:pt x="2355666" y="593921"/>
                          <a:pt x="2017413" y="576997"/>
                        </a:cubicBezTo>
                        <a:cubicBezTo>
                          <a:pt x="1679160" y="560073"/>
                          <a:pt x="1562152" y="586247"/>
                          <a:pt x="1437062" y="576997"/>
                        </a:cubicBezTo>
                        <a:cubicBezTo>
                          <a:pt x="1311972" y="567747"/>
                          <a:pt x="1033767" y="546391"/>
                          <a:pt x="746167" y="576997"/>
                        </a:cubicBezTo>
                        <a:cubicBezTo>
                          <a:pt x="458567" y="607603"/>
                          <a:pt x="286741" y="570428"/>
                          <a:pt x="0" y="576997"/>
                        </a:cubicBezTo>
                        <a:cubicBezTo>
                          <a:pt x="8396" y="389686"/>
                          <a:pt x="-27551" y="217989"/>
                          <a:pt x="0" y="0"/>
                        </a:cubicBezTo>
                        <a:close/>
                      </a:path>
                    </a:pathLst>
                  </a:custGeom>
                  <ask:type>
                    <ask:lineSketchNone/>
                  </ask:type>
                </ask:lineSketchStyleProps>
              </a:ext>
            </a:extLst>
          </a:ln>
        </p:spPr>
        <p:txBody>
          <a:bodyPr anchor="ctr">
            <a:normAutofit/>
          </a:bodyPr>
          <a:lstStyle>
            <a:lvl1pPr algn="ctr">
              <a:buNone/>
              <a:defRPr sz="2400" spc="600">
                <a:latin typeface="Century Schoolbook" panose="02040604050505020304" pitchFamily="18" charset="0"/>
              </a:defRPr>
            </a:lvl1pPr>
          </a:lstStyle>
          <a:p>
            <a:r>
              <a:rPr lang="en-US" dirty="0"/>
              <a:t>HEADLINE OR SUBJECT</a:t>
            </a:r>
          </a:p>
          <a:p>
            <a:r>
              <a:rPr lang="en-US" dirty="0"/>
              <a:t>ALL CAPS</a:t>
            </a:r>
          </a:p>
        </p:txBody>
      </p:sp>
    </p:spTree>
    <p:extLst>
      <p:ext uri="{BB962C8B-B14F-4D97-AF65-F5344CB8AC3E}">
        <p14:creationId xmlns:p14="http://schemas.microsoft.com/office/powerpoint/2010/main" val="3211918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and Right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11F2C-2D12-C247-A121-AAFEB476037C}"/>
              </a:ext>
            </a:extLst>
          </p:cNvPr>
          <p:cNvSpPr>
            <a:spLocks noGrp="1"/>
          </p:cNvSpPr>
          <p:nvPr>
            <p:ph type="title" hasCustomPrompt="1"/>
          </p:nvPr>
        </p:nvSpPr>
        <p:spPr>
          <a:xfrm>
            <a:off x="521158" y="596349"/>
            <a:ext cx="6297085" cy="1300586"/>
          </a:xfrm>
          <a:solidFill>
            <a:schemeClr val="bg1">
              <a:alpha val="36000"/>
            </a:schemeClr>
          </a:solidFill>
          <a:ln w="38100">
            <a:solidFill>
              <a:schemeClr val="accent1"/>
            </a:solidFill>
          </a:ln>
        </p:spPr>
        <p:txBody>
          <a:bodyPr wrap="none" lIns="274320" tIns="182880" rIns="274320" bIns="91440">
            <a:noAutofit/>
          </a:bodyPr>
          <a:lstStyle>
            <a:lvl1pPr algn="ctr">
              <a:defRPr/>
            </a:lvl1pPr>
          </a:lstStyle>
          <a:p>
            <a:r>
              <a:rPr lang="en-US" dirty="0"/>
              <a:t>HEADLINE – ARIAL BLACK</a:t>
            </a:r>
            <a:br>
              <a:rPr lang="en-US" dirty="0"/>
            </a:br>
            <a:r>
              <a:rPr lang="en-US" dirty="0"/>
              <a:t> 24-18 PT, 1 or 2 LINES</a:t>
            </a:r>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835378" y="2266122"/>
            <a:ext cx="5734755" cy="3438939"/>
          </a:xfrm>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984E5678-EEBF-2943-AC85-646701F551EE}"/>
              </a:ext>
            </a:extLst>
          </p:cNvPr>
          <p:cNvSpPr>
            <a:spLocks noGrp="1"/>
          </p:cNvSpPr>
          <p:nvPr>
            <p:ph type="pic" sz="quarter" idx="14" hasCustomPrompt="1"/>
          </p:nvPr>
        </p:nvSpPr>
        <p:spPr>
          <a:xfrm>
            <a:off x="7284441" y="1"/>
            <a:ext cx="4907559" cy="6062870"/>
          </a:xfrm>
          <a:solidFill>
            <a:schemeClr val="bg2">
              <a:lumMod val="90000"/>
            </a:schemeClr>
          </a:solidFill>
        </p:spPr>
        <p:txBody>
          <a:bodyPr anchor="ctr"/>
          <a:lstStyle>
            <a:lvl1pPr algn="ctr">
              <a:buNone/>
              <a:defRPr sz="1600"/>
            </a:lvl1pPr>
          </a:lstStyle>
          <a:p>
            <a:r>
              <a:rPr lang="en-US" dirty="0"/>
              <a:t>Add Photo Here</a:t>
            </a:r>
          </a:p>
        </p:txBody>
      </p:sp>
    </p:spTree>
    <p:extLst>
      <p:ext uri="{BB962C8B-B14F-4D97-AF65-F5344CB8AC3E}">
        <p14:creationId xmlns:p14="http://schemas.microsoft.com/office/powerpoint/2010/main" val="4204318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 with Descri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B0497A-66BF-624E-8AB6-0BB03BC6E797}"/>
              </a:ext>
            </a:extLst>
          </p:cNvPr>
          <p:cNvSpPr/>
          <p:nvPr userDrawn="1"/>
        </p:nvSpPr>
        <p:spPr>
          <a:xfrm>
            <a:off x="7076662" y="4287751"/>
            <a:ext cx="5115338" cy="17630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835379" y="2178756"/>
            <a:ext cx="5452532" cy="3455925"/>
          </a:xfrm>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B5B99D5-4B65-E94A-BD73-F9E966B01F1E}"/>
              </a:ext>
            </a:extLst>
          </p:cNvPr>
          <p:cNvSpPr>
            <a:spLocks noGrp="1"/>
          </p:cNvSpPr>
          <p:nvPr>
            <p:ph type="pic" sz="quarter" idx="14" hasCustomPrompt="1"/>
          </p:nvPr>
        </p:nvSpPr>
        <p:spPr>
          <a:xfrm>
            <a:off x="7076662" y="0"/>
            <a:ext cx="5115338" cy="4287751"/>
          </a:xfrm>
          <a:solidFill>
            <a:schemeClr val="bg2"/>
          </a:solidFill>
        </p:spPr>
        <p:txBody>
          <a:bodyPr anchor="ctr"/>
          <a:lstStyle>
            <a:lvl1pPr algn="ctr">
              <a:buNone/>
              <a:defRPr sz="1600"/>
            </a:lvl1pPr>
          </a:lstStyle>
          <a:p>
            <a:r>
              <a:rPr lang="en-US" dirty="0"/>
              <a:t>Add Photo Here</a:t>
            </a:r>
          </a:p>
        </p:txBody>
      </p:sp>
      <p:sp>
        <p:nvSpPr>
          <p:cNvPr id="18" name="Text Placeholder 17">
            <a:extLst>
              <a:ext uri="{FF2B5EF4-FFF2-40B4-BE49-F238E27FC236}">
                <a16:creationId xmlns:a16="http://schemas.microsoft.com/office/drawing/2014/main" id="{D0B52A7F-9035-FF4C-BF6E-94AF2C0D6B5F}"/>
              </a:ext>
            </a:extLst>
          </p:cNvPr>
          <p:cNvSpPr>
            <a:spLocks noGrp="1"/>
          </p:cNvSpPr>
          <p:nvPr>
            <p:ph type="body" sz="quarter" idx="15" hasCustomPrompt="1"/>
          </p:nvPr>
        </p:nvSpPr>
        <p:spPr>
          <a:xfrm>
            <a:off x="7243970" y="4584357"/>
            <a:ext cx="4780721" cy="1050324"/>
          </a:xfrm>
        </p:spPr>
        <p:txBody>
          <a:bodyPr>
            <a:noAutofit/>
          </a:bodyPr>
          <a:lstStyle>
            <a:lvl1pPr algn="ctr">
              <a:buNone/>
              <a:defRPr sz="1800" i="1">
                <a:latin typeface="Century Schoolbook" panose="02040604050505020304" pitchFamily="18" charset="0"/>
              </a:defRPr>
            </a:lvl1pPr>
            <a:lvl2pPr algn="ctr">
              <a:buNone/>
              <a:defRPr sz="2000" i="1">
                <a:latin typeface="Century Schoolbook" panose="02040604050505020304" pitchFamily="18" charset="0"/>
              </a:defRPr>
            </a:lvl2pPr>
            <a:lvl3pPr algn="ctr">
              <a:buNone/>
              <a:defRPr sz="1800" i="1">
                <a:latin typeface="Century Schoolbook" panose="02040604050505020304" pitchFamily="18" charset="0"/>
              </a:defRPr>
            </a:lvl3pPr>
            <a:lvl4pPr algn="ctr">
              <a:buNone/>
              <a:defRPr sz="1600" i="1">
                <a:latin typeface="Century Schoolbook" panose="02040604050505020304" pitchFamily="18" charset="0"/>
              </a:defRPr>
            </a:lvl4pPr>
            <a:lvl5pPr algn="ctr">
              <a:buNone/>
              <a:defRPr sz="1600" i="1">
                <a:latin typeface="Century Schoolbook" panose="02040604050505020304" pitchFamily="18" charset="0"/>
              </a:defRPr>
            </a:lvl5pPr>
          </a:lstStyle>
          <a:p>
            <a:pPr lvl="0"/>
            <a:r>
              <a:rPr lang="en-US" dirty="0"/>
              <a:t>Copy, photo description or </a:t>
            </a:r>
            <a:br>
              <a:rPr lang="en-US" dirty="0"/>
            </a:br>
            <a:r>
              <a:rPr lang="en-US" dirty="0"/>
              <a:t>additional text goes here.</a:t>
            </a:r>
          </a:p>
        </p:txBody>
      </p:sp>
      <p:sp>
        <p:nvSpPr>
          <p:cNvPr id="9" name="Title 1">
            <a:extLst>
              <a:ext uri="{FF2B5EF4-FFF2-40B4-BE49-F238E27FC236}">
                <a16:creationId xmlns:a16="http://schemas.microsoft.com/office/drawing/2014/main" id="{E27C477B-5F42-1F4C-88A2-38DB1D3FB216}"/>
              </a:ext>
            </a:extLst>
          </p:cNvPr>
          <p:cNvSpPr>
            <a:spLocks noGrp="1"/>
          </p:cNvSpPr>
          <p:nvPr>
            <p:ph type="title" hasCustomPrompt="1"/>
          </p:nvPr>
        </p:nvSpPr>
        <p:spPr>
          <a:xfrm>
            <a:off x="521158" y="596349"/>
            <a:ext cx="6026399" cy="1300586"/>
          </a:xfrm>
          <a:solidFill>
            <a:schemeClr val="bg1">
              <a:alpha val="36000"/>
            </a:schemeClr>
          </a:solidFill>
          <a:ln w="38100">
            <a:solidFill>
              <a:schemeClr val="accent1"/>
            </a:solidFill>
          </a:ln>
        </p:spPr>
        <p:txBody>
          <a:bodyPr wrap="none" lIns="274320" tIns="182880" rIns="274320" bIns="91440">
            <a:noAutofit/>
          </a:bodyPr>
          <a:lstStyle>
            <a:lvl1pPr algn="ctr">
              <a:defRPr/>
            </a:lvl1pPr>
          </a:lstStyle>
          <a:p>
            <a:r>
              <a:rPr lang="en-US" dirty="0"/>
              <a:t>HEADLINE – ARIAL BLACK</a:t>
            </a:r>
            <a:br>
              <a:rPr lang="en-US" dirty="0"/>
            </a:br>
            <a:r>
              <a:rPr lang="en-US" dirty="0"/>
              <a:t> 24-18 PT, 1 or 2 LINES</a:t>
            </a:r>
          </a:p>
        </p:txBody>
      </p:sp>
    </p:spTree>
    <p:extLst>
      <p:ext uri="{BB962C8B-B14F-4D97-AF65-F5344CB8AC3E}">
        <p14:creationId xmlns:p14="http://schemas.microsoft.com/office/powerpoint/2010/main" val="301144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E1BB17B6-49DA-154F-922D-E9BBADEF3FD6}"/>
              </a:ext>
            </a:extLst>
          </p:cNvPr>
          <p:cNvSpPr>
            <a:spLocks noGrp="1"/>
          </p:cNvSpPr>
          <p:nvPr>
            <p:ph idx="1"/>
          </p:nvPr>
        </p:nvSpPr>
        <p:spPr>
          <a:xfrm>
            <a:off x="914400" y="2038866"/>
            <a:ext cx="10295467" cy="3620529"/>
          </a:xfrm>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B089E52E-ED70-E54C-8DCA-7248E661CD00}"/>
              </a:ext>
            </a:extLst>
          </p:cNvPr>
          <p:cNvSpPr>
            <a:spLocks noGrp="1"/>
          </p:cNvSpPr>
          <p:nvPr>
            <p:ph type="title" hasCustomPrompt="1"/>
          </p:nvPr>
        </p:nvSpPr>
        <p:spPr>
          <a:xfrm>
            <a:off x="521158" y="596349"/>
            <a:ext cx="11106550" cy="1300586"/>
          </a:xfrm>
          <a:solidFill>
            <a:schemeClr val="bg1">
              <a:alpha val="36000"/>
            </a:schemeClr>
          </a:solidFill>
          <a:ln w="38100">
            <a:solidFill>
              <a:schemeClr val="accent1"/>
            </a:solidFill>
          </a:ln>
        </p:spPr>
        <p:txBody>
          <a:bodyPr wrap="none" lIns="274320" tIns="182880" rIns="274320" bIns="91440">
            <a:noAutofit/>
          </a:bodyPr>
          <a:lstStyle>
            <a:lvl1pPr algn="ctr">
              <a:defRPr/>
            </a:lvl1pPr>
          </a:lstStyle>
          <a:p>
            <a:r>
              <a:rPr lang="en-US" dirty="0"/>
              <a:t>HEADLINE – ARIAL BLACK</a:t>
            </a:r>
            <a:br>
              <a:rPr lang="en-US" dirty="0"/>
            </a:br>
            <a:r>
              <a:rPr lang="en-US" dirty="0"/>
              <a:t> 24-18 PT, 1 or 2 LINES</a:t>
            </a:r>
          </a:p>
        </p:txBody>
      </p:sp>
    </p:spTree>
    <p:extLst>
      <p:ext uri="{BB962C8B-B14F-4D97-AF65-F5344CB8AC3E}">
        <p14:creationId xmlns:p14="http://schemas.microsoft.com/office/powerpoint/2010/main" val="2835529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8337AE-F140-5542-9056-F89DEB621865}"/>
              </a:ext>
            </a:extLst>
          </p:cNvPr>
          <p:cNvSpPr>
            <a:spLocks noGrp="1"/>
          </p:cNvSpPr>
          <p:nvPr>
            <p:ph idx="1"/>
          </p:nvPr>
        </p:nvSpPr>
        <p:spPr>
          <a:xfrm>
            <a:off x="970843" y="2038866"/>
            <a:ext cx="4952879" cy="3731740"/>
          </a:xfrm>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014CED94-0252-0A49-886C-9B9683F25B10}"/>
              </a:ext>
            </a:extLst>
          </p:cNvPr>
          <p:cNvSpPr>
            <a:spLocks noGrp="1"/>
          </p:cNvSpPr>
          <p:nvPr>
            <p:ph idx="10"/>
          </p:nvPr>
        </p:nvSpPr>
        <p:spPr>
          <a:xfrm>
            <a:off x="6316750" y="2043523"/>
            <a:ext cx="4952879" cy="3731740"/>
          </a:xfrm>
        </p:spPr>
        <p:txBody>
          <a:bodyPr l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39B5C6E3-5287-4745-AAF8-620E3C84967C}"/>
              </a:ext>
            </a:extLst>
          </p:cNvPr>
          <p:cNvSpPr>
            <a:spLocks noGrp="1"/>
          </p:cNvSpPr>
          <p:nvPr>
            <p:ph type="title" hasCustomPrompt="1"/>
          </p:nvPr>
        </p:nvSpPr>
        <p:spPr>
          <a:xfrm>
            <a:off x="521158" y="596349"/>
            <a:ext cx="11106550" cy="1300586"/>
          </a:xfrm>
          <a:solidFill>
            <a:schemeClr val="bg1">
              <a:alpha val="36000"/>
            </a:schemeClr>
          </a:solidFill>
          <a:ln w="38100">
            <a:solidFill>
              <a:schemeClr val="accent1"/>
            </a:solidFill>
          </a:ln>
        </p:spPr>
        <p:txBody>
          <a:bodyPr wrap="none" lIns="274320" tIns="182880" rIns="274320" bIns="91440">
            <a:noAutofit/>
          </a:bodyPr>
          <a:lstStyle>
            <a:lvl1pPr algn="ctr">
              <a:defRPr/>
            </a:lvl1pPr>
          </a:lstStyle>
          <a:p>
            <a:r>
              <a:rPr lang="en-US" dirty="0"/>
              <a:t>HEADLINE – ARIAL BLACK – 24-18 PT</a:t>
            </a:r>
            <a:br>
              <a:rPr lang="en-US" dirty="0"/>
            </a:br>
            <a:r>
              <a:rPr lang="en-US" dirty="0"/>
              <a:t>1 or 2 LINES</a:t>
            </a:r>
          </a:p>
        </p:txBody>
      </p:sp>
    </p:spTree>
    <p:extLst>
      <p:ext uri="{BB962C8B-B14F-4D97-AF65-F5344CB8AC3E}">
        <p14:creationId xmlns:p14="http://schemas.microsoft.com/office/powerpoint/2010/main" val="2416253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2 Sections +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7FD774-94F9-3B41-BB91-BEE1ACFF72A4}"/>
              </a:ext>
            </a:extLst>
          </p:cNvPr>
          <p:cNvSpPr>
            <a:spLocks noGrp="1"/>
          </p:cNvSpPr>
          <p:nvPr>
            <p:ph type="body" idx="1"/>
          </p:nvPr>
        </p:nvSpPr>
        <p:spPr>
          <a:xfrm>
            <a:off x="775445" y="2170548"/>
            <a:ext cx="502096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68E34D-6966-D644-B2E6-D8BB46EABA71}"/>
              </a:ext>
            </a:extLst>
          </p:cNvPr>
          <p:cNvSpPr>
            <a:spLocks noGrp="1"/>
          </p:cNvSpPr>
          <p:nvPr>
            <p:ph sz="half" idx="2"/>
          </p:nvPr>
        </p:nvSpPr>
        <p:spPr>
          <a:xfrm>
            <a:off x="775445" y="3024278"/>
            <a:ext cx="5020962" cy="2720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E03B69-5E2D-3B47-BB01-AFBE3BD6B2C2}"/>
              </a:ext>
            </a:extLst>
          </p:cNvPr>
          <p:cNvSpPr>
            <a:spLocks noGrp="1"/>
          </p:cNvSpPr>
          <p:nvPr>
            <p:ph type="body" sz="quarter" idx="3"/>
          </p:nvPr>
        </p:nvSpPr>
        <p:spPr>
          <a:xfrm>
            <a:off x="6096000" y="2170548"/>
            <a:ext cx="522372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EF5DDA1-02B1-3341-9D80-8DF498B6B82C}"/>
              </a:ext>
            </a:extLst>
          </p:cNvPr>
          <p:cNvSpPr>
            <a:spLocks noGrp="1"/>
          </p:cNvSpPr>
          <p:nvPr>
            <p:ph sz="quarter" idx="4"/>
          </p:nvPr>
        </p:nvSpPr>
        <p:spPr>
          <a:xfrm>
            <a:off x="6096000" y="3024279"/>
            <a:ext cx="5223721" cy="27205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41667261-CE17-454D-BF69-CD38BD494587}"/>
              </a:ext>
            </a:extLst>
          </p:cNvPr>
          <p:cNvSpPr>
            <a:spLocks noGrp="1"/>
          </p:cNvSpPr>
          <p:nvPr>
            <p:ph type="title" hasCustomPrompt="1"/>
          </p:nvPr>
        </p:nvSpPr>
        <p:spPr>
          <a:xfrm>
            <a:off x="521158" y="596349"/>
            <a:ext cx="11106550" cy="1300586"/>
          </a:xfrm>
          <a:solidFill>
            <a:schemeClr val="bg1">
              <a:alpha val="36000"/>
            </a:schemeClr>
          </a:solidFill>
          <a:ln w="38100">
            <a:solidFill>
              <a:schemeClr val="accent1"/>
            </a:solidFill>
          </a:ln>
        </p:spPr>
        <p:txBody>
          <a:bodyPr wrap="none" lIns="274320" tIns="182880" rIns="274320" bIns="91440">
            <a:noAutofit/>
          </a:bodyPr>
          <a:lstStyle>
            <a:lvl1pPr algn="ctr">
              <a:defRPr/>
            </a:lvl1pPr>
          </a:lstStyle>
          <a:p>
            <a:r>
              <a:rPr lang="en-US" dirty="0"/>
              <a:t>HEADLINE – ARIAL BLACK – 24-18 PT</a:t>
            </a:r>
            <a:br>
              <a:rPr lang="en-US" dirty="0"/>
            </a:br>
            <a:r>
              <a:rPr lang="en-US" dirty="0"/>
              <a:t>1 or 2 LINES</a:t>
            </a:r>
          </a:p>
        </p:txBody>
      </p:sp>
    </p:spTree>
    <p:extLst>
      <p:ext uri="{BB962C8B-B14F-4D97-AF65-F5344CB8AC3E}">
        <p14:creationId xmlns:p14="http://schemas.microsoft.com/office/powerpoint/2010/main" val="20966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ft Photo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8A6134-BBCE-5244-B23B-10C563756570}"/>
              </a:ext>
            </a:extLst>
          </p:cNvPr>
          <p:cNvSpPr>
            <a:spLocks noGrp="1"/>
          </p:cNvSpPr>
          <p:nvPr>
            <p:ph idx="1"/>
          </p:nvPr>
        </p:nvSpPr>
        <p:spPr>
          <a:xfrm>
            <a:off x="5467394" y="797169"/>
            <a:ext cx="6150175" cy="4671079"/>
          </a:xfrm>
          <a:ln w="38100">
            <a:solidFill>
              <a:schemeClr val="accent1"/>
            </a:solidFill>
          </a:ln>
        </p:spPr>
        <p:txBody>
          <a:bodyPr lIns="274320" tIns="274320" rIns="274320" bIns="274320">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11">
            <a:extLst>
              <a:ext uri="{FF2B5EF4-FFF2-40B4-BE49-F238E27FC236}">
                <a16:creationId xmlns:a16="http://schemas.microsoft.com/office/drawing/2014/main" id="{6728E0A9-E463-AD4D-B78B-F6E7C5E0A50E}"/>
              </a:ext>
            </a:extLst>
          </p:cNvPr>
          <p:cNvSpPr>
            <a:spLocks noGrp="1"/>
          </p:cNvSpPr>
          <p:nvPr>
            <p:ph type="pic" sz="quarter" idx="14" hasCustomPrompt="1"/>
          </p:nvPr>
        </p:nvSpPr>
        <p:spPr>
          <a:xfrm>
            <a:off x="0" y="1"/>
            <a:ext cx="4907559" cy="6062870"/>
          </a:xfrm>
          <a:solidFill>
            <a:schemeClr val="bg2">
              <a:lumMod val="90000"/>
            </a:schemeClr>
          </a:solidFill>
        </p:spPr>
        <p:txBody>
          <a:bodyPr anchor="ctr"/>
          <a:lstStyle>
            <a:lvl1pPr algn="ctr">
              <a:buNone/>
              <a:defRPr sz="1600"/>
            </a:lvl1pPr>
          </a:lstStyle>
          <a:p>
            <a:r>
              <a:rPr lang="en-US" dirty="0"/>
              <a:t>Add Photo Here</a:t>
            </a:r>
          </a:p>
        </p:txBody>
      </p:sp>
    </p:spTree>
    <p:extLst>
      <p:ext uri="{BB962C8B-B14F-4D97-AF65-F5344CB8AC3E}">
        <p14:creationId xmlns:p14="http://schemas.microsoft.com/office/powerpoint/2010/main" val="127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Photos">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47638937-EBD2-1047-B14E-C0409FE092EA}"/>
              </a:ext>
            </a:extLst>
          </p:cNvPr>
          <p:cNvSpPr>
            <a:spLocks noGrp="1"/>
          </p:cNvSpPr>
          <p:nvPr>
            <p:ph type="body" sz="quarter" idx="14" hasCustomPrompt="1"/>
          </p:nvPr>
        </p:nvSpPr>
        <p:spPr>
          <a:xfrm>
            <a:off x="872538" y="405055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7" name="Text Placeholder 11">
            <a:extLst>
              <a:ext uri="{FF2B5EF4-FFF2-40B4-BE49-F238E27FC236}">
                <a16:creationId xmlns:a16="http://schemas.microsoft.com/office/drawing/2014/main" id="{49EBF9E6-5FE2-914E-B247-11621405AB3B}"/>
              </a:ext>
            </a:extLst>
          </p:cNvPr>
          <p:cNvSpPr>
            <a:spLocks noGrp="1"/>
          </p:cNvSpPr>
          <p:nvPr>
            <p:ph type="body" sz="quarter" idx="15" hasCustomPrompt="1"/>
          </p:nvPr>
        </p:nvSpPr>
        <p:spPr>
          <a:xfrm>
            <a:off x="4530139" y="405055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0" name="Picture Placeholder 9">
            <a:extLst>
              <a:ext uri="{FF2B5EF4-FFF2-40B4-BE49-F238E27FC236}">
                <a16:creationId xmlns:a16="http://schemas.microsoft.com/office/drawing/2014/main" id="{B06483D2-B8E5-5C4B-9A56-A25E85D7770A}"/>
              </a:ext>
            </a:extLst>
          </p:cNvPr>
          <p:cNvSpPr>
            <a:spLocks noGrp="1"/>
          </p:cNvSpPr>
          <p:nvPr>
            <p:ph type="pic" sz="quarter" idx="17" hasCustomPrompt="1"/>
          </p:nvPr>
        </p:nvSpPr>
        <p:spPr>
          <a:xfrm>
            <a:off x="873125" y="2007705"/>
            <a:ext cx="3130550" cy="2042973"/>
          </a:xfrm>
          <a:solidFill>
            <a:schemeClr val="bg2"/>
          </a:solidFill>
        </p:spPr>
        <p:txBody>
          <a:bodyPr anchor="ctr"/>
          <a:lstStyle>
            <a:lvl1pPr algn="ctr">
              <a:buNone/>
              <a:defRPr sz="1600"/>
            </a:lvl1pPr>
          </a:lstStyle>
          <a:p>
            <a:r>
              <a:rPr lang="en-US" dirty="0"/>
              <a:t>Add Photo Here</a:t>
            </a:r>
          </a:p>
        </p:txBody>
      </p:sp>
      <p:sp>
        <p:nvSpPr>
          <p:cNvPr id="11" name="Picture Placeholder 9">
            <a:extLst>
              <a:ext uri="{FF2B5EF4-FFF2-40B4-BE49-F238E27FC236}">
                <a16:creationId xmlns:a16="http://schemas.microsoft.com/office/drawing/2014/main" id="{7D8052CF-A938-044E-9577-5E3555FC5EE3}"/>
              </a:ext>
            </a:extLst>
          </p:cNvPr>
          <p:cNvSpPr>
            <a:spLocks noGrp="1"/>
          </p:cNvSpPr>
          <p:nvPr>
            <p:ph type="pic" sz="quarter" idx="18" hasCustomPrompt="1"/>
          </p:nvPr>
        </p:nvSpPr>
        <p:spPr>
          <a:xfrm>
            <a:off x="4530725" y="2007705"/>
            <a:ext cx="3130550" cy="2042973"/>
          </a:xfrm>
          <a:solidFill>
            <a:schemeClr val="bg2"/>
          </a:solidFill>
        </p:spPr>
        <p:txBody>
          <a:bodyPr anchor="ctr"/>
          <a:lstStyle>
            <a:lvl1pPr algn="ctr">
              <a:buNone/>
              <a:defRPr sz="1600"/>
            </a:lvl1pPr>
          </a:lstStyle>
          <a:p>
            <a:r>
              <a:rPr lang="en-US" dirty="0"/>
              <a:t>Add Photo Here</a:t>
            </a:r>
          </a:p>
        </p:txBody>
      </p:sp>
      <p:sp>
        <p:nvSpPr>
          <p:cNvPr id="13" name="Text Placeholder 11">
            <a:extLst>
              <a:ext uri="{FF2B5EF4-FFF2-40B4-BE49-F238E27FC236}">
                <a16:creationId xmlns:a16="http://schemas.microsoft.com/office/drawing/2014/main" id="{5FD5856C-5441-F140-9678-54DD4C473BEE}"/>
              </a:ext>
            </a:extLst>
          </p:cNvPr>
          <p:cNvSpPr>
            <a:spLocks noGrp="1"/>
          </p:cNvSpPr>
          <p:nvPr>
            <p:ph type="body" sz="quarter" idx="19" hasCustomPrompt="1"/>
          </p:nvPr>
        </p:nvSpPr>
        <p:spPr>
          <a:xfrm>
            <a:off x="8187739" y="4050550"/>
            <a:ext cx="3131723" cy="1782376"/>
          </a:xfrm>
        </p:spPr>
        <p:txBody>
          <a:bodyPr>
            <a:noAutofit/>
          </a:bodyPr>
          <a:lstStyle>
            <a:lvl1pPr marL="0" indent="0" algn="ctr">
              <a:buFont typeface="Arial" panose="020B0604020202020204" pitchFamily="34" charset="0"/>
              <a:buNone/>
              <a:defRPr sz="1800" b="0"/>
            </a:lvl1pPr>
            <a:lvl2pPr>
              <a:buNone/>
              <a:defRPr sz="1800"/>
            </a:lvl2pPr>
            <a:lvl3pPr>
              <a:buNone/>
              <a:defRPr sz="1600"/>
            </a:lvl3pPr>
            <a:lvl4pPr>
              <a:buNone/>
              <a:defRPr sz="1400"/>
            </a:lvl4pPr>
            <a:lvl5pPr>
              <a:buNone/>
              <a:defRPr sz="1400"/>
            </a:lvl5pPr>
          </a:lstStyle>
          <a:p>
            <a:pPr lvl="0"/>
            <a:r>
              <a:rPr lang="en-US" dirty="0"/>
              <a:t>Body copy or descriptive text goes here. </a:t>
            </a:r>
          </a:p>
          <a:p>
            <a:pPr lvl="0"/>
            <a:r>
              <a:rPr lang="en-US" dirty="0"/>
              <a:t>Arial 12-18 point font.</a:t>
            </a:r>
          </a:p>
        </p:txBody>
      </p:sp>
      <p:sp>
        <p:nvSpPr>
          <p:cNvPr id="14" name="Picture Placeholder 9">
            <a:extLst>
              <a:ext uri="{FF2B5EF4-FFF2-40B4-BE49-F238E27FC236}">
                <a16:creationId xmlns:a16="http://schemas.microsoft.com/office/drawing/2014/main" id="{A8EC7ABC-5C1C-0D47-A9AC-A118DA67CB0E}"/>
              </a:ext>
            </a:extLst>
          </p:cNvPr>
          <p:cNvSpPr>
            <a:spLocks noGrp="1"/>
          </p:cNvSpPr>
          <p:nvPr>
            <p:ph type="pic" sz="quarter" idx="20" hasCustomPrompt="1"/>
          </p:nvPr>
        </p:nvSpPr>
        <p:spPr>
          <a:xfrm>
            <a:off x="8188325" y="2007705"/>
            <a:ext cx="3130550" cy="2042973"/>
          </a:xfrm>
          <a:solidFill>
            <a:schemeClr val="bg2"/>
          </a:solidFill>
        </p:spPr>
        <p:txBody>
          <a:bodyPr anchor="ctr"/>
          <a:lstStyle>
            <a:lvl1pPr algn="ctr">
              <a:buNone/>
              <a:defRPr sz="1600"/>
            </a:lvl1pPr>
          </a:lstStyle>
          <a:p>
            <a:r>
              <a:rPr lang="en-US" dirty="0"/>
              <a:t>Add Photo Here</a:t>
            </a:r>
          </a:p>
        </p:txBody>
      </p:sp>
      <p:sp>
        <p:nvSpPr>
          <p:cNvPr id="12" name="Title 1">
            <a:extLst>
              <a:ext uri="{FF2B5EF4-FFF2-40B4-BE49-F238E27FC236}">
                <a16:creationId xmlns:a16="http://schemas.microsoft.com/office/drawing/2014/main" id="{3E0752E4-D6F3-524D-86EF-6C86CB1729C6}"/>
              </a:ext>
            </a:extLst>
          </p:cNvPr>
          <p:cNvSpPr>
            <a:spLocks noGrp="1"/>
          </p:cNvSpPr>
          <p:nvPr>
            <p:ph type="title" hasCustomPrompt="1"/>
          </p:nvPr>
        </p:nvSpPr>
        <p:spPr>
          <a:xfrm>
            <a:off x="521158" y="469983"/>
            <a:ext cx="11106550" cy="1300586"/>
          </a:xfrm>
          <a:solidFill>
            <a:schemeClr val="bg1">
              <a:alpha val="36000"/>
            </a:schemeClr>
          </a:solidFill>
          <a:ln w="38100">
            <a:solidFill>
              <a:schemeClr val="accent1"/>
            </a:solidFill>
          </a:ln>
        </p:spPr>
        <p:txBody>
          <a:bodyPr wrap="none" lIns="274320" tIns="182880" rIns="274320" bIns="91440">
            <a:noAutofit/>
          </a:bodyPr>
          <a:lstStyle>
            <a:lvl1pPr algn="ctr">
              <a:defRPr/>
            </a:lvl1pPr>
          </a:lstStyle>
          <a:p>
            <a:r>
              <a:rPr lang="en-US" dirty="0"/>
              <a:t>HEADLINE – ARIAL BLACK</a:t>
            </a:r>
            <a:br>
              <a:rPr lang="en-US" dirty="0"/>
            </a:br>
            <a:r>
              <a:rPr lang="en-US" dirty="0"/>
              <a:t> 24-18 PT, 1 or 2 LINES</a:t>
            </a:r>
          </a:p>
        </p:txBody>
      </p:sp>
    </p:spTree>
    <p:extLst>
      <p:ext uri="{BB962C8B-B14F-4D97-AF65-F5344CB8AC3E}">
        <p14:creationId xmlns:p14="http://schemas.microsoft.com/office/powerpoint/2010/main" val="3261832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4275FA-71D2-5241-AFB1-EF81E4191CDD}"/>
              </a:ext>
            </a:extLst>
          </p:cNvPr>
          <p:cNvSpPr>
            <a:spLocks noGrp="1"/>
          </p:cNvSpPr>
          <p:nvPr>
            <p:ph type="title"/>
          </p:nvPr>
        </p:nvSpPr>
        <p:spPr>
          <a:xfrm>
            <a:off x="511087" y="934646"/>
            <a:ext cx="10842713" cy="8359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B6F8093-0A15-C54A-B2FE-8E7FAEF409D3}"/>
              </a:ext>
            </a:extLst>
          </p:cNvPr>
          <p:cNvSpPr>
            <a:spLocks noGrp="1"/>
          </p:cNvSpPr>
          <p:nvPr>
            <p:ph type="body" idx="1"/>
          </p:nvPr>
        </p:nvSpPr>
        <p:spPr>
          <a:xfrm>
            <a:off x="939114" y="1825625"/>
            <a:ext cx="10414686" cy="379669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51D6456C-B640-3844-A58D-D08B5CFCA6DD}"/>
              </a:ext>
            </a:extLst>
          </p:cNvPr>
          <p:cNvSpPr/>
          <p:nvPr userDrawn="1"/>
        </p:nvSpPr>
        <p:spPr>
          <a:xfrm>
            <a:off x="0" y="6062870"/>
            <a:ext cx="12192000" cy="795130"/>
          </a:xfrm>
          <a:prstGeom prst="rect">
            <a:avLst/>
          </a:prstGeom>
          <a:solidFill>
            <a:srgbClr val="F1B8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1AAFADE-C365-8A48-9042-EF138D5C06B3}"/>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915921" y="6282471"/>
            <a:ext cx="2936975" cy="395684"/>
          </a:xfrm>
          <a:prstGeom prst="rect">
            <a:avLst/>
          </a:prstGeom>
        </p:spPr>
      </p:pic>
    </p:spTree>
    <p:extLst>
      <p:ext uri="{BB962C8B-B14F-4D97-AF65-F5344CB8AC3E}">
        <p14:creationId xmlns:p14="http://schemas.microsoft.com/office/powerpoint/2010/main" val="220310760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8" r:id="rId3"/>
    <p:sldLayoutId id="2147483659" r:id="rId4"/>
    <p:sldLayoutId id="2147483652" r:id="rId5"/>
    <p:sldLayoutId id="2147483650" r:id="rId6"/>
    <p:sldLayoutId id="2147483653" r:id="rId7"/>
    <p:sldLayoutId id="2147483656" r:id="rId8"/>
    <p:sldLayoutId id="2147483654" r:id="rId9"/>
    <p:sldLayoutId id="2147483661" r:id="rId10"/>
  </p:sldLayoutIdLst>
  <p:txStyles>
    <p:titleStyle>
      <a:lvl1pPr algn="l" defTabSz="914400" rtl="0" eaLnBrk="1" latinLnBrk="0" hangingPunct="1">
        <a:lnSpc>
          <a:spcPct val="90000"/>
        </a:lnSpc>
        <a:spcBef>
          <a:spcPct val="0"/>
        </a:spcBef>
        <a:buNone/>
        <a:defRPr sz="2400" b="1" i="0" kern="1200">
          <a:solidFill>
            <a:schemeClr val="tx1"/>
          </a:solidFill>
          <a:latin typeface="+mj-lt"/>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1"/>
          </a:solidFill>
          <a:latin typeface="+mn-lt"/>
          <a:ea typeface="+mn-ea"/>
          <a:cs typeface="Gotham Book"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Gotham Book"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Gotham Book"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Gotham Book"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E0EB81F-10CC-6347-B6C4-89B3155F41D8}"/>
              </a:ext>
            </a:extLst>
          </p:cNvPr>
          <p:cNvSpPr/>
          <p:nvPr/>
        </p:nvSpPr>
        <p:spPr>
          <a:xfrm>
            <a:off x="-79131" y="1457678"/>
            <a:ext cx="12192000" cy="40656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1B1A886-E3B6-AD40-A3DE-F0922A7195F8}"/>
              </a:ext>
            </a:extLst>
          </p:cNvPr>
          <p:cNvSpPr>
            <a:spLocks noGrp="1"/>
          </p:cNvSpPr>
          <p:nvPr>
            <p:ph type="subTitle" idx="1"/>
          </p:nvPr>
        </p:nvSpPr>
        <p:spPr>
          <a:xfrm>
            <a:off x="1362075" y="3151144"/>
            <a:ext cx="9467850" cy="733778"/>
          </a:xfrm>
        </p:spPr>
        <p:txBody>
          <a:bodyPr/>
          <a:lstStyle/>
          <a:p>
            <a:r>
              <a:rPr lang="en-US" dirty="0"/>
              <a:t>Forcing Systematic Change for Veterans Through Innovative Advocacy: Class Actions and Beyond </a:t>
            </a:r>
          </a:p>
        </p:txBody>
      </p:sp>
      <p:pic>
        <p:nvPicPr>
          <p:cNvPr id="6" name="Picture 5" descr="Shape&#10;&#10;Description automatically generated with medium confidence">
            <a:extLst>
              <a:ext uri="{FF2B5EF4-FFF2-40B4-BE49-F238E27FC236}">
                <a16:creationId xmlns:a16="http://schemas.microsoft.com/office/drawing/2014/main" id="{F8FD3833-6006-7447-94D5-5E53AF8B75CA}"/>
              </a:ext>
            </a:extLst>
          </p:cNvPr>
          <p:cNvPicPr>
            <a:picLocks noChangeAspect="1"/>
          </p:cNvPicPr>
          <p:nvPr/>
        </p:nvPicPr>
        <p:blipFill>
          <a:blip r:embed="rId2"/>
          <a:stretch>
            <a:fillRect/>
          </a:stretch>
        </p:blipFill>
        <p:spPr>
          <a:xfrm>
            <a:off x="4284505" y="3963288"/>
            <a:ext cx="3622990" cy="1323622"/>
          </a:xfrm>
          <a:prstGeom prst="rect">
            <a:avLst/>
          </a:prstGeom>
        </p:spPr>
      </p:pic>
      <p:sp>
        <p:nvSpPr>
          <p:cNvPr id="5" name="Title 4">
            <a:extLst>
              <a:ext uri="{FF2B5EF4-FFF2-40B4-BE49-F238E27FC236}">
                <a16:creationId xmlns:a16="http://schemas.microsoft.com/office/drawing/2014/main" id="{25CCF34B-1F15-4E72-B476-CC91264199B4}"/>
              </a:ext>
            </a:extLst>
          </p:cNvPr>
          <p:cNvSpPr>
            <a:spLocks noGrp="1"/>
          </p:cNvSpPr>
          <p:nvPr>
            <p:ph type="ctrTitle"/>
          </p:nvPr>
        </p:nvSpPr>
        <p:spPr>
          <a:xfrm>
            <a:off x="1283030" y="845693"/>
            <a:ext cx="9467678" cy="2201863"/>
          </a:xfrm>
        </p:spPr>
        <p:txBody>
          <a:bodyPr/>
          <a:lstStyle/>
          <a:p>
            <a:r>
              <a:rPr lang="en-US" dirty="0"/>
              <a:t>Bart </a:t>
            </a:r>
            <a:r>
              <a:rPr lang="en-US" dirty="0" err="1"/>
              <a:t>Stichman</a:t>
            </a:r>
            <a:r>
              <a:rPr lang="en-US" dirty="0"/>
              <a:t>, NVLSP</a:t>
            </a:r>
          </a:p>
        </p:txBody>
      </p:sp>
    </p:spTree>
    <p:extLst>
      <p:ext uri="{BB962C8B-B14F-4D97-AF65-F5344CB8AC3E}">
        <p14:creationId xmlns:p14="http://schemas.microsoft.com/office/powerpoint/2010/main" val="855245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3DF35D-1634-FE42-B37D-844AEAEA8DB6}"/>
              </a:ext>
            </a:extLst>
          </p:cNvPr>
          <p:cNvSpPr>
            <a:spLocks noGrp="1"/>
          </p:cNvSpPr>
          <p:nvPr>
            <p:ph idx="1"/>
          </p:nvPr>
        </p:nvSpPr>
        <p:spPr/>
        <p:txBody>
          <a:bodyPr/>
          <a:lstStyle/>
          <a:p>
            <a:r>
              <a:rPr lang="en-US" dirty="0"/>
              <a:t>In a class action lawsuit, NVLSP forces the VA to pay more than $60 million in retroactive compensation and tens of millions of dollars in prospective compensation to more than 600 Puerto Rican veterans who suffered reduced benefits arising from their total 100% disability ratings as a result of VA’s application of illegal rules</a:t>
            </a:r>
          </a:p>
        </p:txBody>
      </p:sp>
      <p:sp>
        <p:nvSpPr>
          <p:cNvPr id="3" name="Title 2">
            <a:extLst>
              <a:ext uri="{FF2B5EF4-FFF2-40B4-BE49-F238E27FC236}">
                <a16:creationId xmlns:a16="http://schemas.microsoft.com/office/drawing/2014/main" id="{336817A6-DE9C-1E47-A34D-69F1C0805384}"/>
              </a:ext>
            </a:extLst>
          </p:cNvPr>
          <p:cNvSpPr>
            <a:spLocks noGrp="1"/>
          </p:cNvSpPr>
          <p:nvPr>
            <p:ph type="title"/>
          </p:nvPr>
        </p:nvSpPr>
        <p:spPr/>
        <p:txBody>
          <a:bodyPr/>
          <a:lstStyle/>
          <a:p>
            <a:r>
              <a:rPr lang="en-US" dirty="0"/>
              <a:t>1993- GIUSTI-BRAVO v. VA</a:t>
            </a:r>
          </a:p>
        </p:txBody>
      </p:sp>
      <p:pic>
        <p:nvPicPr>
          <p:cNvPr id="3076" name="Picture 4">
            <a:extLst>
              <a:ext uri="{FF2B5EF4-FFF2-40B4-BE49-F238E27FC236}">
                <a16:creationId xmlns:a16="http://schemas.microsoft.com/office/drawing/2014/main" id="{CDE260B2-8942-964A-B9C1-9D6B98A627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0265" y="3466216"/>
            <a:ext cx="1591469" cy="3391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45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578B8D-240A-0547-8278-E491E5739CAB}"/>
              </a:ext>
            </a:extLst>
          </p:cNvPr>
          <p:cNvSpPr>
            <a:spLocks noGrp="1"/>
          </p:cNvSpPr>
          <p:nvPr>
            <p:ph idx="1"/>
          </p:nvPr>
        </p:nvSpPr>
        <p:spPr>
          <a:xfrm>
            <a:off x="521158" y="2115066"/>
            <a:ext cx="6197600" cy="3620529"/>
          </a:xfrm>
        </p:spPr>
        <p:txBody>
          <a:bodyPr/>
          <a:lstStyle/>
          <a:p>
            <a:r>
              <a:rPr lang="en-US" dirty="0"/>
              <a:t>NVLSP has filed over 5,000 appeals with the CAVC, resulting in many important legal precedents, including </a:t>
            </a:r>
            <a:r>
              <a:rPr lang="en-US" i="1" dirty="0"/>
              <a:t>Gutierrez v. </a:t>
            </a:r>
            <a:r>
              <a:rPr lang="en-US" i="1" dirty="0" err="1"/>
              <a:t>Principi</a:t>
            </a:r>
            <a:r>
              <a:rPr lang="en-US" i="1" dirty="0"/>
              <a:t> </a:t>
            </a:r>
          </a:p>
          <a:p>
            <a:r>
              <a:rPr lang="en-US" i="1" dirty="0"/>
              <a:t>Gutierrez </a:t>
            </a:r>
            <a:r>
              <a:rPr lang="en-US" dirty="0"/>
              <a:t>establishes that veterans of the Persian Gulf and Iraq wars need not prove that “undiagnosed illnesses” are connected to military service for these illnesses to qualify for VA disability compensation </a:t>
            </a:r>
          </a:p>
        </p:txBody>
      </p:sp>
      <p:sp>
        <p:nvSpPr>
          <p:cNvPr id="3" name="Title 2">
            <a:extLst>
              <a:ext uri="{FF2B5EF4-FFF2-40B4-BE49-F238E27FC236}">
                <a16:creationId xmlns:a16="http://schemas.microsoft.com/office/drawing/2014/main" id="{ED782DCD-0A1F-4343-937D-C676B21BD8C0}"/>
              </a:ext>
            </a:extLst>
          </p:cNvPr>
          <p:cNvSpPr>
            <a:spLocks noGrp="1"/>
          </p:cNvSpPr>
          <p:nvPr>
            <p:ph type="title"/>
          </p:nvPr>
        </p:nvSpPr>
        <p:spPr/>
        <p:txBody>
          <a:bodyPr/>
          <a:lstStyle/>
          <a:p>
            <a:r>
              <a:rPr lang="en-US" dirty="0"/>
              <a:t>2004- </a:t>
            </a:r>
            <a:r>
              <a:rPr lang="en-US" b="0" dirty="0"/>
              <a:t>GUTIERREZ</a:t>
            </a:r>
            <a:r>
              <a:rPr lang="en-US" dirty="0"/>
              <a:t> V. PRINCIPI </a:t>
            </a:r>
          </a:p>
        </p:txBody>
      </p:sp>
      <p:pic>
        <p:nvPicPr>
          <p:cNvPr id="2050" name="Picture 2" descr="Top: Iraq - 2nd Brigade Combat Team, 101rst Airborne Division (AA) Public Affairs 2.Bottom: Iraq - 332nd Air Expeditionary Wing">
            <a:extLst>
              <a:ext uri="{FF2B5EF4-FFF2-40B4-BE49-F238E27FC236}">
                <a16:creationId xmlns:a16="http://schemas.microsoft.com/office/drawing/2014/main" id="{E13FA61E-752A-A549-B934-30F36C290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400" y="2115067"/>
            <a:ext cx="5598199" cy="474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944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44D511-CB42-314F-B7EE-4A0BD87D4840}"/>
              </a:ext>
            </a:extLst>
          </p:cNvPr>
          <p:cNvSpPr>
            <a:spLocks noGrp="1"/>
          </p:cNvSpPr>
          <p:nvPr>
            <p:ph idx="1"/>
          </p:nvPr>
        </p:nvSpPr>
        <p:spPr/>
        <p:txBody>
          <a:bodyPr/>
          <a:lstStyle/>
          <a:p>
            <a:r>
              <a:rPr lang="en-US" dirty="0"/>
              <a:t>NVLSP launches the national pro bono program, Lawyers Serving Warriors</a:t>
            </a:r>
          </a:p>
          <a:p>
            <a:r>
              <a:rPr lang="en-US" dirty="0"/>
              <a:t>NVLSP has screened the claims of up to 400 veterans each year, placing them with private law firms and corporate legal departments for representation at no cost to veterans  </a:t>
            </a:r>
          </a:p>
        </p:txBody>
      </p:sp>
      <p:sp>
        <p:nvSpPr>
          <p:cNvPr id="3" name="Title 2">
            <a:extLst>
              <a:ext uri="{FF2B5EF4-FFF2-40B4-BE49-F238E27FC236}">
                <a16:creationId xmlns:a16="http://schemas.microsoft.com/office/drawing/2014/main" id="{BB740D05-A3C5-FD4D-B52C-7358668A49B8}"/>
              </a:ext>
            </a:extLst>
          </p:cNvPr>
          <p:cNvSpPr>
            <a:spLocks noGrp="1"/>
          </p:cNvSpPr>
          <p:nvPr>
            <p:ph type="title"/>
          </p:nvPr>
        </p:nvSpPr>
        <p:spPr/>
        <p:txBody>
          <a:bodyPr/>
          <a:lstStyle/>
          <a:p>
            <a:r>
              <a:rPr lang="en-US" dirty="0"/>
              <a:t>2007- LAWYERS SERVING WARRIORS</a:t>
            </a:r>
          </a:p>
        </p:txBody>
      </p:sp>
      <p:pic>
        <p:nvPicPr>
          <p:cNvPr id="1026" name="Picture 2">
            <a:extLst>
              <a:ext uri="{FF2B5EF4-FFF2-40B4-BE49-F238E27FC236}">
                <a16:creationId xmlns:a16="http://schemas.microsoft.com/office/drawing/2014/main" id="{02E232C5-92E2-9843-9844-4C1FDFC29F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915" y="3432494"/>
            <a:ext cx="3890169" cy="342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669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5ECA642-367B-2A44-B5DA-4EBDC4F2F936}"/>
              </a:ext>
            </a:extLst>
          </p:cNvPr>
          <p:cNvSpPr>
            <a:spLocks noGrp="1"/>
          </p:cNvSpPr>
          <p:nvPr>
            <p:ph idx="1"/>
          </p:nvPr>
        </p:nvSpPr>
        <p:spPr>
          <a:xfrm>
            <a:off x="4421365" y="1999786"/>
            <a:ext cx="7206343" cy="3620529"/>
          </a:xfrm>
        </p:spPr>
        <p:txBody>
          <a:bodyPr/>
          <a:lstStyle/>
          <a:p>
            <a:r>
              <a:rPr lang="en-US" dirty="0"/>
              <a:t>NVLSP obtains a class action court order requiring an increase in military disability rating assigned to more than 2,200 veterans who served in Iraq or Afghanistan and were medically separated for PTSD without the military disability benefits to which they were lawfully entitled</a:t>
            </a:r>
          </a:p>
          <a:p>
            <a:endParaRPr lang="en-US" dirty="0"/>
          </a:p>
          <a:p>
            <a:endParaRPr lang="en-US" dirty="0"/>
          </a:p>
        </p:txBody>
      </p:sp>
      <p:sp>
        <p:nvSpPr>
          <p:cNvPr id="3" name="Title 2">
            <a:extLst>
              <a:ext uri="{FF2B5EF4-FFF2-40B4-BE49-F238E27FC236}">
                <a16:creationId xmlns:a16="http://schemas.microsoft.com/office/drawing/2014/main" id="{CFFBE565-080B-2A41-B8BF-1F08089450E4}"/>
              </a:ext>
            </a:extLst>
          </p:cNvPr>
          <p:cNvSpPr>
            <a:spLocks noGrp="1"/>
          </p:cNvSpPr>
          <p:nvPr>
            <p:ph type="title"/>
          </p:nvPr>
        </p:nvSpPr>
        <p:spPr/>
        <p:txBody>
          <a:bodyPr/>
          <a:lstStyle/>
          <a:p>
            <a:r>
              <a:rPr lang="en-US" dirty="0"/>
              <a:t>2011- SABO V. UNITED STATES </a:t>
            </a:r>
          </a:p>
        </p:txBody>
      </p:sp>
      <p:pic>
        <p:nvPicPr>
          <p:cNvPr id="1030" name="Picture 6" descr="America&amp;#39;s Middle East Scorecard: Many Interventions, Few Successes :  Parallels : NPR">
            <a:extLst>
              <a:ext uri="{FF2B5EF4-FFF2-40B4-BE49-F238E27FC236}">
                <a16:creationId xmlns:a16="http://schemas.microsoft.com/office/drawing/2014/main" id="{9D71F5AC-B2D6-CB40-B5EC-08411B49F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409" y="4223839"/>
            <a:ext cx="3501029" cy="19644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5B89593E-7C74-964C-A01D-4EE8679AD4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92" y="2320975"/>
            <a:ext cx="4121150" cy="297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52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7387F6-BA83-DD4E-9195-285C2481AF66}"/>
              </a:ext>
            </a:extLst>
          </p:cNvPr>
          <p:cNvSpPr>
            <a:spLocks noGrp="1"/>
          </p:cNvSpPr>
          <p:nvPr>
            <p:ph idx="1"/>
          </p:nvPr>
        </p:nvSpPr>
        <p:spPr/>
        <p:txBody>
          <a:bodyPr/>
          <a:lstStyle/>
          <a:p>
            <a:r>
              <a:rPr lang="en-US" dirty="0"/>
              <a:t>NVLSP successfully lobbies Congress to enact the “Combat-Injured Veterans Tax Fairness Act of 2016,” providing eligible veterans the right to seek a refund of taxes they may have paid on their Disability Severance Pay</a:t>
            </a:r>
          </a:p>
        </p:txBody>
      </p:sp>
      <p:sp>
        <p:nvSpPr>
          <p:cNvPr id="3" name="Title 2">
            <a:extLst>
              <a:ext uri="{FF2B5EF4-FFF2-40B4-BE49-F238E27FC236}">
                <a16:creationId xmlns:a16="http://schemas.microsoft.com/office/drawing/2014/main" id="{ED72E742-F552-8F43-BBBB-001AB6BB1177}"/>
              </a:ext>
            </a:extLst>
          </p:cNvPr>
          <p:cNvSpPr>
            <a:spLocks noGrp="1"/>
          </p:cNvSpPr>
          <p:nvPr>
            <p:ph type="title"/>
          </p:nvPr>
        </p:nvSpPr>
        <p:spPr/>
        <p:txBody>
          <a:bodyPr/>
          <a:lstStyle/>
          <a:p>
            <a:r>
              <a:rPr lang="en-US" dirty="0"/>
              <a:t>2014- COMBAT-INJURED VETERANS TAX FAIRNESS ACT OF 2016</a:t>
            </a:r>
          </a:p>
        </p:txBody>
      </p:sp>
      <p:pic>
        <p:nvPicPr>
          <p:cNvPr id="9218" name="Picture 2" descr="NVLSP secures refunds of unlawfully withheld taxes for 133,000 disabled veterans.">
            <a:extLst>
              <a:ext uri="{FF2B5EF4-FFF2-40B4-BE49-F238E27FC236}">
                <a16:creationId xmlns:a16="http://schemas.microsoft.com/office/drawing/2014/main" id="{AEBA8781-B942-9C4B-A491-73936A9355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9666" y="2961480"/>
            <a:ext cx="4508042" cy="298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603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5F668E-17C8-4746-94D8-EFD1569220E2}"/>
              </a:ext>
            </a:extLst>
          </p:cNvPr>
          <p:cNvSpPr>
            <a:spLocks noGrp="1"/>
          </p:cNvSpPr>
          <p:nvPr>
            <p:ph idx="1"/>
          </p:nvPr>
        </p:nvSpPr>
        <p:spPr/>
        <p:txBody>
          <a:bodyPr/>
          <a:lstStyle/>
          <a:p>
            <a:r>
              <a:rPr lang="en-US" dirty="0"/>
              <a:t>NVLSP convinces the U.S. Court of Appeals for Veterans Claims to strike down  - as contrary to statute -  the VA regulation denying reimbursements to veterans for any part of the emergency medical expenses they incur at a non-VA facility simply because the veteran has health insurance that covers part of the expenses incurred. </a:t>
            </a:r>
            <a:r>
              <a:rPr lang="en-US" i="1" dirty="0" err="1"/>
              <a:t>Staab</a:t>
            </a:r>
            <a:r>
              <a:rPr lang="en-US" i="1" dirty="0"/>
              <a:t> v. Shulkin</a:t>
            </a:r>
          </a:p>
          <a:p>
            <a:pPr marL="0" indent="0">
              <a:buNone/>
            </a:pPr>
            <a:endParaRPr lang="en-US" dirty="0"/>
          </a:p>
        </p:txBody>
      </p:sp>
      <p:sp>
        <p:nvSpPr>
          <p:cNvPr id="3" name="Title 2">
            <a:extLst>
              <a:ext uri="{FF2B5EF4-FFF2-40B4-BE49-F238E27FC236}">
                <a16:creationId xmlns:a16="http://schemas.microsoft.com/office/drawing/2014/main" id="{263E38B3-40A3-8E4D-AF95-7F2455BE24F7}"/>
              </a:ext>
            </a:extLst>
          </p:cNvPr>
          <p:cNvSpPr>
            <a:spLocks noGrp="1"/>
          </p:cNvSpPr>
          <p:nvPr>
            <p:ph type="title"/>
          </p:nvPr>
        </p:nvSpPr>
        <p:spPr/>
        <p:txBody>
          <a:bodyPr/>
          <a:lstStyle/>
          <a:p>
            <a:r>
              <a:rPr lang="en-US" dirty="0"/>
              <a:t>2016- STAAB V. SHULKIN</a:t>
            </a:r>
          </a:p>
        </p:txBody>
      </p:sp>
      <p:pic>
        <p:nvPicPr>
          <p:cNvPr id="2050" name="Picture 2">
            <a:extLst>
              <a:ext uri="{FF2B5EF4-FFF2-40B4-BE49-F238E27FC236}">
                <a16:creationId xmlns:a16="http://schemas.microsoft.com/office/drawing/2014/main" id="{E7D619F6-71A4-AA4B-95BD-85301E895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63950"/>
            <a:ext cx="4838700" cy="319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19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3BFA9-B7FB-A044-9700-9ED07089CBB1}"/>
              </a:ext>
            </a:extLst>
          </p:cNvPr>
          <p:cNvSpPr>
            <a:spLocks noGrp="1"/>
          </p:cNvSpPr>
          <p:nvPr>
            <p:ph idx="1"/>
          </p:nvPr>
        </p:nvSpPr>
        <p:spPr>
          <a:xfrm>
            <a:off x="521158" y="2114969"/>
            <a:ext cx="5735782" cy="3620529"/>
          </a:xfrm>
        </p:spPr>
        <p:txBody>
          <a:bodyPr>
            <a:normAutofit/>
          </a:bodyPr>
          <a:lstStyle/>
          <a:p>
            <a:pPr marL="0" indent="0">
              <a:buNone/>
            </a:pPr>
            <a:r>
              <a:rPr lang="en-US" dirty="0"/>
              <a:t>	Despite NVLSP’s court victory in  </a:t>
            </a:r>
            <a:r>
              <a:rPr lang="en-US" i="1" dirty="0" err="1"/>
              <a:t>Staab</a:t>
            </a:r>
            <a:r>
              <a:rPr lang="en-US" i="1" dirty="0"/>
              <a:t> v. Shulkin</a:t>
            </a:r>
            <a:r>
              <a:rPr lang="en-US" dirty="0"/>
              <a:t> case, VA implements an illegal rule relating to reimbursement of emergency bills</a:t>
            </a:r>
          </a:p>
          <a:p>
            <a:r>
              <a:rPr lang="en-US" dirty="0"/>
              <a:t>NVLSP files a class action, </a:t>
            </a:r>
            <a:r>
              <a:rPr lang="en-US" i="1" dirty="0"/>
              <a:t>Wolfe v. </a:t>
            </a:r>
            <a:r>
              <a:rPr lang="en-US" i="1" dirty="0" err="1"/>
              <a:t>Wilkie</a:t>
            </a:r>
            <a:r>
              <a:rPr lang="en-US" dirty="0"/>
              <a:t>, challenging the VA’s 2018 rule</a:t>
            </a:r>
          </a:p>
          <a:p>
            <a:r>
              <a:rPr lang="en-US" dirty="0"/>
              <a:t>The CAVC certifies the case as a class action, invalidates the VA’s 2018 rule, and orders VA to re-adjudicate the reimbursement claims of 75,000 class members </a:t>
            </a:r>
          </a:p>
        </p:txBody>
      </p:sp>
      <p:sp>
        <p:nvSpPr>
          <p:cNvPr id="3" name="Title 2">
            <a:extLst>
              <a:ext uri="{FF2B5EF4-FFF2-40B4-BE49-F238E27FC236}">
                <a16:creationId xmlns:a16="http://schemas.microsoft.com/office/drawing/2014/main" id="{4D8C28C7-3B8A-9342-9D9C-044AB28050AF}"/>
              </a:ext>
            </a:extLst>
          </p:cNvPr>
          <p:cNvSpPr>
            <a:spLocks noGrp="1"/>
          </p:cNvSpPr>
          <p:nvPr>
            <p:ph type="title"/>
          </p:nvPr>
        </p:nvSpPr>
        <p:spPr/>
        <p:txBody>
          <a:bodyPr/>
          <a:lstStyle/>
          <a:p>
            <a:r>
              <a:rPr lang="en-US" dirty="0"/>
              <a:t>2018- WOLFE V. WILKIE</a:t>
            </a:r>
          </a:p>
        </p:txBody>
      </p:sp>
      <p:pic>
        <p:nvPicPr>
          <p:cNvPr id="5124" name="Picture 4">
            <a:extLst>
              <a:ext uri="{FF2B5EF4-FFF2-40B4-BE49-F238E27FC236}">
                <a16:creationId xmlns:a16="http://schemas.microsoft.com/office/drawing/2014/main" id="{3A692A75-0AF3-8C46-B79D-CF8C7F7EE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3285" y="2191076"/>
            <a:ext cx="4624423" cy="3468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196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D6B82D-5F88-6F42-AA22-DCE29163CEA5}"/>
              </a:ext>
            </a:extLst>
          </p:cNvPr>
          <p:cNvSpPr>
            <a:spLocks noGrp="1"/>
          </p:cNvSpPr>
          <p:nvPr>
            <p:ph idx="1"/>
          </p:nvPr>
        </p:nvSpPr>
        <p:spPr>
          <a:xfrm>
            <a:off x="914401" y="2038866"/>
            <a:ext cx="5922818" cy="3620529"/>
          </a:xfrm>
        </p:spPr>
        <p:txBody>
          <a:bodyPr/>
          <a:lstStyle/>
          <a:p>
            <a:r>
              <a:rPr lang="en-US" dirty="0"/>
              <a:t>NVLSP persuades the Court of Appeals for the Federal Circuit to overturn a 19-year-old lower court precedent that prohibited VA from awarding disability benefits to a veteran for disabling pain related to military service if the pain is not linked to a medical diagnosis  </a:t>
            </a:r>
          </a:p>
        </p:txBody>
      </p:sp>
      <p:sp>
        <p:nvSpPr>
          <p:cNvPr id="3" name="Title 2">
            <a:extLst>
              <a:ext uri="{FF2B5EF4-FFF2-40B4-BE49-F238E27FC236}">
                <a16:creationId xmlns:a16="http://schemas.microsoft.com/office/drawing/2014/main" id="{87CEDC1D-A3A3-E04A-AB9E-BCF4C9EF031E}"/>
              </a:ext>
            </a:extLst>
          </p:cNvPr>
          <p:cNvSpPr>
            <a:spLocks noGrp="1"/>
          </p:cNvSpPr>
          <p:nvPr>
            <p:ph type="title"/>
          </p:nvPr>
        </p:nvSpPr>
        <p:spPr/>
        <p:txBody>
          <a:bodyPr/>
          <a:lstStyle/>
          <a:p>
            <a:r>
              <a:rPr lang="en-US" dirty="0"/>
              <a:t>2018- OVERTURNING PRECEDENT </a:t>
            </a:r>
          </a:p>
        </p:txBody>
      </p:sp>
      <p:pic>
        <p:nvPicPr>
          <p:cNvPr id="3074" name="Picture 2">
            <a:extLst>
              <a:ext uri="{FF2B5EF4-FFF2-40B4-BE49-F238E27FC236}">
                <a16:creationId xmlns:a16="http://schemas.microsoft.com/office/drawing/2014/main" id="{9BE0ED0F-FF09-1E42-A5A8-AFF68B197D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9299" y="2394977"/>
            <a:ext cx="4358409" cy="290830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ited States Court of Appeals for the Federal Circuit - Wikipedia">
            <a:extLst>
              <a:ext uri="{FF2B5EF4-FFF2-40B4-BE49-F238E27FC236}">
                <a16:creationId xmlns:a16="http://schemas.microsoft.com/office/drawing/2014/main" id="{8EB4E4E4-A02F-2343-84EE-6441F4A65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020" y="3944819"/>
            <a:ext cx="1856507" cy="1856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36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13F290-E2C0-0141-A7DD-D9ACAD8B650E}"/>
              </a:ext>
            </a:extLst>
          </p:cNvPr>
          <p:cNvSpPr>
            <a:spLocks noGrp="1"/>
          </p:cNvSpPr>
          <p:nvPr>
            <p:ph idx="1"/>
          </p:nvPr>
        </p:nvSpPr>
        <p:spPr>
          <a:xfrm>
            <a:off x="4925291" y="2038866"/>
            <a:ext cx="6284576" cy="3620529"/>
          </a:xfrm>
        </p:spPr>
        <p:txBody>
          <a:bodyPr/>
          <a:lstStyle/>
          <a:p>
            <a:r>
              <a:rPr lang="en-US" dirty="0"/>
              <a:t>In 2019, NVLSP convinced the Veterans Court to certify its first class action. </a:t>
            </a:r>
          </a:p>
          <a:p>
            <a:r>
              <a:rPr lang="en-US" dirty="0"/>
              <a:t>In </a:t>
            </a:r>
            <a:r>
              <a:rPr lang="en-US" i="1" dirty="0"/>
              <a:t>Godsey v. </a:t>
            </a:r>
            <a:r>
              <a:rPr lang="en-US" i="1" dirty="0" err="1"/>
              <a:t>Wilkie</a:t>
            </a:r>
            <a:r>
              <a:rPr lang="en-US" dirty="0"/>
              <a:t>, the Veterans Court certified a class of thousands of VA benefits claimants whose appeals to the Board of Veterans’ Appeals were delayed for years at the VA’s regional offices without moving their appeals forward to the Board </a:t>
            </a:r>
          </a:p>
          <a:p>
            <a:r>
              <a:rPr lang="en-US" dirty="0"/>
              <a:t>The Veterans Court ruled that the VA delays were unreasonable and ordered the VA to transfer the appeals of all class members to the Board within 120 days</a:t>
            </a:r>
          </a:p>
        </p:txBody>
      </p:sp>
      <p:sp>
        <p:nvSpPr>
          <p:cNvPr id="3" name="Title 2">
            <a:extLst>
              <a:ext uri="{FF2B5EF4-FFF2-40B4-BE49-F238E27FC236}">
                <a16:creationId xmlns:a16="http://schemas.microsoft.com/office/drawing/2014/main" id="{1DB4AC0A-595B-874C-9EC2-8EEA7C2A83E3}"/>
              </a:ext>
            </a:extLst>
          </p:cNvPr>
          <p:cNvSpPr>
            <a:spLocks noGrp="1"/>
          </p:cNvSpPr>
          <p:nvPr>
            <p:ph type="title"/>
          </p:nvPr>
        </p:nvSpPr>
        <p:spPr/>
        <p:txBody>
          <a:bodyPr/>
          <a:lstStyle/>
          <a:p>
            <a:r>
              <a:rPr lang="en-US" dirty="0"/>
              <a:t>2019- GODSEY V. WILKIE</a:t>
            </a:r>
          </a:p>
        </p:txBody>
      </p:sp>
      <p:pic>
        <p:nvPicPr>
          <p:cNvPr id="4098" name="Picture 2">
            <a:extLst>
              <a:ext uri="{FF2B5EF4-FFF2-40B4-BE49-F238E27FC236}">
                <a16:creationId xmlns:a16="http://schemas.microsoft.com/office/drawing/2014/main" id="{D19717FD-9742-5F4D-822B-706C8FD16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33" y="2359337"/>
            <a:ext cx="3468972" cy="2601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84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24BB590-4290-B04E-9519-26803BA3A7F3}"/>
              </a:ext>
            </a:extLst>
          </p:cNvPr>
          <p:cNvSpPr>
            <a:spLocks noGrp="1"/>
          </p:cNvSpPr>
          <p:nvPr>
            <p:ph idx="1"/>
          </p:nvPr>
        </p:nvSpPr>
        <p:spPr>
          <a:xfrm>
            <a:off x="521158" y="2121993"/>
            <a:ext cx="6296891" cy="3620529"/>
          </a:xfrm>
        </p:spPr>
        <p:txBody>
          <a:bodyPr>
            <a:normAutofit lnSpcReduction="10000"/>
          </a:bodyPr>
          <a:lstStyle/>
          <a:p>
            <a:r>
              <a:rPr lang="en-US" dirty="0"/>
              <a:t>November 5, 2020- U.S. District Court grants the motion filed by NVLSP to enforce the part of the 1991 class action consent decree in </a:t>
            </a:r>
            <a:r>
              <a:rPr lang="en-US" i="1" dirty="0" err="1"/>
              <a:t>Nehmer</a:t>
            </a:r>
            <a:r>
              <a:rPr lang="en-US" dirty="0"/>
              <a:t>, requiring VA to presume that the Navy Veterans who served in the territorial seas of Vietnam and their survivors were exposed to Agent Orange </a:t>
            </a:r>
          </a:p>
          <a:p>
            <a:r>
              <a:rPr lang="en-US" dirty="0"/>
              <a:t>VA identified over 60,000 Navy Vietnam veterans and their survivors whose cases the VA must automatically review to determine if these individuals served in the territorial seas and, if so, whether they are entitled to compensation for their Agent Orange-related diseases under the </a:t>
            </a:r>
            <a:r>
              <a:rPr lang="en-US" dirty="0" err="1"/>
              <a:t>Nehmer</a:t>
            </a:r>
            <a:r>
              <a:rPr lang="en-US" dirty="0"/>
              <a:t> Consent Decree </a:t>
            </a:r>
          </a:p>
        </p:txBody>
      </p:sp>
      <p:sp>
        <p:nvSpPr>
          <p:cNvPr id="3" name="Title 2">
            <a:extLst>
              <a:ext uri="{FF2B5EF4-FFF2-40B4-BE49-F238E27FC236}">
                <a16:creationId xmlns:a16="http://schemas.microsoft.com/office/drawing/2014/main" id="{68420E91-F7EE-484F-9DEA-D962A707CD91}"/>
              </a:ext>
            </a:extLst>
          </p:cNvPr>
          <p:cNvSpPr>
            <a:spLocks noGrp="1"/>
          </p:cNvSpPr>
          <p:nvPr>
            <p:ph type="title"/>
          </p:nvPr>
        </p:nvSpPr>
        <p:spPr/>
        <p:txBody>
          <a:bodyPr/>
          <a:lstStyle/>
          <a:p>
            <a:r>
              <a:rPr lang="en-US" dirty="0"/>
              <a:t>2020- NEHMER CONSENT DECREE </a:t>
            </a:r>
          </a:p>
        </p:txBody>
      </p:sp>
      <p:pic>
        <p:nvPicPr>
          <p:cNvPr id="6146" name="Picture 2">
            <a:extLst>
              <a:ext uri="{FF2B5EF4-FFF2-40B4-BE49-F238E27FC236}">
                <a16:creationId xmlns:a16="http://schemas.microsoft.com/office/drawing/2014/main" id="{492B7C23-9F55-F04E-B07D-984E3ECB3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9791" y="2240942"/>
            <a:ext cx="4167917" cy="2839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9072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030D95B-2EB4-7C4E-B044-5DA60DDA128F}"/>
              </a:ext>
            </a:extLst>
          </p:cNvPr>
          <p:cNvSpPr>
            <a:spLocks noGrp="1"/>
          </p:cNvSpPr>
          <p:nvPr>
            <p:ph idx="1"/>
          </p:nvPr>
        </p:nvSpPr>
        <p:spPr>
          <a:xfrm>
            <a:off x="652669" y="2147455"/>
            <a:ext cx="10843528" cy="4003963"/>
          </a:xfrm>
        </p:spPr>
        <p:txBody>
          <a:bodyPr>
            <a:normAutofit/>
          </a:bodyPr>
          <a:lstStyle/>
          <a:p>
            <a:r>
              <a:rPr lang="en-US" dirty="0"/>
              <a:t>Co-founded NVLSP and served as the Executive Director for more than 40 years</a:t>
            </a:r>
          </a:p>
          <a:p>
            <a:r>
              <a:rPr lang="en-US" dirty="0"/>
              <a:t>Currently serving as Special Counsel, focusing on NVLSP’s litigation activities</a:t>
            </a:r>
          </a:p>
          <a:p>
            <a:r>
              <a:rPr lang="en-US" dirty="0"/>
              <a:t>Always fighting to create a more transparent system to help veterans and their families</a:t>
            </a:r>
          </a:p>
        </p:txBody>
      </p:sp>
      <p:sp>
        <p:nvSpPr>
          <p:cNvPr id="6" name="Title 5">
            <a:extLst>
              <a:ext uri="{FF2B5EF4-FFF2-40B4-BE49-F238E27FC236}">
                <a16:creationId xmlns:a16="http://schemas.microsoft.com/office/drawing/2014/main" id="{A5418AC1-84F1-514A-A8C9-46BA06505A7A}"/>
              </a:ext>
            </a:extLst>
          </p:cNvPr>
          <p:cNvSpPr>
            <a:spLocks noGrp="1"/>
          </p:cNvSpPr>
          <p:nvPr>
            <p:ph type="title"/>
          </p:nvPr>
        </p:nvSpPr>
        <p:spPr/>
        <p:txBody>
          <a:bodyPr/>
          <a:lstStyle/>
          <a:p>
            <a:r>
              <a:rPr lang="en-US" cap="all" dirty="0"/>
              <a:t>National Veterans Legal Services Program</a:t>
            </a:r>
          </a:p>
        </p:txBody>
      </p:sp>
      <p:sp>
        <p:nvSpPr>
          <p:cNvPr id="2" name="TextBox 1">
            <a:extLst>
              <a:ext uri="{FF2B5EF4-FFF2-40B4-BE49-F238E27FC236}">
                <a16:creationId xmlns:a16="http://schemas.microsoft.com/office/drawing/2014/main" id="{3F7AFCE1-9C1D-42F3-88EC-B469267F2180}"/>
              </a:ext>
            </a:extLst>
          </p:cNvPr>
          <p:cNvSpPr txBox="1"/>
          <p:nvPr/>
        </p:nvSpPr>
        <p:spPr>
          <a:xfrm>
            <a:off x="76200" y="6274902"/>
            <a:ext cx="9353550" cy="338554"/>
          </a:xfrm>
          <a:prstGeom prst="rect">
            <a:avLst/>
          </a:prstGeom>
          <a:noFill/>
        </p:spPr>
        <p:txBody>
          <a:bodyPr wrap="square" rtlCol="0">
            <a:spAutoFit/>
          </a:bodyPr>
          <a:lstStyle/>
          <a:p>
            <a:r>
              <a:rPr lang="en-US" sz="1600" b="1" dirty="0"/>
              <a:t>Symposium 2021: Pushing the Envelope – </a:t>
            </a:r>
            <a:r>
              <a:rPr lang="en-US" sz="1600" b="1" i="1" dirty="0"/>
              <a:t>First in Advocacy for America’s Heroes </a:t>
            </a:r>
          </a:p>
        </p:txBody>
      </p:sp>
      <p:pic>
        <p:nvPicPr>
          <p:cNvPr id="1028" name="Picture 4" descr="Veterans Benefits Manual | LexisNexis Store">
            <a:extLst>
              <a:ext uri="{FF2B5EF4-FFF2-40B4-BE49-F238E27FC236}">
                <a16:creationId xmlns:a16="http://schemas.microsoft.com/office/drawing/2014/main" id="{13DA869D-9896-574D-8FAF-B5BDE46205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2916" y="3510351"/>
            <a:ext cx="1843034" cy="2764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4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A15B67-341E-CA44-8106-0481772C6E8F}"/>
              </a:ext>
            </a:extLst>
          </p:cNvPr>
          <p:cNvSpPr>
            <a:spLocks noGrp="1"/>
          </p:cNvSpPr>
          <p:nvPr>
            <p:ph idx="1"/>
          </p:nvPr>
        </p:nvSpPr>
        <p:spPr>
          <a:xfrm>
            <a:off x="6096000" y="2164360"/>
            <a:ext cx="5340927" cy="3620529"/>
          </a:xfrm>
        </p:spPr>
        <p:txBody>
          <a:bodyPr/>
          <a:lstStyle/>
          <a:p>
            <a:r>
              <a:rPr lang="en-US" dirty="0"/>
              <a:t>November 10, 2020- NVLSP filed a class action complaint in U.S. District Court on behalf of former members of the Navy and Marine Corps who were subject to an unlawful Navy practice that resulted in the denial of lifetime military disability retirement benefits to more than 16,000 Navy and Marine Corps veterans </a:t>
            </a:r>
          </a:p>
        </p:txBody>
      </p:sp>
      <p:sp>
        <p:nvSpPr>
          <p:cNvPr id="3" name="Title 2">
            <a:extLst>
              <a:ext uri="{FF2B5EF4-FFF2-40B4-BE49-F238E27FC236}">
                <a16:creationId xmlns:a16="http://schemas.microsoft.com/office/drawing/2014/main" id="{58576972-6B28-3E4A-B69A-4DB19F84BAEE}"/>
              </a:ext>
            </a:extLst>
          </p:cNvPr>
          <p:cNvSpPr>
            <a:spLocks noGrp="1"/>
          </p:cNvSpPr>
          <p:nvPr>
            <p:ph type="title"/>
          </p:nvPr>
        </p:nvSpPr>
        <p:spPr>
          <a:xfrm>
            <a:off x="171061" y="678940"/>
            <a:ext cx="11849877" cy="1300586"/>
          </a:xfrm>
        </p:spPr>
        <p:txBody>
          <a:bodyPr/>
          <a:lstStyle/>
          <a:p>
            <a:r>
              <a:rPr lang="en-US" dirty="0"/>
              <a:t>2020- CLASS ACTION ON BEHALF OF FORMER SAILORS AND MARINES</a:t>
            </a:r>
          </a:p>
        </p:txBody>
      </p:sp>
      <p:pic>
        <p:nvPicPr>
          <p:cNvPr id="7170" name="Picture 2">
            <a:extLst>
              <a:ext uri="{FF2B5EF4-FFF2-40B4-BE49-F238E27FC236}">
                <a16:creationId xmlns:a16="http://schemas.microsoft.com/office/drawing/2014/main" id="{EAF8983F-84DB-D645-93D4-3E6B8C68EF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073" y="2164360"/>
            <a:ext cx="5176011" cy="3364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20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5FB606-9A71-9549-841D-6D9162F4649D}"/>
              </a:ext>
            </a:extLst>
          </p:cNvPr>
          <p:cNvSpPr>
            <a:spLocks noGrp="1"/>
          </p:cNvSpPr>
          <p:nvPr>
            <p:ph idx="1"/>
          </p:nvPr>
        </p:nvSpPr>
        <p:spPr/>
        <p:txBody>
          <a:bodyPr/>
          <a:lstStyle/>
          <a:p>
            <a:r>
              <a:rPr lang="en-US" dirty="0"/>
              <a:t>NVLSP webinar programs have trained more than 4,000 veterans service officers, attorneys, and claims agents</a:t>
            </a:r>
          </a:p>
          <a:p>
            <a:r>
              <a:rPr lang="en-US" dirty="0"/>
              <a:t>Topics have included, for example, advocacy strategies for service-connected disability claims based on military sexual trauma, disability pension, combat-related special compensation, common VA errors, and court updates </a:t>
            </a:r>
          </a:p>
        </p:txBody>
      </p:sp>
      <p:sp>
        <p:nvSpPr>
          <p:cNvPr id="3" name="Title 2">
            <a:extLst>
              <a:ext uri="{FF2B5EF4-FFF2-40B4-BE49-F238E27FC236}">
                <a16:creationId xmlns:a16="http://schemas.microsoft.com/office/drawing/2014/main" id="{7F05EF1A-98BA-6045-B3FC-EEE925E92877}"/>
              </a:ext>
            </a:extLst>
          </p:cNvPr>
          <p:cNvSpPr>
            <a:spLocks noGrp="1"/>
          </p:cNvSpPr>
          <p:nvPr>
            <p:ph type="title"/>
          </p:nvPr>
        </p:nvSpPr>
        <p:spPr/>
        <p:txBody>
          <a:bodyPr/>
          <a:lstStyle/>
          <a:p>
            <a:r>
              <a:rPr lang="en-US" dirty="0"/>
              <a:t>WEBINARS </a:t>
            </a:r>
          </a:p>
        </p:txBody>
      </p:sp>
      <p:pic>
        <p:nvPicPr>
          <p:cNvPr id="8194" name="Picture 2" descr="FLEXspace Summer Web Tour Kicks off with Educause Quick Talk July 14th! –  FLEXspace">
            <a:extLst>
              <a:ext uri="{FF2B5EF4-FFF2-40B4-BE49-F238E27FC236}">
                <a16:creationId xmlns:a16="http://schemas.microsoft.com/office/drawing/2014/main" id="{92D6B3E4-E378-2E4A-B428-BCC50F81E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991" y="3849130"/>
            <a:ext cx="4856018" cy="270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2159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C706C12E-FF47-A04C-A6E9-0C9E0185CB82}"/>
              </a:ext>
            </a:extLst>
          </p:cNvPr>
          <p:cNvGraphicFramePr/>
          <p:nvPr>
            <p:extLst>
              <p:ext uri="{D42A27DB-BD31-4B8C-83A1-F6EECF244321}">
                <p14:modId xmlns:p14="http://schemas.microsoft.com/office/powerpoint/2010/main" val="1075883298"/>
              </p:ext>
            </p:extLst>
          </p:nvPr>
        </p:nvGraphicFramePr>
        <p:xfrm>
          <a:off x="304799" y="217715"/>
          <a:ext cx="11625943" cy="57973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705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01FE71-BF58-9E49-9A36-3F107E75A03C}"/>
              </a:ext>
            </a:extLst>
          </p:cNvPr>
          <p:cNvPicPr>
            <a:picLocks noGrp="1" noChangeAspect="1"/>
          </p:cNvPicPr>
          <p:nvPr>
            <p:ph idx="1"/>
          </p:nvPr>
        </p:nvPicPr>
        <p:blipFill>
          <a:blip r:embed="rId2"/>
          <a:stretch>
            <a:fillRect/>
          </a:stretch>
        </p:blipFill>
        <p:spPr>
          <a:xfrm>
            <a:off x="7053943" y="37275"/>
            <a:ext cx="4833257" cy="6254804"/>
          </a:xfrm>
        </p:spPr>
      </p:pic>
      <p:sp>
        <p:nvSpPr>
          <p:cNvPr id="3" name="Title 2">
            <a:extLst>
              <a:ext uri="{FF2B5EF4-FFF2-40B4-BE49-F238E27FC236}">
                <a16:creationId xmlns:a16="http://schemas.microsoft.com/office/drawing/2014/main" id="{AB8A38F7-9C1E-5C44-B5BD-9BEE4B312188}"/>
              </a:ext>
            </a:extLst>
          </p:cNvPr>
          <p:cNvSpPr>
            <a:spLocks noGrp="1"/>
          </p:cNvSpPr>
          <p:nvPr>
            <p:ph type="title"/>
          </p:nvPr>
        </p:nvSpPr>
        <p:spPr>
          <a:xfrm>
            <a:off x="521158" y="596349"/>
            <a:ext cx="6140899" cy="1300586"/>
          </a:xfrm>
        </p:spPr>
        <p:txBody>
          <a:bodyPr/>
          <a:lstStyle/>
          <a:p>
            <a:r>
              <a:rPr lang="en-US" dirty="0"/>
              <a:t>1980- DISCHARGE UPGRADES </a:t>
            </a:r>
          </a:p>
        </p:txBody>
      </p:sp>
      <p:sp>
        <p:nvSpPr>
          <p:cNvPr id="4" name="TextBox 3">
            <a:extLst>
              <a:ext uri="{FF2B5EF4-FFF2-40B4-BE49-F238E27FC236}">
                <a16:creationId xmlns:a16="http://schemas.microsoft.com/office/drawing/2014/main" id="{B2A84EB1-361E-334D-A7A8-F8ECC057E257}"/>
              </a:ext>
            </a:extLst>
          </p:cNvPr>
          <p:cNvSpPr txBox="1"/>
          <p:nvPr/>
        </p:nvSpPr>
        <p:spPr>
          <a:xfrm>
            <a:off x="521159" y="2105561"/>
            <a:ext cx="6140898" cy="234359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dirty="0"/>
              <a:t>Litigated landmark cases: </a:t>
            </a:r>
            <a:r>
              <a:rPr lang="en-US" sz="2000" i="1" dirty="0"/>
              <a:t>Giles v. Secretary of the Army</a:t>
            </a:r>
            <a:r>
              <a:rPr lang="en-US" sz="2000" dirty="0"/>
              <a:t> and </a:t>
            </a:r>
            <a:r>
              <a:rPr lang="en-US" sz="2000" i="1" dirty="0"/>
              <a:t>Wood v. Secretary of Defense </a:t>
            </a:r>
          </a:p>
          <a:p>
            <a:pPr marL="285750" indent="-285750">
              <a:lnSpc>
                <a:spcPct val="150000"/>
              </a:lnSpc>
              <a:buFont typeface="Arial" panose="020B0604020202020204" pitchFamily="34" charset="0"/>
              <a:buChar char="•"/>
            </a:pPr>
            <a:r>
              <a:rPr lang="en-US" sz="2000" dirty="0"/>
              <a:t>Resulting in precedent setting decisions and upgrades in discharges for over 7,000 Vietnam veterans</a:t>
            </a:r>
          </a:p>
        </p:txBody>
      </p:sp>
    </p:spTree>
    <p:extLst>
      <p:ext uri="{BB962C8B-B14F-4D97-AF65-F5344CB8AC3E}">
        <p14:creationId xmlns:p14="http://schemas.microsoft.com/office/powerpoint/2010/main" val="1650749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EF28FF-FF64-EA4B-B7EE-EC9FAF8532D4}"/>
              </a:ext>
            </a:extLst>
          </p:cNvPr>
          <p:cNvSpPr>
            <a:spLocks noGrp="1"/>
          </p:cNvSpPr>
          <p:nvPr>
            <p:ph idx="1"/>
          </p:nvPr>
        </p:nvSpPr>
        <p:spPr>
          <a:xfrm>
            <a:off x="4640548" y="2457755"/>
            <a:ext cx="6778239" cy="1300586"/>
          </a:xfrm>
        </p:spPr>
        <p:txBody>
          <a:bodyPr/>
          <a:lstStyle/>
          <a:p>
            <a:r>
              <a:rPr lang="en-US" dirty="0"/>
              <a:t>NVLSP predecessor publishes the Military Discharge Upgrade Manual, the nation’s first treatise for advocates representing veterans seeking an upgrade of a less than honorable discharge </a:t>
            </a:r>
          </a:p>
        </p:txBody>
      </p:sp>
      <p:sp>
        <p:nvSpPr>
          <p:cNvPr id="3" name="Title 2">
            <a:extLst>
              <a:ext uri="{FF2B5EF4-FFF2-40B4-BE49-F238E27FC236}">
                <a16:creationId xmlns:a16="http://schemas.microsoft.com/office/drawing/2014/main" id="{4DC4549B-46C9-804C-A190-3262E28EC754}"/>
              </a:ext>
            </a:extLst>
          </p:cNvPr>
          <p:cNvSpPr>
            <a:spLocks noGrp="1"/>
          </p:cNvSpPr>
          <p:nvPr>
            <p:ph type="title"/>
          </p:nvPr>
        </p:nvSpPr>
        <p:spPr/>
        <p:txBody>
          <a:bodyPr/>
          <a:lstStyle/>
          <a:p>
            <a:r>
              <a:rPr lang="en-US" dirty="0"/>
              <a:t>1980- MILITARY DISCHARGE UPGRADE MANUAL </a:t>
            </a:r>
          </a:p>
        </p:txBody>
      </p:sp>
      <p:pic>
        <p:nvPicPr>
          <p:cNvPr id="6146" name="Picture 2" descr="7,000 Vietnam veterans with derogatory discharges get upgrade to honorable">
            <a:extLst>
              <a:ext uri="{FF2B5EF4-FFF2-40B4-BE49-F238E27FC236}">
                <a16:creationId xmlns:a16="http://schemas.microsoft.com/office/drawing/2014/main" id="{C47ADC9F-3132-5649-9C98-6C86FB31A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7534"/>
            <a:ext cx="4431628" cy="484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22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583F418-A6E0-2C4B-A0A4-3AA49A7EA947}"/>
              </a:ext>
            </a:extLst>
          </p:cNvPr>
          <p:cNvSpPr>
            <a:spLocks noGrp="1"/>
          </p:cNvSpPr>
          <p:nvPr>
            <p:ph idx="1"/>
          </p:nvPr>
        </p:nvSpPr>
        <p:spPr/>
        <p:txBody>
          <a:bodyPr/>
          <a:lstStyle/>
          <a:p>
            <a:r>
              <a:rPr lang="en-US" dirty="0"/>
              <a:t>First law repealed</a:t>
            </a:r>
            <a:r>
              <a:rPr lang="en-US" dirty="0">
                <a:sym typeface="Wingdings" pitchFamily="2" charset="2"/>
              </a:rPr>
              <a:t> Depression-era law that barred veterans from appealing a VA denial of benefits to federal courts </a:t>
            </a:r>
          </a:p>
          <a:p>
            <a:r>
              <a:rPr lang="en-US" dirty="0">
                <a:sym typeface="Wingdings" pitchFamily="2" charset="2"/>
              </a:rPr>
              <a:t>Second law repealed $10 lawyer fee cap on representing veterans before the VA</a:t>
            </a:r>
          </a:p>
          <a:p>
            <a:pPr lvl="1"/>
            <a:r>
              <a:rPr lang="en-US" dirty="0">
                <a:sym typeface="Wingdings" pitchFamily="2" charset="2"/>
              </a:rPr>
              <a:t>This 1862 law made it a federal crime for a lawyer to charge a veteran a fee of more than $10 to represent the veteran in a VA claim</a:t>
            </a:r>
            <a:endParaRPr lang="en-US" dirty="0"/>
          </a:p>
        </p:txBody>
      </p:sp>
      <p:sp>
        <p:nvSpPr>
          <p:cNvPr id="3" name="Title 2">
            <a:extLst>
              <a:ext uri="{FF2B5EF4-FFF2-40B4-BE49-F238E27FC236}">
                <a16:creationId xmlns:a16="http://schemas.microsoft.com/office/drawing/2014/main" id="{3DC007FD-F5F2-DC4A-A237-AA1ECE667516}"/>
              </a:ext>
            </a:extLst>
          </p:cNvPr>
          <p:cNvSpPr>
            <a:spLocks noGrp="1"/>
          </p:cNvSpPr>
          <p:nvPr>
            <p:ph type="title"/>
          </p:nvPr>
        </p:nvSpPr>
        <p:spPr/>
        <p:txBody>
          <a:bodyPr/>
          <a:lstStyle/>
          <a:p>
            <a:r>
              <a:rPr lang="en-US" dirty="0"/>
              <a:t>REPEALING TWO KEY LAWS </a:t>
            </a:r>
          </a:p>
        </p:txBody>
      </p:sp>
      <p:pic>
        <p:nvPicPr>
          <p:cNvPr id="3074" name="Picture 2" descr="United States ten-dollar bill - Wikipedia">
            <a:extLst>
              <a:ext uri="{FF2B5EF4-FFF2-40B4-BE49-F238E27FC236}">
                <a16:creationId xmlns:a16="http://schemas.microsoft.com/office/drawing/2014/main" id="{357156AA-C640-EC4D-B5A6-AAEB2225D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0500" y="4241053"/>
            <a:ext cx="4381500" cy="185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18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D9A2E-7AD2-B94E-9F96-AE0147480249}"/>
              </a:ext>
            </a:extLst>
          </p:cNvPr>
          <p:cNvSpPr>
            <a:spLocks noGrp="1"/>
          </p:cNvSpPr>
          <p:nvPr>
            <p:ph idx="1"/>
          </p:nvPr>
        </p:nvSpPr>
        <p:spPr/>
        <p:txBody>
          <a:bodyPr/>
          <a:lstStyle/>
          <a:p>
            <a:r>
              <a:rPr lang="en-US" dirty="0"/>
              <a:t>Congress repeals the long-standing ban on court review of VA decision-making and creates the U.S. Court of Appeals for Veterans Claims (CAVC) to review VA decisions denying benefits </a:t>
            </a:r>
          </a:p>
        </p:txBody>
      </p:sp>
      <p:sp>
        <p:nvSpPr>
          <p:cNvPr id="3" name="Title 2">
            <a:extLst>
              <a:ext uri="{FF2B5EF4-FFF2-40B4-BE49-F238E27FC236}">
                <a16:creationId xmlns:a16="http://schemas.microsoft.com/office/drawing/2014/main" id="{8EBA94E2-E7E8-4D4B-9675-1D87A2BBC89A}"/>
              </a:ext>
            </a:extLst>
          </p:cNvPr>
          <p:cNvSpPr>
            <a:spLocks noGrp="1"/>
          </p:cNvSpPr>
          <p:nvPr>
            <p:ph type="title"/>
          </p:nvPr>
        </p:nvSpPr>
        <p:spPr/>
        <p:txBody>
          <a:bodyPr/>
          <a:lstStyle/>
          <a:p>
            <a:r>
              <a:rPr lang="en-US" dirty="0"/>
              <a:t>1988- U.S. COURT OF APPEALS FOR VETERANS CLAIMS</a:t>
            </a:r>
          </a:p>
        </p:txBody>
      </p:sp>
      <p:pic>
        <p:nvPicPr>
          <p:cNvPr id="5122" name="Picture 2">
            <a:extLst>
              <a:ext uri="{FF2B5EF4-FFF2-40B4-BE49-F238E27FC236}">
                <a16:creationId xmlns:a16="http://schemas.microsoft.com/office/drawing/2014/main" id="{FFB4E753-5E85-FE47-A323-64BEB19DF5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211" y="3137451"/>
            <a:ext cx="3133843"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92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650C89-8110-C74D-AAA7-D7C2D47BCF8A}"/>
              </a:ext>
            </a:extLst>
          </p:cNvPr>
          <p:cNvSpPr>
            <a:spLocks noGrp="1"/>
          </p:cNvSpPr>
          <p:nvPr>
            <p:ph idx="1"/>
          </p:nvPr>
        </p:nvSpPr>
        <p:spPr>
          <a:xfrm>
            <a:off x="914401" y="2038866"/>
            <a:ext cx="8085220" cy="3620529"/>
          </a:xfrm>
        </p:spPr>
        <p:txBody>
          <a:bodyPr/>
          <a:lstStyle/>
          <a:p>
            <a:r>
              <a:rPr lang="en-US" dirty="0"/>
              <a:t>Court invalidates VA regulations requiring the denial of claims for disability and death benefits filed by Vietnam Veterans and their families for diseases associated with exposure to Agent Orange</a:t>
            </a:r>
          </a:p>
          <a:p>
            <a:r>
              <a:rPr lang="en-US" dirty="0"/>
              <a:t>Since 1991, the </a:t>
            </a:r>
            <a:r>
              <a:rPr lang="en-US" i="1" dirty="0" err="1"/>
              <a:t>Nehmer</a:t>
            </a:r>
            <a:r>
              <a:rPr lang="en-US" dirty="0"/>
              <a:t> consent decree has resulted in payment of more than $4.6 billion in retroactive payments to more than 100,000 Vietnam veterans and their survivors </a:t>
            </a:r>
          </a:p>
        </p:txBody>
      </p:sp>
      <p:sp>
        <p:nvSpPr>
          <p:cNvPr id="3" name="Title 2">
            <a:extLst>
              <a:ext uri="{FF2B5EF4-FFF2-40B4-BE49-F238E27FC236}">
                <a16:creationId xmlns:a16="http://schemas.microsoft.com/office/drawing/2014/main" id="{EC7EF763-D5C8-2045-901E-3516C027B9EF}"/>
              </a:ext>
            </a:extLst>
          </p:cNvPr>
          <p:cNvSpPr>
            <a:spLocks noGrp="1"/>
          </p:cNvSpPr>
          <p:nvPr>
            <p:ph type="title"/>
          </p:nvPr>
        </p:nvSpPr>
        <p:spPr/>
        <p:txBody>
          <a:bodyPr/>
          <a:lstStyle/>
          <a:p>
            <a:r>
              <a:rPr lang="en-US" dirty="0"/>
              <a:t>1989- NEHMER V. U.S. VETERANS ADMINISTRATION </a:t>
            </a:r>
          </a:p>
        </p:txBody>
      </p:sp>
      <p:pic>
        <p:nvPicPr>
          <p:cNvPr id="4098" name="Picture 2" descr="How Vietnam is Recovering from the Effects of Agent Orange">
            <a:extLst>
              <a:ext uri="{FF2B5EF4-FFF2-40B4-BE49-F238E27FC236}">
                <a16:creationId xmlns:a16="http://schemas.microsoft.com/office/drawing/2014/main" id="{A7240618-9404-344D-98AD-E8A25C734B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9621" y="2038866"/>
            <a:ext cx="2997534" cy="386317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gent Orange — Colour Studies">
            <a:extLst>
              <a:ext uri="{FF2B5EF4-FFF2-40B4-BE49-F238E27FC236}">
                <a16:creationId xmlns:a16="http://schemas.microsoft.com/office/drawing/2014/main" id="{A97CB94A-0DC6-1643-AD1A-635FECE15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158" y="4078132"/>
            <a:ext cx="3825040" cy="24774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18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E664F1-4940-114E-A708-99C9C30C1465}"/>
              </a:ext>
            </a:extLst>
          </p:cNvPr>
          <p:cNvSpPr>
            <a:spLocks noGrp="1"/>
          </p:cNvSpPr>
          <p:nvPr>
            <p:ph idx="1"/>
          </p:nvPr>
        </p:nvSpPr>
        <p:spPr>
          <a:xfrm>
            <a:off x="5361836" y="2038866"/>
            <a:ext cx="6056951" cy="3620529"/>
          </a:xfrm>
        </p:spPr>
        <p:txBody>
          <a:bodyPr/>
          <a:lstStyle/>
          <a:p>
            <a:r>
              <a:rPr lang="en-US" dirty="0"/>
              <a:t>NVLSP publishes The Veterans Benefits Manual starting in 1991</a:t>
            </a:r>
          </a:p>
          <a:p>
            <a:r>
              <a:rPr lang="en-US" dirty="0"/>
              <a:t>Designed to help increase the pool of effective veteran advocates to assist veterans seeking VA benefits </a:t>
            </a:r>
          </a:p>
          <a:p>
            <a:r>
              <a:rPr lang="en-US" dirty="0"/>
              <a:t>Ever since 1999, NVLSP has published a new addition of the Manual each year</a:t>
            </a:r>
          </a:p>
        </p:txBody>
      </p:sp>
      <p:sp>
        <p:nvSpPr>
          <p:cNvPr id="3" name="Title 2">
            <a:extLst>
              <a:ext uri="{FF2B5EF4-FFF2-40B4-BE49-F238E27FC236}">
                <a16:creationId xmlns:a16="http://schemas.microsoft.com/office/drawing/2014/main" id="{171CA739-C258-D746-81A0-4FFAA7DFB91B}"/>
              </a:ext>
            </a:extLst>
          </p:cNvPr>
          <p:cNvSpPr>
            <a:spLocks noGrp="1"/>
          </p:cNvSpPr>
          <p:nvPr>
            <p:ph type="title"/>
          </p:nvPr>
        </p:nvSpPr>
        <p:spPr>
          <a:xfrm>
            <a:off x="5152916" y="596349"/>
            <a:ext cx="6474792" cy="1300586"/>
          </a:xfrm>
        </p:spPr>
        <p:txBody>
          <a:bodyPr/>
          <a:lstStyle/>
          <a:p>
            <a:r>
              <a:rPr lang="en-US" dirty="0"/>
              <a:t>1991- VETERANS BENEFITS MANUAL </a:t>
            </a:r>
          </a:p>
        </p:txBody>
      </p:sp>
      <p:pic>
        <p:nvPicPr>
          <p:cNvPr id="4" name="Picture 4" descr="Veterans Benefits Manual | LexisNexis Store">
            <a:extLst>
              <a:ext uri="{FF2B5EF4-FFF2-40B4-BE49-F238E27FC236}">
                <a16:creationId xmlns:a16="http://schemas.microsoft.com/office/drawing/2014/main" id="{996CC7ED-D1BD-F04F-901B-CDFCDE740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33" y="725518"/>
            <a:ext cx="3289251" cy="493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4843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A8B759-BDC9-3845-9839-C37AF7FE8F40}"/>
              </a:ext>
            </a:extLst>
          </p:cNvPr>
          <p:cNvSpPr>
            <a:spLocks noGrp="1"/>
          </p:cNvSpPr>
          <p:nvPr>
            <p:ph idx="1"/>
          </p:nvPr>
        </p:nvSpPr>
        <p:spPr>
          <a:xfrm>
            <a:off x="664234" y="2214948"/>
            <a:ext cx="5410199" cy="3268364"/>
          </a:xfrm>
        </p:spPr>
        <p:txBody>
          <a:bodyPr/>
          <a:lstStyle/>
          <a:p>
            <a:r>
              <a:rPr lang="en-US" dirty="0"/>
              <a:t>Congress begins funding the Veterans Consortium Pro Bono Program (established by NVLSP with three other VSO’s) to recruit, train, and mentor private bar attorneys to provide free representation to veterans who appeal to the U.S. Court of Appeals for Veterans Claims without a legal representative</a:t>
            </a:r>
          </a:p>
          <a:p>
            <a:r>
              <a:rPr lang="en-US" dirty="0"/>
              <a:t>Congressional funding of this program continues to this day </a:t>
            </a:r>
          </a:p>
        </p:txBody>
      </p:sp>
      <p:sp>
        <p:nvSpPr>
          <p:cNvPr id="3" name="Title 2">
            <a:extLst>
              <a:ext uri="{FF2B5EF4-FFF2-40B4-BE49-F238E27FC236}">
                <a16:creationId xmlns:a16="http://schemas.microsoft.com/office/drawing/2014/main" id="{B0A4B830-7548-C64E-BE1E-ABF4D010D1C3}"/>
              </a:ext>
            </a:extLst>
          </p:cNvPr>
          <p:cNvSpPr>
            <a:spLocks noGrp="1"/>
          </p:cNvSpPr>
          <p:nvPr>
            <p:ph type="title"/>
          </p:nvPr>
        </p:nvSpPr>
        <p:spPr/>
        <p:txBody>
          <a:bodyPr/>
          <a:lstStyle/>
          <a:p>
            <a:r>
              <a:rPr lang="en-US" dirty="0"/>
              <a:t>1992- VETERANS CONSORTIUM PRO BONO PROGRAM </a:t>
            </a:r>
          </a:p>
        </p:txBody>
      </p:sp>
      <p:pic>
        <p:nvPicPr>
          <p:cNvPr id="4098" name="Picture 2">
            <a:extLst>
              <a:ext uri="{FF2B5EF4-FFF2-40B4-BE49-F238E27FC236}">
                <a16:creationId xmlns:a16="http://schemas.microsoft.com/office/drawing/2014/main" id="{EE581060-0797-B24A-A45C-9EFCB90B4B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265" y="2214948"/>
            <a:ext cx="4254501" cy="3613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95950"/>
      </p:ext>
    </p:extLst>
  </p:cSld>
  <p:clrMapOvr>
    <a:masterClrMapping/>
  </p:clrMapOvr>
</p:sld>
</file>

<file path=ppt/theme/theme1.xml><?xml version="1.0" encoding="utf-8"?>
<a:theme xmlns:a="http://schemas.openxmlformats.org/drawingml/2006/main" name="Office Theme">
  <a:themeElements>
    <a:clrScheme name="Mizzou 2020">
      <a:dk1>
        <a:srgbClr val="000000"/>
      </a:dk1>
      <a:lt1>
        <a:srgbClr val="FFFFFF"/>
      </a:lt1>
      <a:dk2>
        <a:srgbClr val="8F8883"/>
      </a:dk2>
      <a:lt2>
        <a:srgbClr val="DAD4CC"/>
      </a:lt2>
      <a:accent1>
        <a:srgbClr val="F0B82C"/>
      </a:accent1>
      <a:accent2>
        <a:srgbClr val="1C5E90"/>
      </a:accent2>
      <a:accent3>
        <a:srgbClr val="BD5B2B"/>
      </a:accent3>
      <a:accent4>
        <a:srgbClr val="69901D"/>
      </a:accent4>
      <a:accent5>
        <a:srgbClr val="900000"/>
      </a:accent5>
      <a:accent6>
        <a:srgbClr val="D7D7D7"/>
      </a:accent6>
      <a:hlink>
        <a:srgbClr val="900000"/>
      </a:hlink>
      <a:folHlink>
        <a:srgbClr val="1C5E9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E19D1F250E694BAAD8C54BFD6B67B2" ma:contentTypeVersion="13" ma:contentTypeDescription="Create a new document." ma:contentTypeScope="" ma:versionID="ffb69bfdd09106c5dba84d895985d9ec">
  <xsd:schema xmlns:xsd="http://www.w3.org/2001/XMLSchema" xmlns:xs="http://www.w3.org/2001/XMLSchema" xmlns:p="http://schemas.microsoft.com/office/2006/metadata/properties" xmlns:ns2="8f59010d-bfae-4690-b442-17aac1929a53" xmlns:ns3="4e822213-79e0-466b-8a07-6ccb94f3e524" targetNamespace="http://schemas.microsoft.com/office/2006/metadata/properties" ma:root="true" ma:fieldsID="1321a60a1d9c6be9d78971893165e0cd" ns2:_="" ns3:_="">
    <xsd:import namespace="8f59010d-bfae-4690-b442-17aac1929a53"/>
    <xsd:import namespace="4e822213-79e0-466b-8a07-6ccb94f3e5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59010d-bfae-4690-b442-17aac1929a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822213-79e0-466b-8a07-6ccb94f3e52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e822213-79e0-466b-8a07-6ccb94f3e524">
      <UserInfo>
        <DisplayName/>
        <AccountId xsi:nil="true"/>
        <AccountType/>
      </UserInfo>
    </SharedWithUsers>
    <MediaLengthInSeconds xmlns="8f59010d-bfae-4690-b442-17aac1929a53" xsi:nil="true"/>
  </documentManagement>
</p:properties>
</file>

<file path=customXml/itemProps1.xml><?xml version="1.0" encoding="utf-8"?>
<ds:datastoreItem xmlns:ds="http://schemas.openxmlformats.org/officeDocument/2006/customXml" ds:itemID="{DAF8A95F-6BB5-41B0-BAF8-19370FF2F6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59010d-bfae-4690-b442-17aac1929a53"/>
    <ds:schemaRef ds:uri="4e822213-79e0-466b-8a07-6ccb94f3e5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4BD25D-7660-4F75-BA79-17EE1D0E7712}">
  <ds:schemaRefs>
    <ds:schemaRef ds:uri="http://schemas.microsoft.com/sharepoint/v3/contenttype/forms"/>
  </ds:schemaRefs>
</ds:datastoreItem>
</file>

<file path=customXml/itemProps3.xml><?xml version="1.0" encoding="utf-8"?>
<ds:datastoreItem xmlns:ds="http://schemas.openxmlformats.org/officeDocument/2006/customXml" ds:itemID="{89DA1150-86F2-4073-81F0-8AEC6740712A}">
  <ds:schemaRefs>
    <ds:schemaRef ds:uri="4e822213-79e0-466b-8a07-6ccb94f3e524"/>
    <ds:schemaRef ds:uri="http://purl.org/dc/dcmitype/"/>
    <ds:schemaRef ds:uri="http://purl.org/dc/elements/1.1/"/>
    <ds:schemaRef ds:uri="http://www.w3.org/XML/1998/namespace"/>
    <ds:schemaRef ds:uri="http://schemas.microsoft.com/office/2006/documentManagement/types"/>
    <ds:schemaRef ds:uri="http://schemas.microsoft.com/office/infopath/2007/PartnerControls"/>
    <ds:schemaRef ds:uri="8f59010d-bfae-4690-b442-17aac1929a53"/>
    <ds:schemaRef ds:uri="http://schemas.openxmlformats.org/package/2006/metadata/core-properties"/>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26431</TotalTime>
  <Words>1275</Words>
  <Application>Microsoft Macintosh PowerPoint</Application>
  <PresentationFormat>Widescreen</PresentationFormat>
  <Paragraphs>70</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Century Schoolbook</vt:lpstr>
      <vt:lpstr>Office Theme</vt:lpstr>
      <vt:lpstr>Bart Stichman, NVLSP</vt:lpstr>
      <vt:lpstr>National Veterans Legal Services Program</vt:lpstr>
      <vt:lpstr>1980- DISCHARGE UPGRADES </vt:lpstr>
      <vt:lpstr>1980- MILITARY DISCHARGE UPGRADE MANUAL </vt:lpstr>
      <vt:lpstr>REPEALING TWO KEY LAWS </vt:lpstr>
      <vt:lpstr>1988- U.S. COURT OF APPEALS FOR VETERANS CLAIMS</vt:lpstr>
      <vt:lpstr>1989- NEHMER V. U.S. VETERANS ADMINISTRATION </vt:lpstr>
      <vt:lpstr>1991- VETERANS BENEFITS MANUAL </vt:lpstr>
      <vt:lpstr>1992- VETERANS CONSORTIUM PRO BONO PROGRAM </vt:lpstr>
      <vt:lpstr>1993- GIUSTI-BRAVO v. VA</vt:lpstr>
      <vt:lpstr>2004- GUTIERREZ V. PRINCIPI </vt:lpstr>
      <vt:lpstr>2007- LAWYERS SERVING WARRIORS</vt:lpstr>
      <vt:lpstr>2011- SABO V. UNITED STATES </vt:lpstr>
      <vt:lpstr>2014- COMBAT-INJURED VETERANS TAX FAIRNESS ACT OF 2016</vt:lpstr>
      <vt:lpstr>2016- STAAB V. SHULKIN</vt:lpstr>
      <vt:lpstr>2018- WOLFE V. WILKIE</vt:lpstr>
      <vt:lpstr>2018- OVERTURNING PRECEDENT </vt:lpstr>
      <vt:lpstr>2019- GODSEY V. WILKIE</vt:lpstr>
      <vt:lpstr>2020- NEHMER CONSENT DECREE </vt:lpstr>
      <vt:lpstr>2020- CLASS ACTION ON BEHALF OF FORMER SAILORS AND MARINES</vt:lpstr>
      <vt:lpstr>WEBINARS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THESE SLIDES</dc:title>
  <dc:creator>Church, Jessica</dc:creator>
  <cp:lastModifiedBy>Luechtefeld, Kara (MU-Student)</cp:lastModifiedBy>
  <cp:revision>205</cp:revision>
  <dcterms:created xsi:type="dcterms:W3CDTF">2020-11-17T20:14:11Z</dcterms:created>
  <dcterms:modified xsi:type="dcterms:W3CDTF">2021-10-25T21:25:53Z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0x010100D0E19D1F250E694BAAD8C54BFD6B67B2</vt:lpwstr>
  </property>
  <property fmtid="{D5CDD505-2E9C-101B-9397-08002B2CF9AE}" pid="3" name="Order">
    <vt:r8>2400</vt:r8>
  </property>
  <property fmtid="{D5CDD505-2E9C-101B-9397-08002B2CF9AE}" pid="4" name="_ExtendedDescription">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ies>
</file>