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71" r:id="rId5"/>
    <p:sldId id="305" r:id="rId6"/>
    <p:sldId id="273" r:id="rId7"/>
    <p:sldId id="276" r:id="rId8"/>
    <p:sldId id="313" r:id="rId9"/>
    <p:sldId id="314" r:id="rId10"/>
    <p:sldId id="306" r:id="rId11"/>
    <p:sldId id="307" r:id="rId12"/>
    <p:sldId id="308" r:id="rId13"/>
    <p:sldId id="280" r:id="rId14"/>
    <p:sldId id="286" r:id="rId15"/>
    <p:sldId id="316" r:id="rId16"/>
    <p:sldId id="289" r:id="rId17"/>
    <p:sldId id="290" r:id="rId18"/>
    <p:sldId id="291" r:id="rId19"/>
    <p:sldId id="292" r:id="rId20"/>
    <p:sldId id="294" r:id="rId21"/>
    <p:sldId id="295" r:id="rId22"/>
    <p:sldId id="296" r:id="rId23"/>
    <p:sldId id="297" r:id="rId24"/>
    <p:sldId id="298" r:id="rId25"/>
    <p:sldId id="299" r:id="rId26"/>
    <p:sldId id="300" r:id="rId27"/>
    <p:sldId id="301" r:id="rId28"/>
    <p:sldId id="283"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82D"/>
    <a:srgbClr val="7D7D7D"/>
    <a:srgbClr val="8F8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65929-38D0-4F46-B1AB-CD9AF8D47CE9}" v="459" dt="2021-10-22T17:32:16.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12" autoAdjust="0"/>
    <p:restoredTop sz="81745" autoAdjust="0"/>
  </p:normalViewPr>
  <p:slideViewPr>
    <p:cSldViewPr snapToGrid="0" snapToObjects="1">
      <p:cViewPr varScale="1">
        <p:scale>
          <a:sx n="86" d="100"/>
          <a:sy n="86" d="100"/>
        </p:scale>
        <p:origin x="1240" y="192"/>
      </p:cViewPr>
      <p:guideLst/>
    </p:cSldViewPr>
  </p:slideViewPr>
  <p:outlineViewPr>
    <p:cViewPr>
      <p:scale>
        <a:sx n="33" d="100"/>
        <a:sy n="33" d="100"/>
      </p:scale>
      <p:origin x="0" y="-5244"/>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ED3319-7128-8A43-A343-589DCC8803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E2D9A0-EFDF-8149-8D17-DB42269573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1AFFDD-2053-C843-B5CE-24D1DBAFC1B0}" type="datetimeFigureOut">
              <a:rPr lang="en-US" smtClean="0"/>
              <a:t>10/22/21</a:t>
            </a:fld>
            <a:endParaRPr lang="en-US"/>
          </a:p>
        </p:txBody>
      </p:sp>
      <p:sp>
        <p:nvSpPr>
          <p:cNvPr id="4" name="Footer Placeholder 3">
            <a:extLst>
              <a:ext uri="{FF2B5EF4-FFF2-40B4-BE49-F238E27FC236}">
                <a16:creationId xmlns:a16="http://schemas.microsoft.com/office/drawing/2014/main" id="{5C7B33E1-0AD9-3843-872B-0713EA43C4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70AFA1-F959-9D49-8FF1-7690C70454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E2CA87-54D2-B649-AC4A-3DAC685A17F2}" type="slidenum">
              <a:rPr lang="en-US" smtClean="0"/>
              <a:t>‹#›</a:t>
            </a:fld>
            <a:endParaRPr lang="en-US"/>
          </a:p>
        </p:txBody>
      </p:sp>
    </p:spTree>
    <p:extLst>
      <p:ext uri="{BB962C8B-B14F-4D97-AF65-F5344CB8AC3E}">
        <p14:creationId xmlns:p14="http://schemas.microsoft.com/office/powerpoint/2010/main" val="922501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AF33-BF13-4228-9F1F-5692E0CBC27D}" type="datetimeFigureOut">
              <a:rPr lang="en-US" smtClean="0"/>
              <a:t>10/22/21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E4BC5-9A4D-4D8E-8D02-6D97050F6D34}" type="slidenum">
              <a:rPr lang="en-US" smtClean="0"/>
              <a:t>‹#›</a:t>
            </a:fld>
            <a:endParaRPr lang="en-US"/>
          </a:p>
        </p:txBody>
      </p:sp>
    </p:spTree>
    <p:extLst>
      <p:ext uri="{BB962C8B-B14F-4D97-AF65-F5344CB8AC3E}">
        <p14:creationId xmlns:p14="http://schemas.microsoft.com/office/powerpoint/2010/main" val="467928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Introductions- Alex Cassell is a third-year law student from St. Louis who is currently in the Veterans Clinic. She is a teaching fellow for both Torts and Criminal and she works at Thomas Law Offices in Columbia. She co-authored this presentation and I am happy she hear today to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we’re going to discuss </a:t>
            </a:r>
            <a:r>
              <a:rPr lang="en-US" dirty="0">
                <a:solidFill>
                  <a:srgbClr val="050505"/>
                </a:solidFill>
                <a:latin typeface="Segoe UI Historic" panose="020B0502040204020203" pitchFamily="34" charset="0"/>
              </a:rPr>
              <a:t>M</a:t>
            </a:r>
            <a:r>
              <a:rPr lang="en-US" b="0" i="0" dirty="0">
                <a:solidFill>
                  <a:srgbClr val="050505"/>
                </a:solidFill>
                <a:effectLst/>
                <a:latin typeface="Segoe UI Historic" panose="020B0502040204020203" pitchFamily="34" charset="0"/>
              </a:rPr>
              <a:t>aintaining client confidentiality while moving forward with emerging technologies</a:t>
            </a:r>
            <a:endParaRPr lang="en-US" dirty="0"/>
          </a:p>
          <a:p>
            <a:r>
              <a:rPr lang="en-US" dirty="0"/>
              <a:t>Most important lesson is that we as attorneys have a duty to maintain technological competency. And we’ll get into that but let’s watch a quick video demonstrating what happens when attorneys use technology that they are not familiar with.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a:t>
            </a:fld>
            <a:endParaRPr lang="en-US"/>
          </a:p>
        </p:txBody>
      </p:sp>
    </p:spTree>
    <p:extLst>
      <p:ext uri="{BB962C8B-B14F-4D97-AF65-F5344CB8AC3E}">
        <p14:creationId xmlns:p14="http://schemas.microsoft.com/office/powerpoint/2010/main" val="3273129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a:t>
            </a:r>
          </a:p>
          <a:p>
            <a:r>
              <a:rPr lang="en-US" dirty="0"/>
              <a:t>Main method of communication- this is the primary way that we communicate with each other and often with our clients.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we generate tons of emails People are constantly checking it, using it, monitoring it, </a:t>
            </a:r>
            <a:r>
              <a:rPr lang="en-US" dirty="0" err="1"/>
              <a:t>bc</a:t>
            </a:r>
            <a:r>
              <a:rPr lang="en-US" dirty="0"/>
              <a:t> its what everyone use. How many of you are checking your emails right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Disadvantages: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unread emails in inbox right now? Can be overwhelming because we have so many.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event emails get deleted because your cloud based storage or technology software isn’t good, it can be very costly to recover.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r>
              <a:rPr lang="en-US" dirty="0"/>
              <a:t>- Sheer volume of emails makes it hard to monitor and manage email systems</a:t>
            </a:r>
          </a:p>
          <a:p>
            <a:pPr lvl="1"/>
            <a:r>
              <a:rPr lang="en-US" dirty="0"/>
              <a:t>- Not treated as formally, less care taken in drafting</a:t>
            </a:r>
          </a:p>
          <a:p>
            <a:pPr lvl="1"/>
            <a:r>
              <a:rPr lang="en-US" dirty="0"/>
              <a:t>- Can cost a lot to recover deleted emails for document request for litigation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10</a:t>
            </a:fld>
            <a:endParaRPr lang="en-US"/>
          </a:p>
        </p:txBody>
      </p:sp>
    </p:spTree>
    <p:extLst>
      <p:ext uri="{BB962C8B-B14F-4D97-AF65-F5344CB8AC3E}">
        <p14:creationId xmlns:p14="http://schemas.microsoft.com/office/powerpoint/2010/main" val="3868326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What does this mean?</a:t>
            </a:r>
          </a:p>
          <a:p>
            <a:pPr fontAlgn="base"/>
            <a:r>
              <a:rPr lang="en-US" dirty="0"/>
              <a:t>Duty to retain emails -- Must be retained in accordance to Rules</a:t>
            </a:r>
          </a:p>
          <a:p>
            <a:pPr lvl="1" fontAlgn="base"/>
            <a:r>
              <a:rPr lang="en-US" dirty="0"/>
              <a:t>4-1.22: File Retention</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11</a:t>
            </a:fld>
            <a:endParaRPr lang="en-US"/>
          </a:p>
        </p:txBody>
      </p:sp>
    </p:spTree>
    <p:extLst>
      <p:ext uri="{BB962C8B-B14F-4D97-AF65-F5344CB8AC3E}">
        <p14:creationId xmlns:p14="http://schemas.microsoft.com/office/powerpoint/2010/main" val="372620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speaking loudly. </a:t>
            </a:r>
          </a:p>
        </p:txBody>
      </p:sp>
      <p:sp>
        <p:nvSpPr>
          <p:cNvPr id="4" name="Slide Number Placeholder 3"/>
          <p:cNvSpPr>
            <a:spLocks noGrp="1"/>
          </p:cNvSpPr>
          <p:nvPr>
            <p:ph type="sldNum" sz="quarter" idx="5"/>
          </p:nvPr>
        </p:nvSpPr>
        <p:spPr/>
        <p:txBody>
          <a:bodyPr/>
          <a:lstStyle/>
          <a:p>
            <a:fld id="{01AE4BC5-9A4D-4D8E-8D02-6D97050F6D34}" type="slidenum">
              <a:rPr lang="en-US" smtClean="0"/>
              <a:t>12</a:t>
            </a:fld>
            <a:endParaRPr lang="en-US"/>
          </a:p>
        </p:txBody>
      </p:sp>
    </p:spTree>
    <p:extLst>
      <p:ext uri="{BB962C8B-B14F-4D97-AF65-F5344CB8AC3E}">
        <p14:creationId xmlns:p14="http://schemas.microsoft.com/office/powerpoint/2010/main" val="1492331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Statistic isn’t entirely surprising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include disclaimers automatically in every email, that means it’s getting included in your non-legal emails like making lunch plans or ordering something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fontAlgn="base"/>
            <a:r>
              <a:rPr lang="en-US" dirty="0"/>
              <a:t>Too many disclaimers isn’t effective</a:t>
            </a:r>
          </a:p>
          <a:p>
            <a:pPr lvl="1" fontAlgn="base"/>
            <a:r>
              <a:rPr lang="en-US" dirty="0"/>
              <a:t>Putting disclaimers in every email you write will hurt its validity</a:t>
            </a:r>
          </a:p>
          <a:p>
            <a:pPr lvl="1" fontAlgn="base"/>
            <a:r>
              <a:rPr lang="en-US" dirty="0"/>
              <a:t>If you’re going to use a disclaimer, it makes more sense to put it at the beginning of the message, rather than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13</a:t>
            </a:fld>
            <a:endParaRPr lang="en-US"/>
          </a:p>
        </p:txBody>
      </p:sp>
    </p:spTree>
    <p:extLst>
      <p:ext uri="{BB962C8B-B14F-4D97-AF65-F5344CB8AC3E}">
        <p14:creationId xmlns:p14="http://schemas.microsoft.com/office/powerpoint/2010/main" val="1322468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1999 - ABA Formal Opinion 99-413: Said that lawyers have a reasonable expectation of privacy when it comes to using email, so under rule 1.6 using regular email was fine to maintain the confidentiality of information relating to a client’s representation. </a:t>
            </a:r>
          </a:p>
          <a:p>
            <a:pPr marL="457200" marR="0" lvl="1" indent="0" algn="l" defTabSz="914400" rtl="0" eaLnBrk="1" fontAlgn="base"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base"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base"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However, technology has changed a lot since 1999. Not only are we using and relying on technology now more than ever, but with that comes an increased risk of inadvertent disclosure of confidential client information. </a:t>
            </a:r>
          </a:p>
          <a:p>
            <a:pPr lvl="1" fontAlgn="base"/>
            <a:endParaRPr lang="en-US" dirty="0"/>
          </a:p>
          <a:p>
            <a:pPr lvl="1" fontAlgn="base"/>
            <a:r>
              <a:rPr lang="en-US" dirty="0"/>
              <a:t>2017 – ABA Formal Opinion 4-77R</a:t>
            </a:r>
          </a:p>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Gives guidance on specific issues that have arisen relating to protecting client confidentiality in email communications since 1999. </a:t>
            </a:r>
          </a:p>
          <a:p>
            <a:pPr lvl="1" fontAlgn="base"/>
            <a:endParaRPr lang="en-US" dirty="0"/>
          </a:p>
          <a:p>
            <a:pPr lvl="1" fontAlgn="base"/>
            <a:r>
              <a:rPr lang="en-US" dirty="0"/>
              <a:t>1.6 is the rule that comes into play here because the risk is with inadvertently disclosing confidential information </a:t>
            </a:r>
          </a:p>
          <a:p>
            <a:pPr lvl="1" fontAlgn="base"/>
            <a:r>
              <a:rPr lang="en-US" dirty="0"/>
              <a:t>Going to discuss how a lawyer should comply with the core duty of confidentiality in an ever-changing technological world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14</a:t>
            </a:fld>
            <a:endParaRPr lang="en-US"/>
          </a:p>
        </p:txBody>
      </p:sp>
    </p:spTree>
    <p:extLst>
      <p:ext uri="{BB962C8B-B14F-4D97-AF65-F5344CB8AC3E}">
        <p14:creationId xmlns:p14="http://schemas.microsoft.com/office/powerpoint/2010/main" val="335954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we discussed earlier, lawyers have a duty to maintain technological competence. Model Rule 1.1 was changed in 2012 (like MO’s in 2017) to include Comment 8 to 1.1 about maintaining competence</a:t>
            </a:r>
          </a:p>
          <a:p>
            <a:pPr lvl="2" fontAlgn="base"/>
            <a:r>
              <a:rPr lang="en-US" dirty="0"/>
              <a:t>For example, you would likely be violating your duty of competency if you couldn't compose emails or create an electronic document.</a:t>
            </a:r>
          </a:p>
          <a:p>
            <a:pPr lvl="2" fontAlgn="base"/>
            <a:r>
              <a:rPr lang="en-US" dirty="0"/>
              <a:t>So step one is knowing how to use email. The rule doesn't impose any heightened or specific standard as to what you need to be able to do with email though.</a:t>
            </a:r>
          </a:p>
          <a:p>
            <a:pPr lvl="2" fontAlgn="base"/>
            <a:endParaRPr lang="en-US" dirty="0"/>
          </a:p>
          <a:p>
            <a:pPr lvl="2" fontAlgn="base"/>
            <a:endParaRPr lang="en-US" dirty="0"/>
          </a:p>
          <a:p>
            <a:pPr fontAlgn="base"/>
            <a:r>
              <a:rPr lang="en-US" sz="2400" dirty="0"/>
              <a:t>Model Rule 1.1 was also changed in 2012 to include Comment 8 to 1.1 about maintaining competence</a:t>
            </a:r>
          </a:p>
          <a:p>
            <a:pPr lvl="1" fontAlgn="base"/>
            <a:r>
              <a:rPr lang="en-US" sz="2400" dirty="0"/>
              <a:t>In order to “keep abreast” of the changes in law in a digital age, lawyers need to understand basic features of relevant technology. </a:t>
            </a:r>
          </a:p>
          <a:p>
            <a:pPr lvl="1" fontAlgn="base"/>
            <a:r>
              <a:rPr lang="en-US" sz="2400" dirty="0"/>
              <a:t>The standard is reasonable efforts</a:t>
            </a:r>
          </a:p>
          <a:p>
            <a:pPr lvl="1" fontAlgn="base"/>
            <a:r>
              <a:rPr lang="en-US" sz="2400" dirty="0"/>
              <a:t>We are going to discuss what those are and specific examples of how you can keep abreast of changes </a:t>
            </a:r>
          </a:p>
          <a:p>
            <a:pPr lvl="2" fontAlgn="base"/>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15</a:t>
            </a:fld>
            <a:endParaRPr lang="en-US"/>
          </a:p>
        </p:txBody>
      </p:sp>
    </p:spTree>
    <p:extLst>
      <p:ext uri="{BB962C8B-B14F-4D97-AF65-F5344CB8AC3E}">
        <p14:creationId xmlns:p14="http://schemas.microsoft.com/office/powerpoint/2010/main" val="137955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This means that sometimes rather strong measures are warranted, like encryption</a:t>
            </a:r>
          </a:p>
          <a:p>
            <a:pPr lvl="1" fontAlgn="base"/>
            <a:r>
              <a:rPr lang="en-US" dirty="0"/>
              <a:t>Discuss what encryption is in coming slides</a:t>
            </a:r>
          </a:p>
          <a:p>
            <a:pPr lvl="1" fontAlgn="base"/>
            <a:r>
              <a:rPr lang="en-US" dirty="0"/>
              <a:t>Model Rule 1.4 (MO Rule 4-1.4: Communication) may require the attorney to discuss using these security measures like encryption (if there’s any sort of additional cost to the client involved)</a:t>
            </a:r>
          </a:p>
          <a:p>
            <a:endParaRPr lang="en-US" dirty="0"/>
          </a:p>
          <a:p>
            <a:pPr fontAlgn="base"/>
            <a:r>
              <a:rPr lang="en-US" dirty="0"/>
              <a:t>So, when using technology to communicate about client matters, lawyers must exercise “reasonable efforts” -- next logical question -- what are reasonable efforts? It depends</a:t>
            </a:r>
          </a:p>
          <a:p>
            <a:pPr lvl="1" fontAlgn="base"/>
            <a:r>
              <a:rPr lang="en-US" dirty="0"/>
              <a:t>Comment 18 to Model Rule 1.6(c) gives some </a:t>
            </a:r>
            <a:r>
              <a:rPr lang="en-US" dirty="0" err="1"/>
              <a:t>nonexhaustive</a:t>
            </a:r>
            <a:r>
              <a:rPr lang="en-US" dirty="0"/>
              <a:t> factors to consider:</a:t>
            </a:r>
          </a:p>
          <a:p>
            <a:pPr lvl="2" fontAlgn="base"/>
            <a:r>
              <a:rPr lang="en-US" dirty="0"/>
              <a:t>The sensitivity of the information</a:t>
            </a:r>
          </a:p>
          <a:p>
            <a:pPr lvl="2" fontAlgn="base"/>
            <a:r>
              <a:rPr lang="en-US" dirty="0"/>
              <a:t>The likelihood of disclosure if additional safeguards are not employed</a:t>
            </a:r>
          </a:p>
          <a:p>
            <a:pPr lvl="2" fontAlgn="base"/>
            <a:r>
              <a:rPr lang="en-US" dirty="0"/>
              <a:t>The cost of employing additional safeguards, and</a:t>
            </a:r>
          </a:p>
          <a:p>
            <a:pPr lvl="2" fontAlgn="base"/>
            <a:r>
              <a:rPr lang="en-US" dirty="0"/>
              <a:t>The extent to which the safeguards adversely affect the lawyer’s ability to represent clients (like if you have to make a device too difficult to even use)</a:t>
            </a:r>
          </a:p>
          <a:p>
            <a:pPr lvl="2" fontAlgn="base"/>
            <a:endParaRPr lang="en-US" dirty="0"/>
          </a:p>
          <a:p>
            <a:pPr lvl="2" fontAlgn="base"/>
            <a:endParaRPr lang="en-US" dirty="0"/>
          </a:p>
          <a:p>
            <a:pPr rtl="0" fontAlgn="base">
              <a:spcBef>
                <a:spcPts val="0"/>
              </a:spcBef>
              <a:spcAft>
                <a:spcPts val="0"/>
              </a:spcAft>
              <a:buFont typeface="Arial" panose="020B0604020202020204" pitchFamily="34" charset="0"/>
              <a:buChar char="•"/>
            </a:pPr>
            <a:r>
              <a:rPr lang="en-US" sz="1200" b="0" i="0" u="none" strike="noStrike" dirty="0">
                <a:solidFill>
                  <a:schemeClr val="tx1"/>
                </a:solidFill>
                <a:effectLst/>
                <a:latin typeface="+mn-lt"/>
              </a:rPr>
              <a:t>HIPAA</a:t>
            </a:r>
            <a:endParaRPr lang="en-US" sz="1800" b="0" i="0" u="none" strike="noStrike" dirty="0">
              <a:solidFill>
                <a:srgbClr val="59595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Confidentiality in general - this extends to client’s medical records</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Higher level of HIPAA confidentiality only applies if there is a doctor-patient relationship</a:t>
            </a:r>
          </a:p>
          <a:p>
            <a:pPr marL="742950" lvl="1" indent="-285750" rtl="0" fontAlgn="base">
              <a:spcBef>
                <a:spcPts val="0"/>
              </a:spcBef>
              <a:spcAft>
                <a:spcPts val="120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Must sign appropriate releases to be HIPAA compliant </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Once we have the HIPAA authorizations, the level of duty is the same as other client paperwork </a:t>
            </a:r>
          </a:p>
          <a:p>
            <a:endParaRPr lang="en-US" dirty="0"/>
          </a:p>
          <a:p>
            <a:r>
              <a:rPr lang="en-US" dirty="0"/>
              <a:t>What does HIPAA require?</a:t>
            </a:r>
          </a:p>
          <a:p>
            <a:pPr rtl="0">
              <a:spcBef>
                <a:spcPts val="0"/>
              </a:spcBef>
              <a:spcAft>
                <a:spcPts val="1200"/>
              </a:spcAft>
            </a:pPr>
            <a:r>
              <a:rPr lang="en-US" sz="1708" b="0" i="0" u="none" strike="noStrike" dirty="0">
                <a:solidFill>
                  <a:srgbClr val="595959"/>
                </a:solidFill>
                <a:effectLst/>
                <a:latin typeface="Georgia" panose="02040502050405020303" pitchFamily="18" charset="0"/>
              </a:rPr>
              <a:t>HIPAA protects against unauthorized access and disclosure. Here, disclosure is defined to mean (1) releasing, (2) transferring, (3) providing access to, or (4) divulging in any manner information outside the entity holding the information. 45 C.F.R. § 160.103. </a:t>
            </a:r>
            <a:endParaRPr lang="en-US" b="0" dirty="0">
              <a:effectLst/>
            </a:endParaRPr>
          </a:p>
          <a:p>
            <a:pPr rtl="0" fontAlgn="base">
              <a:spcBef>
                <a:spcPts val="1200"/>
              </a:spcBef>
              <a:spcAft>
                <a:spcPts val="0"/>
              </a:spcAft>
              <a:buFont typeface="Arial" panose="020B0604020202020204" pitchFamily="34" charset="0"/>
              <a:buChar char="•"/>
            </a:pPr>
            <a:r>
              <a:rPr lang="en-US" sz="1708" b="0" i="0" u="none" strike="noStrike" dirty="0">
                <a:solidFill>
                  <a:srgbClr val="595959"/>
                </a:solidFill>
                <a:effectLst/>
                <a:latin typeface="Georgia" panose="02040502050405020303" pitchFamily="18" charset="0"/>
              </a:rPr>
              <a:t>Applies to Health plans (like group health plans), Health Care Clearinghouses, and Health Care Providers (physicians, hospitals) and </a:t>
            </a:r>
            <a:r>
              <a:rPr lang="en-US" sz="1708" b="0" i="0" u="none" strike="noStrike" dirty="0">
                <a:solidFill>
                  <a:srgbClr val="161F4B"/>
                </a:solidFill>
                <a:effectLst/>
                <a:latin typeface="Georgia" panose="02040502050405020303" pitchFamily="18" charset="0"/>
              </a:rPr>
              <a:t>their Business Associates (their vendors). </a:t>
            </a:r>
            <a:r>
              <a:rPr lang="en-US" sz="1708" b="0" i="0" u="none" strike="noStrike" dirty="0">
                <a:solidFill>
                  <a:srgbClr val="000000"/>
                </a:solidFill>
                <a:effectLst/>
                <a:latin typeface="Georgia" panose="02040502050405020303" pitchFamily="18" charset="0"/>
              </a:rPr>
              <a:t> </a:t>
            </a:r>
            <a:endParaRPr lang="en-US" sz="1708" b="0" i="0" u="none" strike="noStrike" dirty="0">
              <a:solidFill>
                <a:srgbClr val="161F4B"/>
              </a:solidFill>
              <a:effectLst/>
              <a:latin typeface="Verdana" panose="020B0604030504040204" pitchFamily="34" charset="0"/>
            </a:endParaRPr>
          </a:p>
          <a:p>
            <a:pPr rtl="0" fontAlgn="base">
              <a:spcBef>
                <a:spcPts val="0"/>
              </a:spcBef>
              <a:spcAft>
                <a:spcPts val="0"/>
              </a:spcAft>
              <a:buFont typeface="Arial" panose="020B0604020202020204" pitchFamily="34" charset="0"/>
              <a:buChar char="•"/>
            </a:pPr>
            <a:r>
              <a:rPr lang="en-US" sz="1708" b="0" i="0" u="none" strike="noStrike" dirty="0">
                <a:solidFill>
                  <a:srgbClr val="000000"/>
                </a:solidFill>
                <a:effectLst/>
                <a:latin typeface="Georgia" panose="02040502050405020303" pitchFamily="18" charset="0"/>
              </a:rPr>
              <a:t>What is PHI</a:t>
            </a:r>
          </a:p>
          <a:p>
            <a:pPr marL="742950" lvl="1" indent="-285750" rtl="0" fontAlgn="base">
              <a:spcBef>
                <a:spcPts val="0"/>
              </a:spcBef>
              <a:spcAft>
                <a:spcPts val="0"/>
              </a:spcAft>
              <a:buFont typeface="+mj-lt"/>
              <a:buAutoNum type="arabicPeriod"/>
            </a:pPr>
            <a:r>
              <a:rPr lang="en-US" sz="1708" b="0" i="0" u="none" strike="noStrike" dirty="0">
                <a:solidFill>
                  <a:srgbClr val="000000"/>
                </a:solidFill>
                <a:effectLst/>
                <a:latin typeface="Georgia" panose="02040502050405020303" pitchFamily="18" charset="0"/>
              </a:rPr>
              <a:t>Individually identifiable health information </a:t>
            </a:r>
          </a:p>
          <a:p>
            <a:pPr marL="742950" lvl="1" indent="-285750" rtl="0" fontAlgn="base">
              <a:spcBef>
                <a:spcPts val="0"/>
              </a:spcBef>
              <a:spcAft>
                <a:spcPts val="0"/>
              </a:spcAft>
              <a:buFont typeface="+mj-lt"/>
              <a:buAutoNum type="arabicPeriod"/>
            </a:pPr>
            <a:r>
              <a:rPr lang="en-US" sz="1708" b="0" i="0" u="none" strike="noStrike" dirty="0">
                <a:solidFill>
                  <a:srgbClr val="000000"/>
                </a:solidFill>
                <a:effectLst/>
                <a:latin typeface="Georgia" panose="02040502050405020303" pitchFamily="18" charset="0"/>
              </a:rPr>
              <a:t>Anything that might allow the reader to know who one is talking about </a:t>
            </a:r>
          </a:p>
          <a:p>
            <a:pPr marL="1143000" lvl="2" indent="-228600" rtl="0" fontAlgn="base">
              <a:spcBef>
                <a:spcPts val="0"/>
              </a:spcBef>
              <a:spcAft>
                <a:spcPts val="0"/>
              </a:spcAft>
              <a:buFont typeface="+mj-lt"/>
              <a:buAutoNum type="arabicPeriod"/>
            </a:pPr>
            <a:r>
              <a:rPr lang="en-US" sz="1708" b="0" i="0" u="none" strike="noStrike" dirty="0">
                <a:solidFill>
                  <a:srgbClr val="000000"/>
                </a:solidFill>
                <a:effectLst/>
                <a:latin typeface="Georgia" panose="02040502050405020303" pitchFamily="18" charset="0"/>
              </a:rPr>
              <a:t>Ex: Names, MRN numbers, SSN, patient room numbers</a:t>
            </a:r>
          </a:p>
          <a:p>
            <a:pPr rtl="0" fontAlgn="base">
              <a:spcBef>
                <a:spcPts val="0"/>
              </a:spcBef>
              <a:spcAft>
                <a:spcPts val="0"/>
              </a:spcAft>
              <a:buFont typeface="Arial" panose="020B0604020202020204" pitchFamily="34" charset="0"/>
              <a:buChar char="•"/>
            </a:pPr>
            <a:r>
              <a:rPr lang="en-US" sz="1708" b="0" i="0" u="none" strike="noStrike" dirty="0">
                <a:solidFill>
                  <a:srgbClr val="595959"/>
                </a:solidFill>
                <a:effectLst/>
                <a:latin typeface="Georgia" panose="02040502050405020303" pitchFamily="18" charset="0"/>
              </a:rPr>
              <a:t>Health information held by a Covered Entity is usually protected, subject to exceptions for processing claims and other administrative necessities </a:t>
            </a:r>
            <a:endParaRPr lang="en-US" sz="1708" b="0" i="0" u="none" strike="noStrike" dirty="0">
              <a:solidFill>
                <a:srgbClr val="161F4B"/>
              </a:solidFill>
              <a:effectLst/>
              <a:latin typeface="Georgia" panose="02040502050405020303" pitchFamily="18" charset="0"/>
            </a:endParaRPr>
          </a:p>
          <a:p>
            <a:pPr rtl="0" fontAlgn="base">
              <a:spcBef>
                <a:spcPts val="0"/>
              </a:spcBef>
              <a:spcAft>
                <a:spcPts val="0"/>
              </a:spcAft>
              <a:buFont typeface="Arial" panose="020B0604020202020204" pitchFamily="34" charset="0"/>
              <a:buChar char="•"/>
            </a:pPr>
            <a:r>
              <a:rPr lang="en-US" sz="1708" b="0" i="0" u="none" strike="noStrike" dirty="0">
                <a:solidFill>
                  <a:srgbClr val="595959"/>
                </a:solidFill>
                <a:effectLst/>
                <a:latin typeface="Georgia" panose="02040502050405020303" pitchFamily="18" charset="0"/>
              </a:rPr>
              <a:t>Health information held by an employer in its role as employer is not protected</a:t>
            </a:r>
            <a:endParaRPr lang="en-US" sz="1708" b="0" i="0" u="none" strike="noStrike" dirty="0">
              <a:solidFill>
                <a:srgbClr val="161F4B"/>
              </a:solidFill>
              <a:effectLst/>
              <a:latin typeface="Georgia" panose="02040502050405020303" pitchFamily="18" charset="0"/>
            </a:endParaRPr>
          </a:p>
          <a:p>
            <a:pPr rtl="0" fontAlgn="base">
              <a:spcBef>
                <a:spcPts val="0"/>
              </a:spcBef>
              <a:spcAft>
                <a:spcPts val="0"/>
              </a:spcAft>
              <a:buFont typeface="Arial" panose="020B0604020202020204" pitchFamily="34" charset="0"/>
              <a:buChar char="•"/>
            </a:pPr>
            <a:r>
              <a:rPr lang="en-US" sz="1708" b="0" i="0" u="none" strike="noStrike" dirty="0">
                <a:solidFill>
                  <a:srgbClr val="595959"/>
                </a:solidFill>
                <a:effectLst/>
                <a:latin typeface="Georgia" panose="02040502050405020303" pitchFamily="18" charset="0"/>
              </a:rPr>
              <a:t>Health information held by an employer that is HIPAA-protected must be handled confidentially.</a:t>
            </a:r>
            <a:endParaRPr lang="en-US" sz="1708" b="0" i="0" u="none" strike="noStrike" dirty="0">
              <a:solidFill>
                <a:srgbClr val="161F4B"/>
              </a:solidFill>
              <a:effectLst/>
              <a:latin typeface="Georgia" panose="02040502050405020303" pitchFamily="18" charset="0"/>
            </a:endParaRPr>
          </a:p>
          <a:p>
            <a:pPr rtl="0" fontAlgn="base">
              <a:spcBef>
                <a:spcPts val="0"/>
              </a:spcBef>
              <a:spcAft>
                <a:spcPts val="1200"/>
              </a:spcAft>
              <a:buFont typeface="Arial" panose="020B0604020202020204" pitchFamily="34" charset="0"/>
              <a:buChar char="•"/>
            </a:pPr>
            <a:r>
              <a:rPr lang="en-US" sz="1708" b="0" i="0" u="none" strike="noStrike" dirty="0">
                <a:solidFill>
                  <a:srgbClr val="000000"/>
                </a:solidFill>
                <a:effectLst/>
                <a:latin typeface="Georgia" panose="02040502050405020303" pitchFamily="18" charset="0"/>
              </a:rPr>
              <a:t>Patients must give permission before applicable entities may give information to others on the patient’s behalf.</a:t>
            </a:r>
            <a:endParaRPr lang="en-US" sz="1708" b="0" i="0" u="none" strike="noStrike" dirty="0">
              <a:solidFill>
                <a:srgbClr val="161F4B"/>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16</a:t>
            </a:fld>
            <a:endParaRPr lang="en-US"/>
          </a:p>
        </p:txBody>
      </p:sp>
    </p:spTree>
    <p:extLst>
      <p:ext uri="{BB962C8B-B14F-4D97-AF65-F5344CB8AC3E}">
        <p14:creationId xmlns:p14="http://schemas.microsoft.com/office/powerpoint/2010/main" val="116604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sensitivity of data may require encryption</a:t>
            </a:r>
          </a:p>
          <a:p>
            <a:r>
              <a:rPr lang="en-US" dirty="0"/>
              <a:t>Question: May a lawyer communicate with a client via email without using encryption?</a:t>
            </a:r>
          </a:p>
          <a:p>
            <a:pPr lvl="1"/>
            <a:r>
              <a:rPr lang="en-US" dirty="0"/>
              <a:t>Answer: YES. ABA Formal Ethics Opinion 99-413 (1999).</a:t>
            </a:r>
          </a:p>
          <a:p>
            <a:pPr lvl="2"/>
            <a:r>
              <a:rPr lang="en-US" dirty="0"/>
              <a:t>The expectation of privacy for electronic mail is the same as that for ordinary telephone calls, and the unauthorized interception of an electronic message is illegal</a:t>
            </a:r>
          </a:p>
          <a:p>
            <a:pPr lvl="2"/>
            <a:endParaRPr lang="en-US" dirty="0"/>
          </a:p>
          <a:p>
            <a:pPr lvl="2"/>
            <a:endParaRPr lang="en-US" dirty="0"/>
          </a:p>
          <a:p>
            <a:r>
              <a:rPr lang="en-US" dirty="0"/>
              <a:t>What is encryption?</a:t>
            </a:r>
          </a:p>
          <a:p>
            <a:pPr lvl="1"/>
            <a:endParaRPr lang="en-US" dirty="0"/>
          </a:p>
          <a:p>
            <a:pPr lvl="1"/>
            <a:r>
              <a:rPr lang="en-US" dirty="0"/>
              <a:t>Converted from readable plain text into scrambled cipher text </a:t>
            </a:r>
          </a:p>
          <a:p>
            <a:pPr lvl="1"/>
            <a:r>
              <a:rPr lang="en-US" dirty="0"/>
              <a:t>Only the recipient who has the private key that matches the public key used to encrypt the message can decipher the message for reading</a:t>
            </a:r>
          </a:p>
          <a:p>
            <a:pPr lvl="1"/>
            <a:r>
              <a:rPr lang="en-US" dirty="0"/>
              <a:t>Even if you get hacked through your password, email encryption ensures that the content of those messages are still unreadable </a:t>
            </a:r>
          </a:p>
          <a:p>
            <a:pPr lvl="2"/>
            <a:endParaRPr lang="en-US" dirty="0"/>
          </a:p>
          <a:p>
            <a:r>
              <a:rPr lang="en-US" dirty="0"/>
              <a:t>Encryption process:</a:t>
            </a:r>
          </a:p>
          <a:p>
            <a:pPr lvl="1"/>
            <a:r>
              <a:rPr lang="en-US" dirty="0"/>
              <a:t>Obtain digital certificate</a:t>
            </a:r>
          </a:p>
          <a:p>
            <a:pPr lvl="1"/>
            <a:r>
              <a:rPr lang="en-US" dirty="0"/>
              <a:t>Send a copy of digital certificate to client in advance of the message</a:t>
            </a:r>
          </a:p>
          <a:p>
            <a:pPr lvl="1"/>
            <a:r>
              <a:rPr lang="en-US" dirty="0"/>
              <a:t>Client uses digital certificate to retrieve encrypted message</a:t>
            </a:r>
          </a:p>
          <a:p>
            <a:pPr lvl="1"/>
            <a:r>
              <a:rPr lang="en-US" dirty="0"/>
              <a:t>Only the intended recipient (who has a copy of your digital certificate) can read the encrypted message </a:t>
            </a:r>
          </a:p>
          <a:p>
            <a:pPr lvl="1"/>
            <a:r>
              <a:rPr lang="en-US" dirty="0"/>
              <a:t>https://</a:t>
            </a:r>
            <a:r>
              <a:rPr lang="en-US" dirty="0" err="1"/>
              <a:t>home.innsofcourt.org</a:t>
            </a:r>
            <a:r>
              <a:rPr lang="en-US" dirty="0"/>
              <a:t>/Downloads/P11419.pdf</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17</a:t>
            </a:fld>
            <a:endParaRPr lang="en-US"/>
          </a:p>
        </p:txBody>
      </p:sp>
    </p:spTree>
    <p:extLst>
      <p:ext uri="{BB962C8B-B14F-4D97-AF65-F5344CB8AC3E}">
        <p14:creationId xmlns:p14="http://schemas.microsoft.com/office/powerpoint/2010/main" val="256686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dirty="0"/>
              <a:t>(1) Understand the nature of the threat</a:t>
            </a:r>
          </a:p>
          <a:p>
            <a:pPr lvl="1" fontAlgn="base"/>
            <a:r>
              <a:rPr lang="en-US" dirty="0"/>
              <a:t>Sensitivity of the information </a:t>
            </a:r>
          </a:p>
          <a:p>
            <a:pPr lvl="2" fontAlgn="base"/>
            <a:r>
              <a:rPr lang="en-US" dirty="0"/>
              <a:t>If you have client matters involving information like trade secrets in an industry such as healthcare, banking, or defense → there’s going to be a higher risk of data theft. So greater effort is warranted</a:t>
            </a:r>
          </a:p>
          <a:p>
            <a:pPr marL="0" indent="0" fontAlgn="base">
              <a:buNone/>
            </a:pPr>
            <a:r>
              <a:rPr lang="en-US" dirty="0"/>
              <a:t>(2) Understand how client confidential information is transmitted and where it is stored</a:t>
            </a:r>
          </a:p>
          <a:p>
            <a:pPr lvl="2" fontAlgn="base"/>
            <a:r>
              <a:rPr lang="en-US" dirty="0"/>
              <a:t>Be able to identify every access point to information (like the different devices used to communicate with the clients)</a:t>
            </a:r>
          </a:p>
          <a:p>
            <a:pPr lvl="2" fontAlgn="base"/>
            <a:r>
              <a:rPr lang="en-US" dirty="0"/>
              <a:t>Be able to identify how the firm’s electronic communications are created</a:t>
            </a:r>
          </a:p>
          <a:p>
            <a:pPr lvl="2" fontAlgn="base"/>
            <a:r>
              <a:rPr lang="en-US" dirty="0"/>
              <a:t>Be able to identify where client data resides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18</a:t>
            </a:fld>
            <a:endParaRPr lang="en-US"/>
          </a:p>
        </p:txBody>
      </p:sp>
    </p:spTree>
    <p:extLst>
      <p:ext uri="{BB962C8B-B14F-4D97-AF65-F5344CB8AC3E}">
        <p14:creationId xmlns:p14="http://schemas.microsoft.com/office/powerpoint/2010/main" val="680312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3) Understand and use reasonable electronic security measures</a:t>
            </a:r>
          </a:p>
          <a:p>
            <a:pPr lvl="1"/>
            <a:r>
              <a:rPr lang="en-US" dirty="0"/>
              <a:t>Examples:</a:t>
            </a:r>
          </a:p>
          <a:p>
            <a:pPr lvl="2" fontAlgn="base"/>
            <a:r>
              <a:rPr lang="en-US" dirty="0"/>
              <a:t>Using secure internet access methods to communicate, access, and store client info (like on secure </a:t>
            </a:r>
            <a:r>
              <a:rPr lang="en-US" dirty="0" err="1"/>
              <a:t>Wifi</a:t>
            </a:r>
            <a:r>
              <a:rPr lang="en-US" dirty="0"/>
              <a:t> or using a virtual private network)</a:t>
            </a:r>
          </a:p>
          <a:p>
            <a:pPr lvl="2" fontAlgn="base"/>
            <a:r>
              <a:rPr lang="en-US" dirty="0"/>
              <a:t>Using unique complex passwords and changing them periodically</a:t>
            </a:r>
          </a:p>
          <a:p>
            <a:pPr lvl="2" fontAlgn="base"/>
            <a:r>
              <a:rPr lang="en-US" dirty="0"/>
              <a:t>Implementing firewalls and anti-malware/antivirus software on all devices where client data is stored</a:t>
            </a:r>
          </a:p>
          <a:p>
            <a:pPr lvl="2" fontAlgn="base"/>
            <a:r>
              <a:rPr lang="en-US" dirty="0"/>
              <a:t>Applying all necessary security patches and updates to operational and communications software </a:t>
            </a:r>
          </a:p>
          <a:p>
            <a:pPr lvl="2" fontAlgn="base"/>
            <a:r>
              <a:rPr lang="en-US" dirty="0"/>
              <a:t>Have a way to disable lost or stolen devices and to destroy the data contained on those devices</a:t>
            </a:r>
          </a:p>
          <a:p>
            <a:pPr lvl="2" fontAlgn="base"/>
            <a:r>
              <a:rPr lang="en-US" dirty="0"/>
              <a:t>Multi-factor authentication to access firm systems</a:t>
            </a:r>
          </a:p>
          <a:p>
            <a:pPr lvl="2" fontAlgn="base"/>
            <a:r>
              <a:rPr lang="en-US" dirty="0"/>
              <a:t>Remember that just because something is deleted doesn't mean that it is permanently gone, may require additional steps to get rid of completely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19</a:t>
            </a:fld>
            <a:endParaRPr lang="en-US"/>
          </a:p>
        </p:txBody>
      </p:sp>
    </p:spTree>
    <p:extLst>
      <p:ext uri="{BB962C8B-B14F-4D97-AF65-F5344CB8AC3E}">
        <p14:creationId xmlns:p14="http://schemas.microsoft.com/office/powerpoint/2010/main" val="387331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note, I did some research and this video was shared with the lawyer’s permission. </a:t>
            </a:r>
          </a:p>
          <a:p>
            <a:r>
              <a:rPr lang="en-US" dirty="0"/>
              <a:t>Specific issues arising concerning the use of new technology since COVID-19 hit and the use of zoom/</a:t>
            </a:r>
            <a:r>
              <a:rPr lang="en-US" dirty="0" err="1"/>
              <a:t>webex</a:t>
            </a:r>
            <a:r>
              <a:rPr lang="en-US" dirty="0"/>
              <a:t> court appearances became a norm for almost everyone. </a:t>
            </a:r>
          </a:p>
          <a:p>
            <a:pPr fontAlgn="base"/>
            <a:r>
              <a:rPr lang="en-US" dirty="0"/>
              <a:t>Here, the technological error was forgetting to turn off a pre-existing filter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a:t>
            </a:fld>
            <a:endParaRPr lang="en-US"/>
          </a:p>
        </p:txBody>
      </p:sp>
    </p:spTree>
    <p:extLst>
      <p:ext uri="{BB962C8B-B14F-4D97-AF65-F5344CB8AC3E}">
        <p14:creationId xmlns:p14="http://schemas.microsoft.com/office/powerpoint/2010/main" val="2806370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dirty="0"/>
              <a:t>(4) Communicate with the client out the outset of the client-lawyer relationship what levels of security will be necessary for each electronic communication </a:t>
            </a:r>
          </a:p>
          <a:p>
            <a:pPr lvl="1" fontAlgn="base"/>
            <a:r>
              <a:rPr lang="en-US" dirty="0"/>
              <a:t>A client’s lack of technological sophistication or the limits of the technology available may require you to use non-electronic forms of communication </a:t>
            </a:r>
          </a:p>
          <a:p>
            <a:pPr marL="0" indent="0" fontAlgn="base">
              <a:buNone/>
            </a:pPr>
            <a:endParaRPr lang="en-US" dirty="0"/>
          </a:p>
          <a:p>
            <a:pPr marL="0" indent="0" fontAlgn="base">
              <a:buNone/>
            </a:pPr>
            <a:r>
              <a:rPr lang="en-US" dirty="0"/>
              <a:t>(5) Warn the client of the risk of sending/receiving electronic communication on a device that a third party has access to</a:t>
            </a:r>
          </a:p>
          <a:p>
            <a:pPr lvl="1" fontAlgn="base"/>
            <a:r>
              <a:rPr lang="en-US" dirty="0"/>
              <a:t>Attorney/client privilege and confidentiality of communications could be waived</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20</a:t>
            </a:fld>
            <a:endParaRPr lang="en-US"/>
          </a:p>
        </p:txBody>
      </p:sp>
    </p:spTree>
    <p:extLst>
      <p:ext uri="{BB962C8B-B14F-4D97-AF65-F5344CB8AC3E}">
        <p14:creationId xmlns:p14="http://schemas.microsoft.com/office/powerpoint/2010/main" val="4072099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dirty="0"/>
              <a:t>(6) Label client confidential information</a:t>
            </a:r>
          </a:p>
          <a:p>
            <a:pPr lvl="1" fontAlgn="base"/>
            <a:r>
              <a:rPr lang="en-US" dirty="0"/>
              <a:t>If it gets inadvertently sent, this puts more of an obligation on the recipient to notify you of the inadvertent disclosure </a:t>
            </a:r>
          </a:p>
          <a:p>
            <a:pPr marL="0" indent="0" fontAlgn="base">
              <a:buNone/>
            </a:pPr>
            <a:r>
              <a:rPr lang="en-US" dirty="0"/>
              <a:t>(7) Train lawyers and non-lawyer assistants in tech/info security </a:t>
            </a:r>
          </a:p>
          <a:p>
            <a:pPr lvl="1" fontAlgn="base"/>
            <a:r>
              <a:rPr lang="en-US" dirty="0"/>
              <a:t>Establish policies and procedures and trainings for employees in the use of reasonably secure methods of electronic communications with clients</a:t>
            </a:r>
          </a:p>
          <a:p>
            <a:endParaRPr lang="en-US" dirty="0"/>
          </a:p>
          <a:p>
            <a:endParaRPr lang="en-US" dirty="0"/>
          </a:p>
          <a:p>
            <a:endParaRPr lang="en-US" dirty="0"/>
          </a:p>
          <a:p>
            <a:endParaRPr lang="en-US" dirty="0"/>
          </a:p>
          <a:p>
            <a:endParaRPr lang="en-US" dirty="0"/>
          </a:p>
          <a:p>
            <a:endParaRPr lang="en-US" dirty="0"/>
          </a:p>
          <a:p>
            <a:r>
              <a:rPr lang="en-US" dirty="0"/>
              <a:t>Email from potential client</a:t>
            </a:r>
          </a:p>
          <a:p>
            <a:pPr lvl="1"/>
            <a:r>
              <a:rPr lang="en-US" dirty="0"/>
              <a:t>Run conflicts check before responding to avoid rule violation</a:t>
            </a:r>
          </a:p>
          <a:p>
            <a:pPr lvl="1"/>
            <a:endParaRPr lang="en-US" dirty="0"/>
          </a:p>
          <a:p>
            <a:r>
              <a:rPr lang="en-US" dirty="0"/>
              <a:t>Protecting client confidences </a:t>
            </a:r>
          </a:p>
          <a:p>
            <a:pPr lvl="1"/>
            <a:r>
              <a:rPr lang="en-US" dirty="0"/>
              <a:t>Reasonable precautions to protect transmissions</a:t>
            </a:r>
          </a:p>
          <a:p>
            <a:pPr lvl="2"/>
            <a:r>
              <a:rPr lang="en-US" dirty="0"/>
              <a:t>Email with SSL certificate (encryption)</a:t>
            </a:r>
          </a:p>
          <a:p>
            <a:pPr lvl="2"/>
            <a:r>
              <a:rPr lang="en-US" dirty="0"/>
              <a:t>Employ providers with data encryption in use at all times, including during updates when data is more vulnerable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21</a:t>
            </a:fld>
            <a:endParaRPr lang="en-US"/>
          </a:p>
        </p:txBody>
      </p:sp>
    </p:spTree>
    <p:extLst>
      <p:ext uri="{BB962C8B-B14F-4D97-AF65-F5344CB8AC3E}">
        <p14:creationId xmlns:p14="http://schemas.microsoft.com/office/powerpoint/2010/main" val="3670321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What is metadata?</a:t>
            </a:r>
          </a:p>
          <a:p>
            <a:pPr lvl="1" fontAlgn="base"/>
            <a:r>
              <a:rPr lang="en-US" dirty="0"/>
              <a:t>Data that describes other data; provides information about a certain item’s content</a:t>
            </a:r>
          </a:p>
          <a:p>
            <a:pPr lvl="1" fontAlgn="base"/>
            <a:r>
              <a:rPr lang="en-US" dirty="0"/>
              <a:t>For something like a word document, this could include details such as: title of the document, author name, subject, and keywords that identify the document’s contents</a:t>
            </a:r>
          </a:p>
          <a:p>
            <a:pPr fontAlgn="base"/>
            <a:r>
              <a:rPr lang="en-US" dirty="0"/>
              <a:t>Just as information sent over email can be inadvertently disclosed either by sending it to the wrong person or by it getting hacked by a third party, information in the documents you’re sending can contain confidential information</a:t>
            </a:r>
          </a:p>
          <a:p>
            <a:pPr lvl="1" fontAlgn="base"/>
            <a:r>
              <a:rPr lang="en-US" dirty="0"/>
              <a:t>So you could be disclosing all kinds of information contained within a document that you aren't even aware of </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22</a:t>
            </a:fld>
            <a:endParaRPr lang="en-US"/>
          </a:p>
        </p:txBody>
      </p:sp>
    </p:spTree>
    <p:extLst>
      <p:ext uri="{BB962C8B-B14F-4D97-AF65-F5344CB8AC3E}">
        <p14:creationId xmlns:p14="http://schemas.microsoft.com/office/powerpoint/2010/main" val="112265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If you receive a document that has metadata, are you required to inform the sender that the document they sent you contains the metadata?</a:t>
            </a:r>
          </a:p>
          <a:p>
            <a:pPr lvl="1" fontAlgn="base"/>
            <a:r>
              <a:rPr lang="en-US" dirty="0"/>
              <a:t>Rule 4-4.4(b) says: A lawyer who receives a document or electronic stored information relating to the representation of the lawyer's client and knows or reasonably should know that the document or electronically stored information was inadvertently sent shall promptly notify the sender.</a:t>
            </a:r>
          </a:p>
          <a:p>
            <a:pPr lvl="1" fontAlgn="base"/>
            <a:r>
              <a:rPr lang="en-US" dirty="0"/>
              <a:t>This metadata could count as a “document inadvertently sent” under MO Rule 4-4.4(b)</a:t>
            </a:r>
          </a:p>
          <a:p>
            <a:pPr lvl="1" fontAlgn="base"/>
            <a:r>
              <a:rPr lang="en-US" dirty="0"/>
              <a:t>There’s still the requirement that you, as the recipient of the document with metadata, must “know or reasonably should know” that it was sent inadvertently → determining this will depend on the facts/circumstances of each case</a:t>
            </a: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23</a:t>
            </a:fld>
            <a:endParaRPr lang="en-US"/>
          </a:p>
        </p:txBody>
      </p:sp>
    </p:spTree>
    <p:extLst>
      <p:ext uri="{BB962C8B-B14F-4D97-AF65-F5344CB8AC3E}">
        <p14:creationId xmlns:p14="http://schemas.microsoft.com/office/powerpoint/2010/main" val="1197045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rules don’t provide much guidance. The receiving lawyer may be under an ethical obligation </a:t>
            </a:r>
            <a:r>
              <a:rPr lang="en-US" i="1" dirty="0"/>
              <a:t>to</a:t>
            </a:r>
            <a:r>
              <a:rPr lang="en-US" dirty="0"/>
              <a:t> use this information. It’s info that’s very valuable/helpful to her clients case. The failure to use it could be a breach of her duty to her client. </a:t>
            </a:r>
            <a:r>
              <a:rPr lang="en-US" b="1" dirty="0"/>
              <a:t>Mo Rule 56.01(b)(9)(A)(ii) says that they do have to stop reading it and not use it though - but this isn’t an ethical rule</a:t>
            </a:r>
            <a:endParaRPr lang="en-US" dirty="0"/>
          </a:p>
          <a:p>
            <a:pPr fontAlgn="base"/>
            <a:endParaRPr lang="en-US" dirty="0"/>
          </a:p>
          <a:p>
            <a:pPr fontAlgn="base"/>
            <a:r>
              <a:rPr lang="en-US" dirty="0"/>
              <a:t>However, regardless of whether or not the receiving lawyer can use the information, there would still be a clear duty to promptly notify the sender, because it is clear that this information was inadvertently sent. </a:t>
            </a:r>
          </a:p>
          <a:p>
            <a:pPr fontAlgn="base"/>
            <a:endParaRPr lang="en-US" dirty="0"/>
          </a:p>
          <a:p>
            <a:pPr fontAlgn="base"/>
            <a:r>
              <a:rPr lang="en-US" dirty="0"/>
              <a:t>So since valuable information can be contained in metadata, under rule 4-1.6 (duty to not reveal confidential client info), this would include things like “scrubbing” the metadata from the documents</a:t>
            </a:r>
          </a:p>
          <a:p>
            <a:pPr lvl="1" fontAlgn="base"/>
            <a:r>
              <a:rPr lang="en-US" dirty="0"/>
              <a:t>Caveat: if the metadata has evidentiary value, then the attorney may be under and obligation not to unlawfully obstruct another party’s access to it. Or alter, destroy, or conceal it.</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24</a:t>
            </a:fld>
            <a:endParaRPr lang="en-US"/>
          </a:p>
        </p:txBody>
      </p:sp>
    </p:spTree>
    <p:extLst>
      <p:ext uri="{BB962C8B-B14F-4D97-AF65-F5344CB8AC3E}">
        <p14:creationId xmlns:p14="http://schemas.microsoft.com/office/powerpoint/2010/main" val="391724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Sum up</a:t>
            </a:r>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25</a:t>
            </a:fld>
            <a:endParaRPr lang="en-US"/>
          </a:p>
        </p:txBody>
      </p:sp>
    </p:spTree>
    <p:extLst>
      <p:ext uri="{BB962C8B-B14F-4D97-AF65-F5344CB8AC3E}">
        <p14:creationId xmlns:p14="http://schemas.microsoft.com/office/powerpoint/2010/main" val="16151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Lot of ground to cover in 50 minutes and leave time for questions so there are many other issues to discuss with technological competency that we are leaving for another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“reasonable efforts”?</a:t>
            </a:r>
          </a:p>
          <a:p>
            <a:r>
              <a:rPr lang="en-US" dirty="0"/>
              <a:t>	Passwords?</a:t>
            </a:r>
          </a:p>
        </p:txBody>
      </p:sp>
      <p:sp>
        <p:nvSpPr>
          <p:cNvPr id="4" name="Slide Number Placeholder 3"/>
          <p:cNvSpPr>
            <a:spLocks noGrp="1"/>
          </p:cNvSpPr>
          <p:nvPr>
            <p:ph type="sldNum" sz="quarter" idx="5"/>
          </p:nvPr>
        </p:nvSpPr>
        <p:spPr/>
        <p:txBody>
          <a:bodyPr/>
          <a:lstStyle/>
          <a:p>
            <a:fld id="{01AE4BC5-9A4D-4D8E-8D02-6D97050F6D34}" type="slidenum">
              <a:rPr lang="en-US" smtClean="0"/>
              <a:t>3</a:t>
            </a:fld>
            <a:endParaRPr lang="en-US"/>
          </a:p>
        </p:txBody>
      </p:sp>
    </p:spTree>
    <p:extLst>
      <p:ext uri="{BB962C8B-B14F-4D97-AF65-F5344CB8AC3E}">
        <p14:creationId xmlns:p14="http://schemas.microsoft.com/office/powerpoint/2010/main" val="349011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Competency</a:t>
            </a:r>
            <a:r>
              <a:rPr lang="en-US" dirty="0"/>
              <a:t> - keeping up/being able to use the website, effectively uploading and maintain client information (Comment 8 to Model Rule 1.1. established requirement that attorneys be technologically competent. </a:t>
            </a:r>
          </a:p>
          <a:p>
            <a:pPr marL="0" indent="0">
              <a:buNone/>
            </a:pPr>
            <a:endParaRPr lang="en-US" b="1" dirty="0">
              <a:effectLst>
                <a:outerShdw blurRad="38100" dist="38100" dir="2700000" algn="tl">
                  <a:srgbClr val="000000">
                    <a:alpha val="43137"/>
                  </a:srgbClr>
                </a:outerShdw>
              </a:effectLst>
            </a:endParaRPr>
          </a:p>
          <a:p>
            <a:pPr marL="0" indent="0">
              <a:buNone/>
            </a:pPr>
            <a:r>
              <a:rPr lang="en-US" b="1" dirty="0">
                <a:effectLst>
                  <a:outerShdw blurRad="38100" dist="38100" dir="2700000" algn="tl">
                    <a:srgbClr val="000000">
                      <a:alpha val="43137"/>
                    </a:srgbClr>
                  </a:outerShdw>
                </a:effectLst>
              </a:rPr>
              <a:t>Model Rule 1.1 Comment [8]- exact same </a:t>
            </a:r>
            <a:r>
              <a:rPr lang="en-US" b="1" dirty="0" err="1">
                <a:effectLst>
                  <a:outerShdw blurRad="38100" dist="38100" dir="2700000" algn="tl">
                    <a:srgbClr val="000000">
                      <a:alpha val="43137"/>
                    </a:srgbClr>
                  </a:outerShdw>
                </a:effectLst>
              </a:rPr>
              <a:t>langauge</a:t>
            </a:r>
            <a:endParaRPr lang="en-US" b="1" dirty="0"/>
          </a:p>
          <a:p>
            <a:pPr marL="0" indent="0">
              <a:buNone/>
            </a:pPr>
            <a:r>
              <a:rPr lang="en-US" dirty="0">
                <a:effectLst>
                  <a:outerShdw blurRad="38100" dist="38100" dir="2700000" algn="tl">
                    <a:srgbClr val="000000">
                      <a:alpha val="43137"/>
                    </a:srgbClr>
                  </a:outerShdw>
                </a:effectLst>
              </a:rPr>
              <a:t>“To maintain the requisite knowledge and skill, a lawyer should keep abreast of changes in the law and its practice, including the benefits and risks associated with relevant technology, engage in continuing study and education and comply with all continuing legal education requirements to which the lawyer is subject.”</a:t>
            </a:r>
            <a:endParaRPr lang="en-US" dirty="0"/>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4</a:t>
            </a:fld>
            <a:endParaRPr lang="en-US"/>
          </a:p>
        </p:txBody>
      </p:sp>
    </p:spTree>
    <p:extLst>
      <p:ext uri="{BB962C8B-B14F-4D97-AF65-F5344CB8AC3E}">
        <p14:creationId xmlns:p14="http://schemas.microsoft.com/office/powerpoint/2010/main" val="184171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000000"/>
                </a:solidFill>
                <a:effectLst/>
                <a:latin typeface="Publico"/>
              </a:rPr>
              <a:t>Talking points</a:t>
            </a:r>
          </a:p>
          <a:p>
            <a:pPr algn="just"/>
            <a:r>
              <a:rPr lang="en-US" dirty="0">
                <a:solidFill>
                  <a:srgbClr val="000000"/>
                </a:solidFill>
                <a:latin typeface="Publico"/>
              </a:rPr>
              <a:t>Modified in 2012 from “Responsibilities Regarding Nonlawyer </a:t>
            </a:r>
            <a:r>
              <a:rPr lang="en-US" i="1" dirty="0">
                <a:solidFill>
                  <a:srgbClr val="000000"/>
                </a:solidFill>
                <a:latin typeface="Publico"/>
              </a:rPr>
              <a:t>Assistants</a:t>
            </a:r>
            <a:r>
              <a:rPr lang="en-US" dirty="0">
                <a:solidFill>
                  <a:srgbClr val="000000"/>
                </a:solidFill>
                <a:latin typeface="Publico"/>
              </a:rPr>
              <a:t>” But Rule still discusses people not technology. </a:t>
            </a:r>
          </a:p>
          <a:p>
            <a:pPr algn="just"/>
            <a:r>
              <a:rPr lang="en-US" b="0" i="0" dirty="0">
                <a:solidFill>
                  <a:srgbClr val="000000"/>
                </a:solidFill>
                <a:effectLst/>
                <a:latin typeface="Publico"/>
              </a:rPr>
              <a:t>So what do</a:t>
            </a:r>
            <a:r>
              <a:rPr lang="en-US" dirty="0">
                <a:solidFill>
                  <a:srgbClr val="000000"/>
                </a:solidFill>
                <a:latin typeface="Publico"/>
              </a:rPr>
              <a:t> the comments say?</a:t>
            </a:r>
            <a:endParaRPr lang="en-US" b="0" i="0" dirty="0">
              <a:solidFill>
                <a:srgbClr val="000000"/>
              </a:solidFill>
              <a:effectLst/>
              <a:latin typeface="Publico"/>
            </a:endParaRPr>
          </a:p>
          <a:p>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5</a:t>
            </a:fld>
            <a:endParaRPr lang="en-US"/>
          </a:p>
        </p:txBody>
      </p:sp>
    </p:spTree>
    <p:extLst>
      <p:ext uri="{BB962C8B-B14F-4D97-AF65-F5344CB8AC3E}">
        <p14:creationId xmlns:p14="http://schemas.microsoft.com/office/powerpoint/2010/main" val="2156294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Supervision</a:t>
            </a:r>
            <a:r>
              <a:rPr lang="en-US" dirty="0"/>
              <a:t> - if AI is doing things that a human did before - like scanning documents to identify missing clauses or system messages about your case (FV) , then the atty still needs to check this and make sure it’s accurate. (Rule 5.3) </a:t>
            </a:r>
          </a:p>
          <a:p>
            <a:pPr fontAlgn="base"/>
            <a:r>
              <a:rPr lang="en-US" dirty="0"/>
              <a:t>Source: The Bencher, July/August 2021. The New Normal: Technology, Law, and Ethics in an Increasingly Connected But Remote World</a:t>
            </a:r>
          </a:p>
          <a:p>
            <a:r>
              <a:rPr lang="en-US" dirty="0"/>
              <a:t>Also want to communicate with the 3rd party vendor and affirm confidentiality (like who from their company will be able to access these files) </a:t>
            </a:r>
            <a:endParaRPr lang="en-US">
              <a:latin typeface="Publico"/>
            </a:endParaRPr>
          </a:p>
          <a:p>
            <a:r>
              <a:rPr lang="en-US" dirty="0"/>
              <a:t>Comment goes on to state that "the extent of this obligation will depend upon the circumstances, including the education, experience and reputation of the nonlawyer; the nature of the services involved; the terms of any arrangements concerning the protection of client information; and the legal and ethical environments of the jurisdictions in which the services will be performed, particularly with regard to confidentiality."</a:t>
            </a:r>
            <a:endParaRPr lang="en-US" dirty="0">
              <a:cs typeface="Calibri"/>
            </a:endParaRPr>
          </a:p>
          <a:p>
            <a:r>
              <a:rPr lang="en-US" b="0" i="0" dirty="0">
                <a:solidFill>
                  <a:srgbClr val="000000"/>
                </a:solidFill>
                <a:effectLst/>
                <a:latin typeface="Publico"/>
              </a:rPr>
              <a:t>Comment then references rules on See also Rules 1.1 (competence), 1.2 (allocation of authority), 1.4 (communication with client), 1.6 (confidentiality), 5.4(a) (professional independence of the lawyer), and 5.5(a) (unauthorized practice of law).  When retaining or directing a nonlawyer outside the firm, a lawyer should communicate directions appropriate under the circumstances to give reasonable assurance that the nonlawyer's conduct is compatible with the professional obligations of the lawyer.</a:t>
            </a:r>
          </a:p>
          <a:p>
            <a:endParaRPr lang="en-US" dirty="0"/>
          </a:p>
          <a:p>
            <a:r>
              <a:rPr lang="en-US" dirty="0"/>
              <a:t>Best practices tip: Rule (1.6) </a:t>
            </a:r>
            <a:r>
              <a:rPr lang="en-US" b="1" dirty="0"/>
              <a:t>Communication</a:t>
            </a:r>
            <a:r>
              <a:rPr lang="en-US" dirty="0"/>
              <a:t> also impacted- telling your client what technology you’re going to be using and getting their approval for it (Rule 1.4(a)). </a:t>
            </a:r>
          </a:p>
          <a:p>
            <a:endParaRPr lang="en-US" dirty="0">
              <a:latin typeface="Publico"/>
            </a:endParaRPr>
          </a:p>
        </p:txBody>
      </p:sp>
      <p:sp>
        <p:nvSpPr>
          <p:cNvPr id="4" name="Slide Number Placeholder 3"/>
          <p:cNvSpPr>
            <a:spLocks noGrp="1"/>
          </p:cNvSpPr>
          <p:nvPr>
            <p:ph type="sldNum" sz="quarter" idx="5"/>
          </p:nvPr>
        </p:nvSpPr>
        <p:spPr/>
        <p:txBody>
          <a:bodyPr/>
          <a:lstStyle/>
          <a:p>
            <a:fld id="{01AE4BC5-9A4D-4D8E-8D02-6D97050F6D34}" type="slidenum">
              <a:rPr lang="en-US" smtClean="0"/>
              <a:t>6</a:t>
            </a:fld>
            <a:endParaRPr lang="en-US"/>
          </a:p>
        </p:txBody>
      </p:sp>
    </p:spTree>
    <p:extLst>
      <p:ext uri="{BB962C8B-B14F-4D97-AF65-F5344CB8AC3E}">
        <p14:creationId xmlns:p14="http://schemas.microsoft.com/office/powerpoint/2010/main" val="94093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horse’s mouth- the Missouri Bar issued an informal opinion in 2018 stating that attorneys may use cloud-based technology IF they maintain competence in its use and make reasonable efforts to safeguard confidential information from accidental disclosure. </a:t>
            </a:r>
          </a:p>
        </p:txBody>
      </p:sp>
      <p:sp>
        <p:nvSpPr>
          <p:cNvPr id="4" name="Slide Number Placeholder 3"/>
          <p:cNvSpPr>
            <a:spLocks noGrp="1"/>
          </p:cNvSpPr>
          <p:nvPr>
            <p:ph type="sldNum" sz="quarter" idx="5"/>
          </p:nvPr>
        </p:nvSpPr>
        <p:spPr/>
        <p:txBody>
          <a:bodyPr/>
          <a:lstStyle/>
          <a:p>
            <a:fld id="{01AE4BC5-9A4D-4D8E-8D02-6D97050F6D34}" type="slidenum">
              <a:rPr lang="en-US" smtClean="0"/>
              <a:t>7</a:t>
            </a:fld>
            <a:endParaRPr lang="en-US"/>
          </a:p>
        </p:txBody>
      </p:sp>
    </p:spTree>
    <p:extLst>
      <p:ext uri="{BB962C8B-B14F-4D97-AF65-F5344CB8AC3E}">
        <p14:creationId xmlns:p14="http://schemas.microsoft.com/office/powerpoint/2010/main" val="4203931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considered good policy/practices for these cloud services will be evolving as technology changes</a:t>
            </a:r>
          </a:p>
          <a:p>
            <a:pPr lvl="1"/>
            <a:r>
              <a:rPr lang="en-US" dirty="0"/>
              <a:t>Attorneys should consult with a qualified information technology professional, take CLE courses on technology in practice, or engage in regular self-study of reputable materials in order to maintain competence</a:t>
            </a:r>
          </a:p>
          <a:p>
            <a:pPr lvl="1"/>
            <a:r>
              <a:rPr lang="en-US" dirty="0"/>
              <a:t>Attorneys should carefully read the cloud computing provider’s terms and conditions of service.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1AE4BC5-9A4D-4D8E-8D02-6D97050F6D34}" type="slidenum">
              <a:rPr lang="en-US" smtClean="0"/>
              <a:t>8</a:t>
            </a:fld>
            <a:endParaRPr lang="en-US"/>
          </a:p>
        </p:txBody>
      </p:sp>
    </p:spTree>
    <p:extLst>
      <p:ext uri="{BB962C8B-B14F-4D97-AF65-F5344CB8AC3E}">
        <p14:creationId xmlns:p14="http://schemas.microsoft.com/office/powerpoint/2010/main" val="71405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efforts to safeguard confidential information may include (but are not limited to) ensuring adequate provider policies and practices regarding: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900" dirty="0"/>
              <a:t>Security measures protecting confidentiality of client information during transmission and storage; (password protection, </a:t>
            </a:r>
            <a:r>
              <a:rPr lang="en-US" sz="1900" dirty="0" err="1"/>
              <a:t>permenancy</a:t>
            </a:r>
            <a:r>
              <a:rPr lang="en-US" sz="1900" dirty="0"/>
              <a:t>, encryption, back ups, access by provider, etc.) </a:t>
            </a:r>
            <a:br>
              <a:rPr lang="en-US" sz="1900" dirty="0"/>
            </a:br>
            <a:r>
              <a:rPr lang="en-US" sz="1900" dirty="0"/>
              <a:t>•Prompt notification in event of security breach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900" dirty="0"/>
              <a:t>Ownership of data solely by attorney or attorney’s firm</a:t>
            </a:r>
            <a:br>
              <a:rPr lang="en-US" sz="1900" dirty="0"/>
            </a:br>
            <a:r>
              <a:rPr lang="en-US" sz="1900" dirty="0"/>
              <a:t>•</a:t>
            </a:r>
            <a:r>
              <a:rPr lang="en-US" sz="1200" dirty="0"/>
              <a:t>Regular data backup</a:t>
            </a:r>
          </a:p>
          <a:p>
            <a:pPr lvl="1"/>
            <a:endParaRPr lang="en-US" dirty="0"/>
          </a:p>
        </p:txBody>
      </p:sp>
      <p:sp>
        <p:nvSpPr>
          <p:cNvPr id="4" name="Slide Number Placeholder 3"/>
          <p:cNvSpPr>
            <a:spLocks noGrp="1"/>
          </p:cNvSpPr>
          <p:nvPr>
            <p:ph type="sldNum" sz="quarter" idx="5"/>
          </p:nvPr>
        </p:nvSpPr>
        <p:spPr/>
        <p:txBody>
          <a:bodyPr/>
          <a:lstStyle/>
          <a:p>
            <a:fld id="{01AE4BC5-9A4D-4D8E-8D02-6D97050F6D34}" type="slidenum">
              <a:rPr lang="en-US" smtClean="0"/>
              <a:t>9</a:t>
            </a:fld>
            <a:endParaRPr lang="en-US"/>
          </a:p>
        </p:txBody>
      </p:sp>
    </p:spTree>
    <p:extLst>
      <p:ext uri="{BB962C8B-B14F-4D97-AF65-F5344CB8AC3E}">
        <p14:creationId xmlns:p14="http://schemas.microsoft.com/office/powerpoint/2010/main" val="417199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13" name="Picture 12" descr="A picture containing outdoor, sky, tree, building&#10;&#10;Description automatically generated">
            <a:extLst>
              <a:ext uri="{FF2B5EF4-FFF2-40B4-BE49-F238E27FC236}">
                <a16:creationId xmlns:a16="http://schemas.microsoft.com/office/drawing/2014/main" id="{B0BF2DBC-BA62-1A42-8CAD-ACA2D53726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73AE26-22B0-174C-BD9C-B59EBC80D80B}"/>
              </a:ext>
            </a:extLst>
          </p:cNvPr>
          <p:cNvSpPr>
            <a:spLocks noGrp="1"/>
          </p:cNvSpPr>
          <p:nvPr>
            <p:ph type="ctrTitle" hasCustomPrompt="1"/>
          </p:nvPr>
        </p:nvSpPr>
        <p:spPr>
          <a:xfrm>
            <a:off x="1362161" y="1576022"/>
            <a:ext cx="9467678" cy="2201863"/>
          </a:xfrm>
        </p:spPr>
        <p:txBody>
          <a:bodyPr anchor="b">
            <a:noAutofit/>
          </a:bodyPr>
          <a:lstStyle>
            <a:lvl1pPr algn="ctr">
              <a:defRPr sz="4000"/>
            </a:lvl1pPr>
          </a:lstStyle>
          <a:p>
            <a:r>
              <a:rPr lang="en-US" dirty="0"/>
              <a:t>HEADLINE </a:t>
            </a:r>
            <a:br>
              <a:rPr lang="en-US" dirty="0"/>
            </a:br>
            <a:r>
              <a:rPr lang="en-US" dirty="0"/>
              <a:t>ARIAL BLACK – ALL CAPS</a:t>
            </a:r>
          </a:p>
        </p:txBody>
      </p:sp>
      <p:sp>
        <p:nvSpPr>
          <p:cNvPr id="3" name="Subtitle 2">
            <a:extLst>
              <a:ext uri="{FF2B5EF4-FFF2-40B4-BE49-F238E27FC236}">
                <a16:creationId xmlns:a16="http://schemas.microsoft.com/office/drawing/2014/main" id="{B9714814-C66B-C242-8C20-BED1EC5E4D47}"/>
              </a:ext>
            </a:extLst>
          </p:cNvPr>
          <p:cNvSpPr>
            <a:spLocks noGrp="1"/>
          </p:cNvSpPr>
          <p:nvPr>
            <p:ph type="subTitle" idx="1"/>
          </p:nvPr>
        </p:nvSpPr>
        <p:spPr>
          <a:xfrm>
            <a:off x="1362161" y="3997754"/>
            <a:ext cx="9467678" cy="1041324"/>
          </a:xfrm>
        </p:spPr>
        <p:txBody>
          <a:bodyPr wrap="square">
            <a:noAutofit/>
          </a:bodyPr>
          <a:lstStyle>
            <a:lvl1pPr marL="0" indent="0" algn="ctr">
              <a:buNone/>
              <a:defRPr sz="2400" b="0" i="1">
                <a:latin typeface="Century Schoolbook" panose="02040604050505020304" pitchFamily="18" charset="0"/>
                <a:ea typeface="Palatin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91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16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age 1">
    <p:spTree>
      <p:nvGrpSpPr>
        <p:cNvPr id="1" name=""/>
        <p:cNvGrpSpPr/>
        <p:nvPr/>
      </p:nvGrpSpPr>
      <p:grpSpPr>
        <a:xfrm>
          <a:off x="0" y="0"/>
          <a:ext cx="0" cy="0"/>
          <a:chOff x="0" y="0"/>
          <a:chExt cx="0" cy="0"/>
        </a:xfrm>
      </p:grpSpPr>
      <p:pic>
        <p:nvPicPr>
          <p:cNvPr id="5" name="Picture 4" descr="A picture containing outdoor, sky, tree, building&#10;&#10;Description automatically generated">
            <a:extLst>
              <a:ext uri="{FF2B5EF4-FFF2-40B4-BE49-F238E27FC236}">
                <a16:creationId xmlns:a16="http://schemas.microsoft.com/office/drawing/2014/main" id="{84E8EA3F-01D3-374C-868A-11FC183DD1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892CAD78-A446-8941-AC48-71AD718CEA51}"/>
              </a:ext>
            </a:extLst>
          </p:cNvPr>
          <p:cNvSpPr>
            <a:spLocks noGrp="1"/>
          </p:cNvSpPr>
          <p:nvPr>
            <p:ph type="body" sz="quarter" idx="14" hasCustomPrompt="1"/>
          </p:nvPr>
        </p:nvSpPr>
        <p:spPr>
          <a:xfrm>
            <a:off x="2300658" y="2216237"/>
            <a:ext cx="7590684" cy="2425526"/>
          </a:xfrm>
          <a:solidFill>
            <a:schemeClr val="bg1">
              <a:alpha val="82000"/>
            </a:schemeClr>
          </a:solidFill>
          <a:ln w="38100" cap="sq">
            <a:solidFill>
              <a:schemeClr val="accent1"/>
            </a:solidFill>
            <a:extLst>
              <a:ext uri="{C807C97D-BFC1-408E-A445-0C87EB9F89A2}">
                <ask:lineSketchStyleProps xmlns:ask="http://schemas.microsoft.com/office/drawing/2018/sketchyshapes" sd="1219033472">
                  <a:custGeom>
                    <a:avLst/>
                    <a:gdLst>
                      <a:gd name="connsiteX0" fmla="*/ 0 w 5527160"/>
                      <a:gd name="connsiteY0" fmla="*/ 0 h 576997"/>
                      <a:gd name="connsiteX1" fmla="*/ 580352 w 5527160"/>
                      <a:gd name="connsiteY1" fmla="*/ 0 h 576997"/>
                      <a:gd name="connsiteX2" fmla="*/ 1326518 w 5527160"/>
                      <a:gd name="connsiteY2" fmla="*/ 0 h 576997"/>
                      <a:gd name="connsiteX3" fmla="*/ 1962142 w 5527160"/>
                      <a:gd name="connsiteY3" fmla="*/ 0 h 576997"/>
                      <a:gd name="connsiteX4" fmla="*/ 2542494 w 5527160"/>
                      <a:gd name="connsiteY4" fmla="*/ 0 h 576997"/>
                      <a:gd name="connsiteX5" fmla="*/ 3288660 w 5527160"/>
                      <a:gd name="connsiteY5" fmla="*/ 0 h 576997"/>
                      <a:gd name="connsiteX6" fmla="*/ 3979555 w 5527160"/>
                      <a:gd name="connsiteY6" fmla="*/ 0 h 576997"/>
                      <a:gd name="connsiteX7" fmla="*/ 4670450 w 5527160"/>
                      <a:gd name="connsiteY7" fmla="*/ 0 h 576997"/>
                      <a:gd name="connsiteX8" fmla="*/ 5527160 w 5527160"/>
                      <a:gd name="connsiteY8" fmla="*/ 0 h 576997"/>
                      <a:gd name="connsiteX9" fmla="*/ 5527160 w 5527160"/>
                      <a:gd name="connsiteY9" fmla="*/ 576997 h 576997"/>
                      <a:gd name="connsiteX10" fmla="*/ 4946808 w 5527160"/>
                      <a:gd name="connsiteY10" fmla="*/ 576997 h 576997"/>
                      <a:gd name="connsiteX11" fmla="*/ 4421728 w 5527160"/>
                      <a:gd name="connsiteY11" fmla="*/ 576997 h 576997"/>
                      <a:gd name="connsiteX12" fmla="*/ 3675561 w 5527160"/>
                      <a:gd name="connsiteY12" fmla="*/ 576997 h 576997"/>
                      <a:gd name="connsiteX13" fmla="*/ 3095210 w 5527160"/>
                      <a:gd name="connsiteY13" fmla="*/ 576997 h 576997"/>
                      <a:gd name="connsiteX14" fmla="*/ 2349043 w 5527160"/>
                      <a:gd name="connsiteY14" fmla="*/ 576997 h 576997"/>
                      <a:gd name="connsiteX15" fmla="*/ 1547605 w 5527160"/>
                      <a:gd name="connsiteY15" fmla="*/ 576997 h 576997"/>
                      <a:gd name="connsiteX16" fmla="*/ 911981 w 5527160"/>
                      <a:gd name="connsiteY16" fmla="*/ 576997 h 576997"/>
                      <a:gd name="connsiteX17" fmla="*/ 0 w 5527160"/>
                      <a:gd name="connsiteY17" fmla="*/ 576997 h 576997"/>
                      <a:gd name="connsiteX18" fmla="*/ 0 w 5527160"/>
                      <a:gd name="connsiteY18" fmla="*/ 0 h 5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7160" h="576997" fill="none" extrusionOk="0">
                        <a:moveTo>
                          <a:pt x="0" y="0"/>
                        </a:moveTo>
                        <a:cubicBezTo>
                          <a:pt x="216891" y="-1593"/>
                          <a:pt x="291636" y="-12022"/>
                          <a:pt x="580352" y="0"/>
                        </a:cubicBezTo>
                        <a:cubicBezTo>
                          <a:pt x="869068" y="12022"/>
                          <a:pt x="1026712" y="34531"/>
                          <a:pt x="1326518" y="0"/>
                        </a:cubicBezTo>
                        <a:cubicBezTo>
                          <a:pt x="1626324" y="-34531"/>
                          <a:pt x="1666450" y="-124"/>
                          <a:pt x="1962142" y="0"/>
                        </a:cubicBezTo>
                        <a:cubicBezTo>
                          <a:pt x="2257834" y="124"/>
                          <a:pt x="2304483" y="-25329"/>
                          <a:pt x="2542494" y="0"/>
                        </a:cubicBezTo>
                        <a:cubicBezTo>
                          <a:pt x="2780505" y="25329"/>
                          <a:pt x="3097581" y="16332"/>
                          <a:pt x="3288660" y="0"/>
                        </a:cubicBezTo>
                        <a:cubicBezTo>
                          <a:pt x="3479739" y="-16332"/>
                          <a:pt x="3777952" y="22882"/>
                          <a:pt x="3979555" y="0"/>
                        </a:cubicBezTo>
                        <a:cubicBezTo>
                          <a:pt x="4181159" y="-22882"/>
                          <a:pt x="4407255" y="17759"/>
                          <a:pt x="4670450" y="0"/>
                        </a:cubicBezTo>
                        <a:cubicBezTo>
                          <a:pt x="4933646" y="-17759"/>
                          <a:pt x="5128227" y="25704"/>
                          <a:pt x="5527160" y="0"/>
                        </a:cubicBezTo>
                        <a:cubicBezTo>
                          <a:pt x="5527544" y="124316"/>
                          <a:pt x="5526428" y="429298"/>
                          <a:pt x="5527160" y="576997"/>
                        </a:cubicBezTo>
                        <a:cubicBezTo>
                          <a:pt x="5386345" y="569727"/>
                          <a:pt x="5165383" y="553502"/>
                          <a:pt x="4946808" y="576997"/>
                        </a:cubicBezTo>
                        <a:cubicBezTo>
                          <a:pt x="4728233" y="600492"/>
                          <a:pt x="4555656" y="589318"/>
                          <a:pt x="4421728" y="576997"/>
                        </a:cubicBezTo>
                        <a:cubicBezTo>
                          <a:pt x="4287800" y="564676"/>
                          <a:pt x="3902005" y="542272"/>
                          <a:pt x="3675561" y="576997"/>
                        </a:cubicBezTo>
                        <a:cubicBezTo>
                          <a:pt x="3449117" y="611722"/>
                          <a:pt x="3271572" y="571546"/>
                          <a:pt x="3095210" y="576997"/>
                        </a:cubicBezTo>
                        <a:cubicBezTo>
                          <a:pt x="2918848" y="582448"/>
                          <a:pt x="2557636" y="570048"/>
                          <a:pt x="2349043" y="576997"/>
                        </a:cubicBezTo>
                        <a:cubicBezTo>
                          <a:pt x="2140450" y="583946"/>
                          <a:pt x="1737032" y="600504"/>
                          <a:pt x="1547605" y="576997"/>
                        </a:cubicBezTo>
                        <a:cubicBezTo>
                          <a:pt x="1358178" y="553490"/>
                          <a:pt x="1220463" y="566646"/>
                          <a:pt x="911981" y="576997"/>
                        </a:cubicBezTo>
                        <a:cubicBezTo>
                          <a:pt x="603499" y="587348"/>
                          <a:pt x="409140" y="564994"/>
                          <a:pt x="0" y="576997"/>
                        </a:cubicBezTo>
                        <a:cubicBezTo>
                          <a:pt x="27917" y="347050"/>
                          <a:pt x="16990" y="122318"/>
                          <a:pt x="0" y="0"/>
                        </a:cubicBezTo>
                        <a:close/>
                      </a:path>
                      <a:path w="5527160" h="576997" stroke="0" extrusionOk="0">
                        <a:moveTo>
                          <a:pt x="0" y="0"/>
                        </a:moveTo>
                        <a:cubicBezTo>
                          <a:pt x="204840" y="-3066"/>
                          <a:pt x="486304" y="21867"/>
                          <a:pt x="635623" y="0"/>
                        </a:cubicBezTo>
                        <a:cubicBezTo>
                          <a:pt x="784942" y="-21867"/>
                          <a:pt x="1005136" y="-22000"/>
                          <a:pt x="1160704" y="0"/>
                        </a:cubicBezTo>
                        <a:cubicBezTo>
                          <a:pt x="1316272" y="22000"/>
                          <a:pt x="1684165" y="28981"/>
                          <a:pt x="1962142" y="0"/>
                        </a:cubicBezTo>
                        <a:cubicBezTo>
                          <a:pt x="2240119" y="-28981"/>
                          <a:pt x="2464443" y="-20435"/>
                          <a:pt x="2597765" y="0"/>
                        </a:cubicBezTo>
                        <a:cubicBezTo>
                          <a:pt x="2731087" y="20435"/>
                          <a:pt x="2967098" y="14506"/>
                          <a:pt x="3233389" y="0"/>
                        </a:cubicBezTo>
                        <a:cubicBezTo>
                          <a:pt x="3499680" y="-14506"/>
                          <a:pt x="3720048" y="22393"/>
                          <a:pt x="4034827" y="0"/>
                        </a:cubicBezTo>
                        <a:cubicBezTo>
                          <a:pt x="4349606" y="-22393"/>
                          <a:pt x="4496426" y="4350"/>
                          <a:pt x="4615179" y="0"/>
                        </a:cubicBezTo>
                        <a:cubicBezTo>
                          <a:pt x="4733932" y="-4350"/>
                          <a:pt x="5273026" y="23807"/>
                          <a:pt x="5527160" y="0"/>
                        </a:cubicBezTo>
                        <a:cubicBezTo>
                          <a:pt x="5554816" y="273285"/>
                          <a:pt x="5535777" y="458461"/>
                          <a:pt x="5527160" y="576997"/>
                        </a:cubicBezTo>
                        <a:cubicBezTo>
                          <a:pt x="5258393" y="585988"/>
                          <a:pt x="5097673" y="586954"/>
                          <a:pt x="4946808" y="576997"/>
                        </a:cubicBezTo>
                        <a:cubicBezTo>
                          <a:pt x="4795943" y="567040"/>
                          <a:pt x="4486177" y="566192"/>
                          <a:pt x="4255913" y="576997"/>
                        </a:cubicBezTo>
                        <a:cubicBezTo>
                          <a:pt x="4025649" y="587802"/>
                          <a:pt x="3770880" y="583804"/>
                          <a:pt x="3620290" y="576997"/>
                        </a:cubicBezTo>
                        <a:cubicBezTo>
                          <a:pt x="3469700" y="570190"/>
                          <a:pt x="3098370" y="595496"/>
                          <a:pt x="2818852" y="576997"/>
                        </a:cubicBezTo>
                        <a:cubicBezTo>
                          <a:pt x="2539334" y="558498"/>
                          <a:pt x="2355666" y="593921"/>
                          <a:pt x="2017413" y="576997"/>
                        </a:cubicBezTo>
                        <a:cubicBezTo>
                          <a:pt x="1679160" y="560073"/>
                          <a:pt x="1562152" y="586247"/>
                          <a:pt x="1437062" y="576997"/>
                        </a:cubicBezTo>
                        <a:cubicBezTo>
                          <a:pt x="1311972" y="567747"/>
                          <a:pt x="1033767" y="546391"/>
                          <a:pt x="746167" y="576997"/>
                        </a:cubicBezTo>
                        <a:cubicBezTo>
                          <a:pt x="458567" y="607603"/>
                          <a:pt x="286741" y="570428"/>
                          <a:pt x="0" y="576997"/>
                        </a:cubicBezTo>
                        <a:cubicBezTo>
                          <a:pt x="8396" y="389686"/>
                          <a:pt x="-27551" y="217989"/>
                          <a:pt x="0" y="0"/>
                        </a:cubicBezTo>
                        <a:close/>
                      </a:path>
                    </a:pathLst>
                  </a:custGeom>
                  <ask:type>
                    <ask:lineSketchNone/>
                  </ask:type>
                </ask:lineSketchStyleProps>
              </a:ext>
            </a:extLst>
          </a:ln>
        </p:spPr>
        <p:txBody>
          <a:bodyPr anchor="ctr">
            <a:normAutofit/>
          </a:bodyPr>
          <a:lstStyle>
            <a:lvl1pPr algn="ctr">
              <a:buNone/>
              <a:defRPr sz="2400" spc="600">
                <a:latin typeface="Century Schoolbook" panose="02040604050505020304" pitchFamily="18" charset="0"/>
              </a:defRPr>
            </a:lvl1pPr>
          </a:lstStyle>
          <a:p>
            <a:r>
              <a:rPr lang="en-US" dirty="0"/>
              <a:t>HEADLINE OR SUBJECT</a:t>
            </a:r>
          </a:p>
          <a:p>
            <a:r>
              <a:rPr lang="en-US" dirty="0"/>
              <a:t>ALL CAPS</a:t>
            </a:r>
          </a:p>
        </p:txBody>
      </p:sp>
    </p:spTree>
    <p:extLst>
      <p:ext uri="{BB962C8B-B14F-4D97-AF65-F5344CB8AC3E}">
        <p14:creationId xmlns:p14="http://schemas.microsoft.com/office/powerpoint/2010/main" val="321191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1F2C-2D12-C247-A121-AAFEB476037C}"/>
              </a:ext>
            </a:extLst>
          </p:cNvPr>
          <p:cNvSpPr>
            <a:spLocks noGrp="1"/>
          </p:cNvSpPr>
          <p:nvPr>
            <p:ph type="title" hasCustomPrompt="1"/>
          </p:nvPr>
        </p:nvSpPr>
        <p:spPr>
          <a:xfrm>
            <a:off x="521158" y="596349"/>
            <a:ext cx="6297085"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a:t>
            </a:r>
            <a:br>
              <a:rPr lang="en-US" dirty="0"/>
            </a:br>
            <a:r>
              <a:rPr lang="en-US" dirty="0"/>
              <a:t> 24-18 PT, 1 or 2 LINES</a:t>
            </a:r>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835378" y="2266122"/>
            <a:ext cx="5734755" cy="3438939"/>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84E5678-EEBF-2943-AC85-646701F551EE}"/>
              </a:ext>
            </a:extLst>
          </p:cNvPr>
          <p:cNvSpPr>
            <a:spLocks noGrp="1"/>
          </p:cNvSpPr>
          <p:nvPr>
            <p:ph type="pic" sz="quarter" idx="14" hasCustomPrompt="1"/>
          </p:nvPr>
        </p:nvSpPr>
        <p:spPr>
          <a:xfrm>
            <a:off x="7284441" y="1"/>
            <a:ext cx="4907559" cy="6062870"/>
          </a:xfrm>
          <a:solidFill>
            <a:schemeClr val="bg2">
              <a:lumMod val="90000"/>
            </a:schemeClr>
          </a:solidFill>
        </p:spPr>
        <p:txBody>
          <a:bodyPr anchor="ctr"/>
          <a:lstStyle>
            <a:lvl1pPr algn="ctr">
              <a:buNone/>
              <a:defRPr sz="1600"/>
            </a:lvl1pPr>
          </a:lstStyle>
          <a:p>
            <a:r>
              <a:rPr lang="en-US" dirty="0"/>
              <a:t>Add Photo Here</a:t>
            </a:r>
          </a:p>
        </p:txBody>
      </p:sp>
    </p:spTree>
    <p:extLst>
      <p:ext uri="{BB962C8B-B14F-4D97-AF65-F5344CB8AC3E}">
        <p14:creationId xmlns:p14="http://schemas.microsoft.com/office/powerpoint/2010/main" val="420431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 with Descri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B0497A-66BF-624E-8AB6-0BB03BC6E797}"/>
              </a:ext>
            </a:extLst>
          </p:cNvPr>
          <p:cNvSpPr/>
          <p:nvPr userDrawn="1"/>
        </p:nvSpPr>
        <p:spPr>
          <a:xfrm>
            <a:off x="7076662" y="4287751"/>
            <a:ext cx="5115338" cy="17630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835379" y="2178756"/>
            <a:ext cx="5452532" cy="3455925"/>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B5B99D5-4B65-E94A-BD73-F9E966B01F1E}"/>
              </a:ext>
            </a:extLst>
          </p:cNvPr>
          <p:cNvSpPr>
            <a:spLocks noGrp="1"/>
          </p:cNvSpPr>
          <p:nvPr>
            <p:ph type="pic" sz="quarter" idx="14" hasCustomPrompt="1"/>
          </p:nvPr>
        </p:nvSpPr>
        <p:spPr>
          <a:xfrm>
            <a:off x="7076662" y="0"/>
            <a:ext cx="5115338" cy="4287751"/>
          </a:xfrm>
          <a:solidFill>
            <a:schemeClr val="bg2"/>
          </a:solidFill>
        </p:spPr>
        <p:txBody>
          <a:bodyPr anchor="ctr"/>
          <a:lstStyle>
            <a:lvl1pPr algn="ctr">
              <a:buNone/>
              <a:defRPr sz="1600"/>
            </a:lvl1pPr>
          </a:lstStyle>
          <a:p>
            <a:r>
              <a:rPr lang="en-US" dirty="0"/>
              <a:t>Add Photo Here</a:t>
            </a:r>
          </a:p>
        </p:txBody>
      </p:sp>
      <p:sp>
        <p:nvSpPr>
          <p:cNvPr id="18" name="Text Placeholder 17">
            <a:extLst>
              <a:ext uri="{FF2B5EF4-FFF2-40B4-BE49-F238E27FC236}">
                <a16:creationId xmlns:a16="http://schemas.microsoft.com/office/drawing/2014/main" id="{D0B52A7F-9035-FF4C-BF6E-94AF2C0D6B5F}"/>
              </a:ext>
            </a:extLst>
          </p:cNvPr>
          <p:cNvSpPr>
            <a:spLocks noGrp="1"/>
          </p:cNvSpPr>
          <p:nvPr>
            <p:ph type="body" sz="quarter" idx="15" hasCustomPrompt="1"/>
          </p:nvPr>
        </p:nvSpPr>
        <p:spPr>
          <a:xfrm>
            <a:off x="7243970" y="4584357"/>
            <a:ext cx="4780721" cy="1050324"/>
          </a:xfrm>
        </p:spPr>
        <p:txBody>
          <a:bodyPr>
            <a:noAutofit/>
          </a:bodyPr>
          <a:lstStyle>
            <a:lvl1pPr algn="ctr">
              <a:buNone/>
              <a:defRPr sz="1800" i="1">
                <a:latin typeface="Century Schoolbook" panose="02040604050505020304" pitchFamily="18" charset="0"/>
              </a:defRPr>
            </a:lvl1pPr>
            <a:lvl2pPr algn="ctr">
              <a:buNone/>
              <a:defRPr sz="2000" i="1">
                <a:latin typeface="Century Schoolbook" panose="02040604050505020304" pitchFamily="18" charset="0"/>
              </a:defRPr>
            </a:lvl2pPr>
            <a:lvl3pPr algn="ctr">
              <a:buNone/>
              <a:defRPr sz="1800" i="1">
                <a:latin typeface="Century Schoolbook" panose="02040604050505020304" pitchFamily="18" charset="0"/>
              </a:defRPr>
            </a:lvl3pPr>
            <a:lvl4pPr algn="ctr">
              <a:buNone/>
              <a:defRPr sz="1600" i="1">
                <a:latin typeface="Century Schoolbook" panose="02040604050505020304" pitchFamily="18" charset="0"/>
              </a:defRPr>
            </a:lvl4pPr>
            <a:lvl5pPr algn="ctr">
              <a:buNone/>
              <a:defRPr sz="1600" i="1">
                <a:latin typeface="Century Schoolbook" panose="02040604050505020304" pitchFamily="18" charset="0"/>
              </a:defRPr>
            </a:lvl5pPr>
          </a:lstStyle>
          <a:p>
            <a:pPr lvl="0"/>
            <a:r>
              <a:rPr lang="en-US" dirty="0"/>
              <a:t>Copy, photo description or </a:t>
            </a:r>
            <a:br>
              <a:rPr lang="en-US" dirty="0"/>
            </a:br>
            <a:r>
              <a:rPr lang="en-US" dirty="0"/>
              <a:t>additional text goes here.</a:t>
            </a:r>
          </a:p>
        </p:txBody>
      </p:sp>
      <p:sp>
        <p:nvSpPr>
          <p:cNvPr id="9" name="Title 1">
            <a:extLst>
              <a:ext uri="{FF2B5EF4-FFF2-40B4-BE49-F238E27FC236}">
                <a16:creationId xmlns:a16="http://schemas.microsoft.com/office/drawing/2014/main" id="{E27C477B-5F42-1F4C-88A2-38DB1D3FB216}"/>
              </a:ext>
            </a:extLst>
          </p:cNvPr>
          <p:cNvSpPr>
            <a:spLocks noGrp="1"/>
          </p:cNvSpPr>
          <p:nvPr>
            <p:ph type="title" hasCustomPrompt="1"/>
          </p:nvPr>
        </p:nvSpPr>
        <p:spPr>
          <a:xfrm>
            <a:off x="521158" y="596349"/>
            <a:ext cx="6026399"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a:t>
            </a:r>
            <a:br>
              <a:rPr lang="en-US" dirty="0"/>
            </a:br>
            <a:r>
              <a:rPr lang="en-US" dirty="0"/>
              <a:t> 24-18 PT, 1 or 2 LINES</a:t>
            </a:r>
          </a:p>
        </p:txBody>
      </p:sp>
    </p:spTree>
    <p:extLst>
      <p:ext uri="{BB962C8B-B14F-4D97-AF65-F5344CB8AC3E}">
        <p14:creationId xmlns:p14="http://schemas.microsoft.com/office/powerpoint/2010/main" val="301144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BB17B6-49DA-154F-922D-E9BBADEF3FD6}"/>
              </a:ext>
            </a:extLst>
          </p:cNvPr>
          <p:cNvSpPr>
            <a:spLocks noGrp="1"/>
          </p:cNvSpPr>
          <p:nvPr>
            <p:ph idx="1"/>
          </p:nvPr>
        </p:nvSpPr>
        <p:spPr>
          <a:xfrm>
            <a:off x="914400" y="2038866"/>
            <a:ext cx="10295467" cy="3620529"/>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B089E52E-ED70-E54C-8DCA-7248E661CD00}"/>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a:t>
            </a:r>
            <a:br>
              <a:rPr lang="en-US" dirty="0"/>
            </a:br>
            <a:r>
              <a:rPr lang="en-US" dirty="0"/>
              <a:t> 24-18 PT, 1 or 2 LINES</a:t>
            </a:r>
          </a:p>
        </p:txBody>
      </p:sp>
    </p:spTree>
    <p:extLst>
      <p:ext uri="{BB962C8B-B14F-4D97-AF65-F5344CB8AC3E}">
        <p14:creationId xmlns:p14="http://schemas.microsoft.com/office/powerpoint/2010/main" val="283552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970843" y="2038866"/>
            <a:ext cx="4952879" cy="3731740"/>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014CED94-0252-0A49-886C-9B9683F25B10}"/>
              </a:ext>
            </a:extLst>
          </p:cNvPr>
          <p:cNvSpPr>
            <a:spLocks noGrp="1"/>
          </p:cNvSpPr>
          <p:nvPr>
            <p:ph idx="10"/>
          </p:nvPr>
        </p:nvSpPr>
        <p:spPr>
          <a:xfrm>
            <a:off x="6316750" y="2043523"/>
            <a:ext cx="4952879" cy="3731740"/>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39B5C6E3-5287-4745-AAF8-620E3C84967C}"/>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 – 24-18 PT</a:t>
            </a:r>
            <a:br>
              <a:rPr lang="en-US" dirty="0"/>
            </a:br>
            <a:r>
              <a:rPr lang="en-US" dirty="0"/>
              <a:t>1 or 2 LINES</a:t>
            </a:r>
          </a:p>
        </p:txBody>
      </p:sp>
    </p:spTree>
    <p:extLst>
      <p:ext uri="{BB962C8B-B14F-4D97-AF65-F5344CB8AC3E}">
        <p14:creationId xmlns:p14="http://schemas.microsoft.com/office/powerpoint/2010/main" val="241625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2 Sections +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7FD774-94F9-3B41-BB91-BEE1ACFF72A4}"/>
              </a:ext>
            </a:extLst>
          </p:cNvPr>
          <p:cNvSpPr>
            <a:spLocks noGrp="1"/>
          </p:cNvSpPr>
          <p:nvPr>
            <p:ph type="body" idx="1"/>
          </p:nvPr>
        </p:nvSpPr>
        <p:spPr>
          <a:xfrm>
            <a:off x="775445" y="2170548"/>
            <a:ext cx="502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68E34D-6966-D644-B2E6-D8BB46EABA71}"/>
              </a:ext>
            </a:extLst>
          </p:cNvPr>
          <p:cNvSpPr>
            <a:spLocks noGrp="1"/>
          </p:cNvSpPr>
          <p:nvPr>
            <p:ph sz="half" idx="2"/>
          </p:nvPr>
        </p:nvSpPr>
        <p:spPr>
          <a:xfrm>
            <a:off x="775445" y="3024278"/>
            <a:ext cx="5020962" cy="2720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E03B69-5E2D-3B47-BB01-AFBE3BD6B2C2}"/>
              </a:ext>
            </a:extLst>
          </p:cNvPr>
          <p:cNvSpPr>
            <a:spLocks noGrp="1"/>
          </p:cNvSpPr>
          <p:nvPr>
            <p:ph type="body" sz="quarter" idx="3"/>
          </p:nvPr>
        </p:nvSpPr>
        <p:spPr>
          <a:xfrm>
            <a:off x="6096000" y="2170548"/>
            <a:ext cx="52237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EF5DDA1-02B1-3341-9D80-8DF498B6B82C}"/>
              </a:ext>
            </a:extLst>
          </p:cNvPr>
          <p:cNvSpPr>
            <a:spLocks noGrp="1"/>
          </p:cNvSpPr>
          <p:nvPr>
            <p:ph sz="quarter" idx="4"/>
          </p:nvPr>
        </p:nvSpPr>
        <p:spPr>
          <a:xfrm>
            <a:off x="6096000" y="3024279"/>
            <a:ext cx="5223721" cy="2720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1667261-CE17-454D-BF69-CD38BD494587}"/>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 – 24-18 PT</a:t>
            </a:r>
            <a:br>
              <a:rPr lang="en-US" dirty="0"/>
            </a:br>
            <a:r>
              <a:rPr lang="en-US" dirty="0"/>
              <a:t>1 or 2 LINES</a:t>
            </a:r>
          </a:p>
        </p:txBody>
      </p:sp>
    </p:spTree>
    <p:extLst>
      <p:ext uri="{BB962C8B-B14F-4D97-AF65-F5344CB8AC3E}">
        <p14:creationId xmlns:p14="http://schemas.microsoft.com/office/powerpoint/2010/main" val="2096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hoto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A6134-BBCE-5244-B23B-10C563756570}"/>
              </a:ext>
            </a:extLst>
          </p:cNvPr>
          <p:cNvSpPr>
            <a:spLocks noGrp="1"/>
          </p:cNvSpPr>
          <p:nvPr>
            <p:ph idx="1"/>
          </p:nvPr>
        </p:nvSpPr>
        <p:spPr>
          <a:xfrm>
            <a:off x="5467394" y="797169"/>
            <a:ext cx="6150175" cy="4671079"/>
          </a:xfrm>
          <a:ln w="38100">
            <a:solidFill>
              <a:schemeClr val="accent1"/>
            </a:solidFill>
          </a:ln>
        </p:spPr>
        <p:txBody>
          <a:bodyPr lIns="274320" tIns="274320" rIns="274320" bIns="27432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11">
            <a:extLst>
              <a:ext uri="{FF2B5EF4-FFF2-40B4-BE49-F238E27FC236}">
                <a16:creationId xmlns:a16="http://schemas.microsoft.com/office/drawing/2014/main" id="{6728E0A9-E463-AD4D-B78B-F6E7C5E0A50E}"/>
              </a:ext>
            </a:extLst>
          </p:cNvPr>
          <p:cNvSpPr>
            <a:spLocks noGrp="1"/>
          </p:cNvSpPr>
          <p:nvPr>
            <p:ph type="pic" sz="quarter" idx="14" hasCustomPrompt="1"/>
          </p:nvPr>
        </p:nvSpPr>
        <p:spPr>
          <a:xfrm>
            <a:off x="0" y="1"/>
            <a:ext cx="4907559" cy="6062870"/>
          </a:xfrm>
          <a:solidFill>
            <a:schemeClr val="bg2">
              <a:lumMod val="90000"/>
            </a:schemeClr>
          </a:solidFill>
        </p:spPr>
        <p:txBody>
          <a:bodyPr anchor="ctr"/>
          <a:lstStyle>
            <a:lvl1pPr algn="ctr">
              <a:buNone/>
              <a:defRPr sz="1600"/>
            </a:lvl1pPr>
          </a:lstStyle>
          <a:p>
            <a:r>
              <a:rPr lang="en-US" dirty="0"/>
              <a:t>Add Photo Here</a:t>
            </a:r>
          </a:p>
        </p:txBody>
      </p:sp>
    </p:spTree>
    <p:extLst>
      <p:ext uri="{BB962C8B-B14F-4D97-AF65-F5344CB8AC3E}">
        <p14:creationId xmlns:p14="http://schemas.microsoft.com/office/powerpoint/2010/main" val="1273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47638937-EBD2-1047-B14E-C0409FE092EA}"/>
              </a:ext>
            </a:extLst>
          </p:cNvPr>
          <p:cNvSpPr>
            <a:spLocks noGrp="1"/>
          </p:cNvSpPr>
          <p:nvPr>
            <p:ph type="body" sz="quarter" idx="14" hasCustomPrompt="1"/>
          </p:nvPr>
        </p:nvSpPr>
        <p:spPr>
          <a:xfrm>
            <a:off x="872538"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7" name="Text Placeholder 11">
            <a:extLst>
              <a:ext uri="{FF2B5EF4-FFF2-40B4-BE49-F238E27FC236}">
                <a16:creationId xmlns:a16="http://schemas.microsoft.com/office/drawing/2014/main" id="{49EBF9E6-5FE2-914E-B247-11621405AB3B}"/>
              </a:ext>
            </a:extLst>
          </p:cNvPr>
          <p:cNvSpPr>
            <a:spLocks noGrp="1"/>
          </p:cNvSpPr>
          <p:nvPr>
            <p:ph type="body" sz="quarter" idx="15" hasCustomPrompt="1"/>
          </p:nvPr>
        </p:nvSpPr>
        <p:spPr>
          <a:xfrm>
            <a:off x="4530139"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10" name="Picture Placeholder 9">
            <a:extLst>
              <a:ext uri="{FF2B5EF4-FFF2-40B4-BE49-F238E27FC236}">
                <a16:creationId xmlns:a16="http://schemas.microsoft.com/office/drawing/2014/main" id="{B06483D2-B8E5-5C4B-9A56-A25E85D7770A}"/>
              </a:ext>
            </a:extLst>
          </p:cNvPr>
          <p:cNvSpPr>
            <a:spLocks noGrp="1"/>
          </p:cNvSpPr>
          <p:nvPr>
            <p:ph type="pic" sz="quarter" idx="17" hasCustomPrompt="1"/>
          </p:nvPr>
        </p:nvSpPr>
        <p:spPr>
          <a:xfrm>
            <a:off x="873125" y="2007705"/>
            <a:ext cx="3130550" cy="2042973"/>
          </a:xfrm>
          <a:solidFill>
            <a:schemeClr val="bg2"/>
          </a:solidFill>
        </p:spPr>
        <p:txBody>
          <a:bodyPr anchor="ctr"/>
          <a:lstStyle>
            <a:lvl1pPr algn="ctr">
              <a:buNone/>
              <a:defRPr sz="1600"/>
            </a:lvl1pPr>
          </a:lstStyle>
          <a:p>
            <a:r>
              <a:rPr lang="en-US" dirty="0"/>
              <a:t>Add Photo Here</a:t>
            </a:r>
          </a:p>
        </p:txBody>
      </p:sp>
      <p:sp>
        <p:nvSpPr>
          <p:cNvPr id="11" name="Picture Placeholder 9">
            <a:extLst>
              <a:ext uri="{FF2B5EF4-FFF2-40B4-BE49-F238E27FC236}">
                <a16:creationId xmlns:a16="http://schemas.microsoft.com/office/drawing/2014/main" id="{7D8052CF-A938-044E-9577-5E3555FC5EE3}"/>
              </a:ext>
            </a:extLst>
          </p:cNvPr>
          <p:cNvSpPr>
            <a:spLocks noGrp="1"/>
          </p:cNvSpPr>
          <p:nvPr>
            <p:ph type="pic" sz="quarter" idx="18" hasCustomPrompt="1"/>
          </p:nvPr>
        </p:nvSpPr>
        <p:spPr>
          <a:xfrm>
            <a:off x="4530725" y="2007705"/>
            <a:ext cx="3130550" cy="2042973"/>
          </a:xfrm>
          <a:solidFill>
            <a:schemeClr val="bg2"/>
          </a:solidFill>
        </p:spPr>
        <p:txBody>
          <a:bodyPr anchor="ctr"/>
          <a:lstStyle>
            <a:lvl1pPr algn="ctr">
              <a:buNone/>
              <a:defRPr sz="1600"/>
            </a:lvl1pPr>
          </a:lstStyle>
          <a:p>
            <a:r>
              <a:rPr lang="en-US" dirty="0"/>
              <a:t>Add Photo Here</a:t>
            </a:r>
          </a:p>
        </p:txBody>
      </p:sp>
      <p:sp>
        <p:nvSpPr>
          <p:cNvPr id="13" name="Text Placeholder 11">
            <a:extLst>
              <a:ext uri="{FF2B5EF4-FFF2-40B4-BE49-F238E27FC236}">
                <a16:creationId xmlns:a16="http://schemas.microsoft.com/office/drawing/2014/main" id="{5FD5856C-5441-F140-9678-54DD4C473BEE}"/>
              </a:ext>
            </a:extLst>
          </p:cNvPr>
          <p:cNvSpPr>
            <a:spLocks noGrp="1"/>
          </p:cNvSpPr>
          <p:nvPr>
            <p:ph type="body" sz="quarter" idx="19" hasCustomPrompt="1"/>
          </p:nvPr>
        </p:nvSpPr>
        <p:spPr>
          <a:xfrm>
            <a:off x="8187739"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14" name="Picture Placeholder 9">
            <a:extLst>
              <a:ext uri="{FF2B5EF4-FFF2-40B4-BE49-F238E27FC236}">
                <a16:creationId xmlns:a16="http://schemas.microsoft.com/office/drawing/2014/main" id="{A8EC7ABC-5C1C-0D47-A9AC-A118DA67CB0E}"/>
              </a:ext>
            </a:extLst>
          </p:cNvPr>
          <p:cNvSpPr>
            <a:spLocks noGrp="1"/>
          </p:cNvSpPr>
          <p:nvPr>
            <p:ph type="pic" sz="quarter" idx="20" hasCustomPrompt="1"/>
          </p:nvPr>
        </p:nvSpPr>
        <p:spPr>
          <a:xfrm>
            <a:off x="8188325" y="2007705"/>
            <a:ext cx="3130550" cy="2042973"/>
          </a:xfrm>
          <a:solidFill>
            <a:schemeClr val="bg2"/>
          </a:solidFill>
        </p:spPr>
        <p:txBody>
          <a:bodyPr anchor="ctr"/>
          <a:lstStyle>
            <a:lvl1pPr algn="ctr">
              <a:buNone/>
              <a:defRPr sz="1600"/>
            </a:lvl1pPr>
          </a:lstStyle>
          <a:p>
            <a:r>
              <a:rPr lang="en-US" dirty="0"/>
              <a:t>Add Photo Here</a:t>
            </a:r>
          </a:p>
        </p:txBody>
      </p:sp>
      <p:sp>
        <p:nvSpPr>
          <p:cNvPr id="12" name="Title 1">
            <a:extLst>
              <a:ext uri="{FF2B5EF4-FFF2-40B4-BE49-F238E27FC236}">
                <a16:creationId xmlns:a16="http://schemas.microsoft.com/office/drawing/2014/main" id="{3E0752E4-D6F3-524D-86EF-6C86CB1729C6}"/>
              </a:ext>
            </a:extLst>
          </p:cNvPr>
          <p:cNvSpPr>
            <a:spLocks noGrp="1"/>
          </p:cNvSpPr>
          <p:nvPr>
            <p:ph type="title" hasCustomPrompt="1"/>
          </p:nvPr>
        </p:nvSpPr>
        <p:spPr>
          <a:xfrm>
            <a:off x="521158" y="469983"/>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a:t>
            </a:r>
            <a:br>
              <a:rPr lang="en-US" dirty="0"/>
            </a:br>
            <a:r>
              <a:rPr lang="en-US" dirty="0"/>
              <a:t> 24-18 PT, 1 or 2 LINES</a:t>
            </a:r>
          </a:p>
        </p:txBody>
      </p:sp>
    </p:spTree>
    <p:extLst>
      <p:ext uri="{BB962C8B-B14F-4D97-AF65-F5344CB8AC3E}">
        <p14:creationId xmlns:p14="http://schemas.microsoft.com/office/powerpoint/2010/main" val="3261832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275FA-71D2-5241-AFB1-EF81E4191CDD}"/>
              </a:ext>
            </a:extLst>
          </p:cNvPr>
          <p:cNvSpPr>
            <a:spLocks noGrp="1"/>
          </p:cNvSpPr>
          <p:nvPr>
            <p:ph type="title"/>
          </p:nvPr>
        </p:nvSpPr>
        <p:spPr>
          <a:xfrm>
            <a:off x="511087" y="934646"/>
            <a:ext cx="10842713" cy="8359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B6F8093-0A15-C54A-B2FE-8E7FAEF409D3}"/>
              </a:ext>
            </a:extLst>
          </p:cNvPr>
          <p:cNvSpPr>
            <a:spLocks noGrp="1"/>
          </p:cNvSpPr>
          <p:nvPr>
            <p:ph type="body" idx="1"/>
          </p:nvPr>
        </p:nvSpPr>
        <p:spPr>
          <a:xfrm>
            <a:off x="939114" y="1825625"/>
            <a:ext cx="10414686" cy="3796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51D6456C-B640-3844-A58D-D08B5CFCA6DD}"/>
              </a:ext>
            </a:extLst>
          </p:cNvPr>
          <p:cNvSpPr/>
          <p:nvPr userDrawn="1"/>
        </p:nvSpPr>
        <p:spPr>
          <a:xfrm>
            <a:off x="0" y="6062870"/>
            <a:ext cx="12192000" cy="795130"/>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AAFADE-C365-8A48-9042-EF138D5C06B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915921" y="6282471"/>
            <a:ext cx="2936975" cy="395684"/>
          </a:xfrm>
          <a:prstGeom prst="rect">
            <a:avLst/>
          </a:prstGeom>
        </p:spPr>
      </p:pic>
    </p:spTree>
    <p:extLst>
      <p:ext uri="{BB962C8B-B14F-4D97-AF65-F5344CB8AC3E}">
        <p14:creationId xmlns:p14="http://schemas.microsoft.com/office/powerpoint/2010/main" val="220310760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8" r:id="rId3"/>
    <p:sldLayoutId id="2147483659" r:id="rId4"/>
    <p:sldLayoutId id="2147483652" r:id="rId5"/>
    <p:sldLayoutId id="2147483650" r:id="rId6"/>
    <p:sldLayoutId id="2147483653" r:id="rId7"/>
    <p:sldLayoutId id="2147483656" r:id="rId8"/>
    <p:sldLayoutId id="2147483654" r:id="rId9"/>
    <p:sldLayoutId id="2147483661" r:id="rId10"/>
  </p:sldLayoutIdLst>
  <p:txStyles>
    <p:titleStyle>
      <a:lvl1pPr algn="l" defTabSz="914400" rtl="0" eaLnBrk="1" latinLnBrk="0" hangingPunct="1">
        <a:lnSpc>
          <a:spcPct val="90000"/>
        </a:lnSpc>
        <a:spcBef>
          <a:spcPct val="0"/>
        </a:spcBef>
        <a:buNone/>
        <a:defRPr sz="24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filevine.com/blog/about-those-email-disclaimer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nam02.safelinks.protection.outlook.com/?url=https%3A%2F%2Fwww.americanbar.org%2Fcontent%2Fdam%2Faba%2Fadministrative%2Fprofessional_responsibility%2Faba_formal_opinion_477.pdf&amp;data=04%7C01%7Crivesj%40umsystem.edu%7Cd82ef6394d894bf0e09508d994a166d8%7Ce3fefdbef7e9401ba51a355e01b05a89%7C0%7C0%7C637704243190927224%7CUnknown%7CTWFpbGZsb3d8eyJWIjoiMC4wLjAwMDAiLCJQIjoiV2luMzIiLCJBTiI6Ik1haWwiLCJXVCI6Mn0%3D%7C1000&amp;sdata=2mRgCik%2Bj5lZhCMfQSBuQUudPFjC2HaBWZc0Xr2L2uc%3D&amp;reserved=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lGOofzZOyl8?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mobar.org/public/ethics/InformalOpinionsSearch.aspx" TargetMode="External"/><Relationship Id="rId7" Type="http://schemas.openxmlformats.org/officeDocument/2006/relationships/hyperlink" Target="https://www.courts.mo.gov/page.jsp?id=707" TargetMode="External"/><Relationship Id="rId2" Type="http://schemas.openxmlformats.org/officeDocument/2006/relationships/hyperlink" Target="http://hpi.georgetown.edu/privacy/records.html" TargetMode="External"/><Relationship Id="rId1" Type="http://schemas.openxmlformats.org/officeDocument/2006/relationships/slideLayout" Target="../slideLayouts/slideLayout5.xml"/><Relationship Id="rId6" Type="http://schemas.openxmlformats.org/officeDocument/2006/relationships/hyperlink" Target="https://marciazeng.slis.kent.edu/metadatabasics/types.htm" TargetMode="External"/><Relationship Id="rId5" Type="http://schemas.openxmlformats.org/officeDocument/2006/relationships/hyperlink" Target="https://nam02.safelinks.protection.outlook.com/?url=https%3A%2F%2Fwww.americanbar.org%2Fcontent%2Fdam%2Faba%2Fadministrative%2Fprofessional_responsibility%2Faba_formal_opinion_477.pdf&amp;data=04%7C01%7Crivesj%40umsystem.edu%7Cd82ef6394d894bf0e09508d994a166d8%7Ce3fefdbef7e9401ba51a355e01b05a89%7C0%7C0%7C637704243190927224%7CUnknown%7CTWFpbGZsb3d8eyJWIjoiMC4wLjAwMDAiLCJQIjoiV2luMzIiLCJBTiI6Ik1haWwiLCJXVCI6Mn0%3D%7C1000&amp;sdata=2mRgCik%2Bj5lZhCMfQSBuQUudPFjC2HaBWZc0Xr2L2uc%3D&amp;reserved=0" TargetMode="External"/><Relationship Id="rId4" Type="http://schemas.openxmlformats.org/officeDocument/2006/relationships/hyperlink" Target="https://www.filevine.com/blog/about-those-email-disclaimer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0EB81F-10CC-6347-B6C4-89B3155F41D8}"/>
              </a:ext>
            </a:extLst>
          </p:cNvPr>
          <p:cNvSpPr/>
          <p:nvPr/>
        </p:nvSpPr>
        <p:spPr>
          <a:xfrm>
            <a:off x="-79131" y="1457678"/>
            <a:ext cx="12192000" cy="40656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1B1A886-E3B6-AD40-A3DE-F0922A7195F8}"/>
              </a:ext>
            </a:extLst>
          </p:cNvPr>
          <p:cNvSpPr>
            <a:spLocks noGrp="1"/>
          </p:cNvSpPr>
          <p:nvPr>
            <p:ph type="subTitle" idx="1"/>
          </p:nvPr>
        </p:nvSpPr>
        <p:spPr>
          <a:xfrm>
            <a:off x="1362075" y="3352800"/>
            <a:ext cx="9467850" cy="733778"/>
          </a:xfrm>
        </p:spPr>
        <p:txBody>
          <a:bodyPr/>
          <a:lstStyle/>
          <a:p>
            <a:r>
              <a:rPr lang="en-US" dirty="0"/>
              <a:t>Technology, Client Confidentiality, and the Model Rules </a:t>
            </a:r>
          </a:p>
        </p:txBody>
      </p:sp>
      <p:pic>
        <p:nvPicPr>
          <p:cNvPr id="6" name="Picture 5" descr="Shape&#10;&#10;Description automatically generated with medium confidence">
            <a:extLst>
              <a:ext uri="{FF2B5EF4-FFF2-40B4-BE49-F238E27FC236}">
                <a16:creationId xmlns:a16="http://schemas.microsoft.com/office/drawing/2014/main" id="{F8FD3833-6006-7447-94D5-5E53AF8B75CA}"/>
              </a:ext>
            </a:extLst>
          </p:cNvPr>
          <p:cNvPicPr>
            <a:picLocks noChangeAspect="1"/>
          </p:cNvPicPr>
          <p:nvPr/>
        </p:nvPicPr>
        <p:blipFill>
          <a:blip r:embed="rId3"/>
          <a:stretch>
            <a:fillRect/>
          </a:stretch>
        </p:blipFill>
        <p:spPr>
          <a:xfrm>
            <a:off x="4284505" y="3963288"/>
            <a:ext cx="3622990" cy="1323622"/>
          </a:xfrm>
          <a:prstGeom prst="rect">
            <a:avLst/>
          </a:prstGeom>
        </p:spPr>
      </p:pic>
      <p:sp>
        <p:nvSpPr>
          <p:cNvPr id="5" name="Title 4">
            <a:extLst>
              <a:ext uri="{FF2B5EF4-FFF2-40B4-BE49-F238E27FC236}">
                <a16:creationId xmlns:a16="http://schemas.microsoft.com/office/drawing/2014/main" id="{25CCF34B-1F15-4E72-B476-CC91264199B4}"/>
              </a:ext>
            </a:extLst>
          </p:cNvPr>
          <p:cNvSpPr>
            <a:spLocks noGrp="1"/>
          </p:cNvSpPr>
          <p:nvPr>
            <p:ph type="ctrTitle"/>
          </p:nvPr>
        </p:nvSpPr>
        <p:spPr>
          <a:xfrm>
            <a:off x="1283030" y="845693"/>
            <a:ext cx="9467678" cy="2201863"/>
          </a:xfrm>
        </p:spPr>
        <p:txBody>
          <a:bodyPr/>
          <a:lstStyle/>
          <a:p>
            <a:r>
              <a:rPr lang="en-US" dirty="0"/>
              <a:t>Think Outside the Box</a:t>
            </a:r>
          </a:p>
        </p:txBody>
      </p:sp>
    </p:spTree>
    <p:extLst>
      <p:ext uri="{BB962C8B-B14F-4D97-AF65-F5344CB8AC3E}">
        <p14:creationId xmlns:p14="http://schemas.microsoft.com/office/powerpoint/2010/main" val="855245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95809-334D-BB49-A984-2587D7132059}"/>
              </a:ext>
            </a:extLst>
          </p:cNvPr>
          <p:cNvSpPr>
            <a:spLocks noGrp="1"/>
          </p:cNvSpPr>
          <p:nvPr>
            <p:ph type="title"/>
          </p:nvPr>
        </p:nvSpPr>
        <p:spPr/>
        <p:txBody>
          <a:bodyPr/>
          <a:lstStyle/>
          <a:p>
            <a:r>
              <a:rPr lang="en-US" dirty="0">
                <a:cs typeface="Arial"/>
              </a:rPr>
              <a:t>ADVANTAGES/DISADVANTAGES </a:t>
            </a:r>
            <a:br>
              <a:rPr lang="en-US" dirty="0">
                <a:cs typeface="Arial"/>
              </a:rPr>
            </a:br>
            <a:r>
              <a:rPr lang="en-US" dirty="0">
                <a:cs typeface="Arial"/>
              </a:rPr>
              <a:t>OF EMAIL</a:t>
            </a:r>
          </a:p>
        </p:txBody>
      </p:sp>
      <p:sp>
        <p:nvSpPr>
          <p:cNvPr id="2" name="Content Placeholder 1">
            <a:extLst>
              <a:ext uri="{FF2B5EF4-FFF2-40B4-BE49-F238E27FC236}">
                <a16:creationId xmlns:a16="http://schemas.microsoft.com/office/drawing/2014/main" id="{47F6D0D3-4AAD-624C-B009-5DAFCB6A1312}"/>
              </a:ext>
            </a:extLst>
          </p:cNvPr>
          <p:cNvSpPr>
            <a:spLocks noGrp="1"/>
          </p:cNvSpPr>
          <p:nvPr>
            <p:ph idx="1"/>
          </p:nvPr>
        </p:nvSpPr>
        <p:spPr/>
        <p:txBody>
          <a:bodyPr vert="horz" lIns="91440" tIns="45720" rIns="91440" bIns="45720" rtlCol="0" anchor="t">
            <a:noAutofit/>
          </a:bodyPr>
          <a:lstStyle/>
          <a:p>
            <a:r>
              <a:rPr lang="en-US" sz="2400" b="1" dirty="0"/>
              <a:t>Advantages</a:t>
            </a:r>
          </a:p>
          <a:p>
            <a:pPr lvl="1"/>
            <a:r>
              <a:rPr lang="en-US" sz="2400" dirty="0"/>
              <a:t>Convenient</a:t>
            </a:r>
          </a:p>
          <a:p>
            <a:pPr lvl="1"/>
            <a:r>
              <a:rPr lang="en-US" sz="2400" dirty="0"/>
              <a:t>Quick, simple, inexpensive</a:t>
            </a:r>
          </a:p>
          <a:p>
            <a:pPr lvl="1"/>
            <a:r>
              <a:rPr lang="en-US" sz="2400" dirty="0"/>
              <a:t>Main method of communication</a:t>
            </a:r>
          </a:p>
          <a:p>
            <a:r>
              <a:rPr lang="en-US" sz="2400" b="1" dirty="0"/>
              <a:t>Disadvantages</a:t>
            </a:r>
          </a:p>
          <a:p>
            <a:pPr lvl="1"/>
            <a:r>
              <a:rPr lang="en-US" sz="2400" dirty="0"/>
              <a:t>Difficult management of email systems</a:t>
            </a:r>
          </a:p>
          <a:p>
            <a:pPr lvl="1"/>
            <a:r>
              <a:rPr lang="en-US" sz="2400" dirty="0"/>
              <a:t>Informal</a:t>
            </a:r>
          </a:p>
          <a:p>
            <a:pPr lvl="1"/>
            <a:r>
              <a:rPr lang="en-US" sz="2400" dirty="0"/>
              <a:t>Costly recovery of deleted emails</a:t>
            </a:r>
          </a:p>
          <a:p>
            <a:pPr marL="0" indent="0">
              <a:buNone/>
            </a:pPr>
            <a:endParaRPr lang="en-US" dirty="0"/>
          </a:p>
        </p:txBody>
      </p:sp>
      <p:pic>
        <p:nvPicPr>
          <p:cNvPr id="8" name="Picture 8">
            <a:extLst>
              <a:ext uri="{FF2B5EF4-FFF2-40B4-BE49-F238E27FC236}">
                <a16:creationId xmlns:a16="http://schemas.microsoft.com/office/drawing/2014/main" id="{4AFE381E-4851-40E8-8A31-660877F7EC63}"/>
              </a:ext>
            </a:extLst>
          </p:cNvPr>
          <p:cNvPicPr>
            <a:picLocks noGrp="1" noChangeAspect="1"/>
          </p:cNvPicPr>
          <p:nvPr>
            <p:ph type="pic" sz="quarter" idx="14"/>
          </p:nvPr>
        </p:nvPicPr>
        <p:blipFill rotWithShape="1">
          <a:blip r:embed="rId3"/>
          <a:srcRect l="21115" r="21115"/>
          <a:stretch/>
        </p:blipFill>
        <p:spPr>
          <a:xfrm>
            <a:off x="7284441" y="1858"/>
            <a:ext cx="4907559" cy="6059156"/>
          </a:xfrm>
        </p:spPr>
      </p:pic>
    </p:spTree>
    <p:extLst>
      <p:ext uri="{BB962C8B-B14F-4D97-AF65-F5344CB8AC3E}">
        <p14:creationId xmlns:p14="http://schemas.microsoft.com/office/powerpoint/2010/main" val="1221005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4532F-640D-FA4B-B436-30A34F47BFE4}"/>
              </a:ext>
            </a:extLst>
          </p:cNvPr>
          <p:cNvSpPr>
            <a:spLocks noGrp="1"/>
          </p:cNvSpPr>
          <p:nvPr>
            <p:ph type="title"/>
          </p:nvPr>
        </p:nvSpPr>
        <p:spPr/>
        <p:txBody>
          <a:bodyPr/>
          <a:lstStyle/>
          <a:p>
            <a:r>
              <a:rPr lang="en-US" dirty="0">
                <a:cs typeface="Arial"/>
              </a:rPr>
              <a:t>EMAILS ARE A PART </a:t>
            </a:r>
            <a:br>
              <a:rPr lang="en-US" dirty="0">
                <a:cs typeface="Arial"/>
              </a:rPr>
            </a:br>
            <a:r>
              <a:rPr lang="en-US" dirty="0">
                <a:cs typeface="Arial"/>
              </a:rPr>
              <a:t>OF CLIENT’S FILE</a:t>
            </a:r>
          </a:p>
        </p:txBody>
      </p:sp>
      <p:sp>
        <p:nvSpPr>
          <p:cNvPr id="2" name="Content Placeholder 1">
            <a:extLst>
              <a:ext uri="{FF2B5EF4-FFF2-40B4-BE49-F238E27FC236}">
                <a16:creationId xmlns:a16="http://schemas.microsoft.com/office/drawing/2014/main" id="{4120707B-03F7-AC48-88CA-1739ACFD1B41}"/>
              </a:ext>
            </a:extLst>
          </p:cNvPr>
          <p:cNvSpPr>
            <a:spLocks noGrp="1"/>
          </p:cNvSpPr>
          <p:nvPr>
            <p:ph idx="1"/>
          </p:nvPr>
        </p:nvSpPr>
        <p:spPr/>
        <p:txBody>
          <a:bodyPr vert="horz" lIns="91440" tIns="45720" rIns="91440" bIns="45720" rtlCol="0" anchor="t">
            <a:normAutofit/>
          </a:bodyPr>
          <a:lstStyle/>
          <a:p>
            <a:pPr fontAlgn="base"/>
            <a:r>
              <a:rPr lang="en-US" sz="2800" b="1" dirty="0"/>
              <a:t>ABA informal opinion 2021-07 </a:t>
            </a:r>
          </a:p>
          <a:p>
            <a:pPr fontAlgn="base"/>
            <a:r>
              <a:rPr lang="en-US" sz="2800" dirty="0"/>
              <a:t>Email correspondence with the client and email correspondence related to the representation of the client are a part of the client’s file </a:t>
            </a:r>
          </a:p>
          <a:p>
            <a:pPr fontAlgn="base"/>
            <a:r>
              <a:rPr lang="en-US" sz="2800" b="1" dirty="0"/>
              <a:t>Rule 4-1.22</a:t>
            </a:r>
            <a:r>
              <a:rPr lang="en-US" sz="2800" dirty="0"/>
              <a:t>: File Retention</a:t>
            </a:r>
          </a:p>
          <a:p>
            <a:endParaRPr lang="en-US" dirty="0"/>
          </a:p>
        </p:txBody>
      </p:sp>
      <p:pic>
        <p:nvPicPr>
          <p:cNvPr id="2050" name="Picture 2" descr="37,152 Newsletter Stock Photos, Pictures &amp;amp; Royalty-Free Images - iStock">
            <a:extLst>
              <a:ext uri="{FF2B5EF4-FFF2-40B4-BE49-F238E27FC236}">
                <a16:creationId xmlns:a16="http://schemas.microsoft.com/office/drawing/2014/main" id="{E2A6DCD4-9C80-4884-9A4D-D3978E03DE49}"/>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3021" r="230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62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D70AD-7E66-A14E-818E-D7929240BCEF}"/>
              </a:ext>
            </a:extLst>
          </p:cNvPr>
          <p:cNvSpPr>
            <a:spLocks noGrp="1"/>
          </p:cNvSpPr>
          <p:nvPr>
            <p:ph idx="4294967295"/>
          </p:nvPr>
        </p:nvSpPr>
        <p:spPr>
          <a:xfrm>
            <a:off x="948531" y="755890"/>
            <a:ext cx="10294938" cy="1755227"/>
          </a:xfrm>
        </p:spPr>
        <p:txBody>
          <a:bodyPr>
            <a:noAutofit/>
          </a:bodyPr>
          <a:lstStyle/>
          <a:p>
            <a:pPr marL="0" indent="0" algn="ctr">
              <a:buNone/>
            </a:pPr>
            <a:r>
              <a:rPr lang="en-US" sz="4000" b="1" dirty="0">
                <a:latin typeface="Times New Roman" panose="02020603050405020304" pitchFamily="18" charset="0"/>
                <a:cs typeface="Times New Roman" panose="02020603050405020304" pitchFamily="18" charset="0"/>
              </a:rPr>
              <a:t>IMPORTANT</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The contents of this email and any attachments are confidential. It may also be privileged or otherwise protected by work product immunity or other legal rules. They are intended for the named recipient(s) only. If you have received this email by mistake, please notify the sender immediately and do not disclose the contents to anyone or make copies thereof.</a:t>
            </a:r>
          </a:p>
        </p:txBody>
      </p:sp>
    </p:spTree>
    <p:extLst>
      <p:ext uri="{BB962C8B-B14F-4D97-AF65-F5344CB8AC3E}">
        <p14:creationId xmlns:p14="http://schemas.microsoft.com/office/powerpoint/2010/main" val="246864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4C4989-8902-E14E-803A-EDA89AC8C8E7}"/>
              </a:ext>
            </a:extLst>
          </p:cNvPr>
          <p:cNvSpPr>
            <a:spLocks noGrp="1"/>
          </p:cNvSpPr>
          <p:nvPr>
            <p:ph idx="1"/>
          </p:nvPr>
        </p:nvSpPr>
        <p:spPr/>
        <p:txBody>
          <a:bodyPr vert="horz" lIns="91440" tIns="45720" rIns="91440" bIns="45720" rtlCol="0" anchor="t">
            <a:normAutofit/>
          </a:bodyPr>
          <a:lstStyle/>
          <a:p>
            <a:pPr fontAlgn="base"/>
            <a:r>
              <a:rPr lang="en-US" sz="3200" dirty="0"/>
              <a:t>Less than 10% of people who receive emails with disclaimers read them</a:t>
            </a:r>
          </a:p>
          <a:p>
            <a:endParaRPr lang="en-US" sz="3200" dirty="0"/>
          </a:p>
          <a:p>
            <a:pPr fontAlgn="base"/>
            <a:r>
              <a:rPr lang="en-US" sz="3200" dirty="0"/>
              <a:t>More disclaimers, more ineffective </a:t>
            </a:r>
          </a:p>
          <a:p>
            <a:endParaRPr lang="en-US" dirty="0"/>
          </a:p>
        </p:txBody>
      </p:sp>
      <p:sp>
        <p:nvSpPr>
          <p:cNvPr id="4" name="Picture Placeholder 3">
            <a:extLst>
              <a:ext uri="{FF2B5EF4-FFF2-40B4-BE49-F238E27FC236}">
                <a16:creationId xmlns:a16="http://schemas.microsoft.com/office/drawing/2014/main" id="{DAE0A9C2-BB7B-45A8-A86E-B2946BC9062E}"/>
              </a:ext>
            </a:extLst>
          </p:cNvPr>
          <p:cNvSpPr>
            <a:spLocks noGrp="1"/>
          </p:cNvSpPr>
          <p:nvPr>
            <p:ph type="pic" sz="quarter" idx="14"/>
          </p:nvPr>
        </p:nvSpPr>
        <p:spPr/>
      </p:sp>
      <p:sp>
        <p:nvSpPr>
          <p:cNvPr id="5" name="Text Placeholder 4">
            <a:extLst>
              <a:ext uri="{FF2B5EF4-FFF2-40B4-BE49-F238E27FC236}">
                <a16:creationId xmlns:a16="http://schemas.microsoft.com/office/drawing/2014/main" id="{316F955D-7F09-4A70-9C7C-28D4040B7BA6}"/>
              </a:ext>
            </a:extLst>
          </p:cNvPr>
          <p:cNvSpPr>
            <a:spLocks noGrp="1"/>
          </p:cNvSpPr>
          <p:nvPr>
            <p:ph type="body" sz="quarter" idx="15"/>
          </p:nvPr>
        </p:nvSpPr>
        <p:spPr/>
        <p:txBody>
          <a:bodyPr vert="horz" lIns="91440" tIns="45720" rIns="91440" bIns="45720" rtlCol="0" anchor="t">
            <a:noAutofit/>
          </a:bodyPr>
          <a:lstStyle/>
          <a:p>
            <a:r>
              <a:rPr lang="en-US" sz="2400" i="0" u="sng" dirty="0">
                <a:latin typeface="Century Schoolbook"/>
                <a:hlinkClick r:id="rId3"/>
              </a:rPr>
              <a:t>https://www.filevine.com/blog/about-those-email-disclaimers/</a:t>
            </a:r>
            <a:endParaRPr lang="en-US" dirty="0"/>
          </a:p>
        </p:txBody>
      </p:sp>
      <p:sp>
        <p:nvSpPr>
          <p:cNvPr id="3" name="Title 2">
            <a:extLst>
              <a:ext uri="{FF2B5EF4-FFF2-40B4-BE49-F238E27FC236}">
                <a16:creationId xmlns:a16="http://schemas.microsoft.com/office/drawing/2014/main" id="{F2F745EE-31F5-8445-9495-92B6C95DC424}"/>
              </a:ext>
            </a:extLst>
          </p:cNvPr>
          <p:cNvSpPr>
            <a:spLocks noGrp="1"/>
          </p:cNvSpPr>
          <p:nvPr>
            <p:ph type="title"/>
          </p:nvPr>
        </p:nvSpPr>
        <p:spPr/>
        <p:txBody>
          <a:bodyPr/>
          <a:lstStyle/>
          <a:p>
            <a:r>
              <a:rPr lang="en-US" dirty="0"/>
              <a:t>LEGAL DISCLAIMERS IN EMAIL</a:t>
            </a:r>
          </a:p>
        </p:txBody>
      </p:sp>
      <p:pic>
        <p:nvPicPr>
          <p:cNvPr id="6" name="Picture 5">
            <a:extLst>
              <a:ext uri="{FF2B5EF4-FFF2-40B4-BE49-F238E27FC236}">
                <a16:creationId xmlns:a16="http://schemas.microsoft.com/office/drawing/2014/main" id="{DF56BCE8-0497-3A4D-BCA7-448D09634B45}"/>
              </a:ext>
            </a:extLst>
          </p:cNvPr>
          <p:cNvPicPr>
            <a:picLocks noChangeAspect="1"/>
          </p:cNvPicPr>
          <p:nvPr/>
        </p:nvPicPr>
        <p:blipFill>
          <a:blip r:embed="rId4"/>
          <a:stretch>
            <a:fillRect/>
          </a:stretch>
        </p:blipFill>
        <p:spPr>
          <a:xfrm>
            <a:off x="7336307" y="596349"/>
            <a:ext cx="4688384" cy="3691401"/>
          </a:xfrm>
          <a:prstGeom prst="rect">
            <a:avLst/>
          </a:prstGeom>
        </p:spPr>
      </p:pic>
    </p:spTree>
    <p:extLst>
      <p:ext uri="{BB962C8B-B14F-4D97-AF65-F5344CB8AC3E}">
        <p14:creationId xmlns:p14="http://schemas.microsoft.com/office/powerpoint/2010/main" val="3457052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ACAE7-EFB4-5646-8AFF-FE8A8EF12141}"/>
              </a:ext>
            </a:extLst>
          </p:cNvPr>
          <p:cNvSpPr>
            <a:spLocks noGrp="1"/>
          </p:cNvSpPr>
          <p:nvPr>
            <p:ph idx="1"/>
          </p:nvPr>
        </p:nvSpPr>
        <p:spPr/>
        <p:txBody>
          <a:bodyPr vert="horz" lIns="91440" tIns="45720" rIns="91440" bIns="45720" rtlCol="0" anchor="t">
            <a:normAutofit/>
          </a:bodyPr>
          <a:lstStyle/>
          <a:p>
            <a:pPr fontAlgn="base"/>
            <a:r>
              <a:rPr lang="en-US" sz="2400" b="1" dirty="0"/>
              <a:t>1999 - ABA Formal Opinion 99-413   </a:t>
            </a:r>
            <a:r>
              <a:rPr lang="en-US" sz="2400" dirty="0"/>
              <a:t>                                                      </a:t>
            </a:r>
          </a:p>
          <a:p>
            <a:pPr lvl="1" fontAlgn="base"/>
            <a:r>
              <a:rPr lang="en-US" sz="2400" dirty="0"/>
              <a:t>Reasonable expectation of privacy in email</a:t>
            </a:r>
          </a:p>
          <a:p>
            <a:pPr fontAlgn="base"/>
            <a:r>
              <a:rPr lang="en-US" sz="2400" b="1" dirty="0"/>
              <a:t>2017- ABA Formal Opinion 4-77R</a:t>
            </a:r>
          </a:p>
          <a:p>
            <a:pPr lvl="1"/>
            <a:r>
              <a:rPr lang="en-US" sz="2400" dirty="0"/>
              <a:t>More specific guidance considering technology advances since 1999</a:t>
            </a:r>
          </a:p>
        </p:txBody>
      </p:sp>
      <p:pic>
        <p:nvPicPr>
          <p:cNvPr id="6" name="Picture Placeholder 5">
            <a:extLst>
              <a:ext uri="{FF2B5EF4-FFF2-40B4-BE49-F238E27FC236}">
                <a16:creationId xmlns:a16="http://schemas.microsoft.com/office/drawing/2014/main" id="{003DEC8B-D386-453D-AC31-9DA5CA833865}"/>
              </a:ext>
            </a:extLst>
          </p:cNvPr>
          <p:cNvPicPr>
            <a:picLocks noGrp="1" noChangeAspect="1"/>
          </p:cNvPicPr>
          <p:nvPr>
            <p:ph type="pic" sz="quarter" idx="14"/>
          </p:nvPr>
        </p:nvPicPr>
        <p:blipFill>
          <a:blip r:embed="rId3"/>
          <a:srcRect l="6092" r="6092"/>
          <a:stretch>
            <a:fillRect/>
          </a:stretch>
        </p:blipFill>
        <p:spPr>
          <a:prstGeom prst="rect">
            <a:avLst/>
          </a:prstGeom>
        </p:spPr>
      </p:pic>
      <p:sp>
        <p:nvSpPr>
          <p:cNvPr id="5" name="Text Placeholder 4">
            <a:extLst>
              <a:ext uri="{FF2B5EF4-FFF2-40B4-BE49-F238E27FC236}">
                <a16:creationId xmlns:a16="http://schemas.microsoft.com/office/drawing/2014/main" id="{E10AE5AD-C849-469C-A4A2-23B0C9889FEC}"/>
              </a:ext>
            </a:extLst>
          </p:cNvPr>
          <p:cNvSpPr>
            <a:spLocks noGrp="1"/>
          </p:cNvSpPr>
          <p:nvPr>
            <p:ph type="body" sz="quarter" idx="15"/>
          </p:nvPr>
        </p:nvSpPr>
        <p:spPr/>
        <p:txBody>
          <a:bodyPr vert="horz" lIns="91440" tIns="45720" rIns="91440" bIns="45720" rtlCol="0" anchor="t">
            <a:noAutofit/>
          </a:bodyPr>
          <a:lstStyle/>
          <a:p>
            <a:r>
              <a:rPr lang="en-US" sz="2000" b="1" u="sng" dirty="0">
                <a:solidFill>
                  <a:srgbClr val="000000"/>
                </a:solidFill>
                <a:effectLst/>
                <a:latin typeface="Calibri"/>
                <a:ea typeface="Times New Roman" panose="02020603050405020304" pitchFamily="18" charset="0"/>
                <a:hlinkClick r:id="rId4"/>
              </a:rPr>
              <a:t>4-77R https://www.americanbar.org/content/dam/aba/administrative/professional_responsibility/aba_formal_opinion_477.pdf</a:t>
            </a:r>
            <a:endParaRPr lang="en-US" sz="2000" dirty="0">
              <a:latin typeface="Calibri"/>
            </a:endParaRPr>
          </a:p>
        </p:txBody>
      </p:sp>
      <p:sp>
        <p:nvSpPr>
          <p:cNvPr id="3" name="Title 2">
            <a:extLst>
              <a:ext uri="{FF2B5EF4-FFF2-40B4-BE49-F238E27FC236}">
                <a16:creationId xmlns:a16="http://schemas.microsoft.com/office/drawing/2014/main" id="{C2F84BF1-7F45-F84B-B880-A9BCAB6D2D96}"/>
              </a:ext>
            </a:extLst>
          </p:cNvPr>
          <p:cNvSpPr>
            <a:spLocks noGrp="1"/>
          </p:cNvSpPr>
          <p:nvPr>
            <p:ph type="title"/>
          </p:nvPr>
        </p:nvSpPr>
        <p:spPr/>
        <p:txBody>
          <a:bodyPr/>
          <a:lstStyle/>
          <a:p>
            <a:r>
              <a:rPr lang="en-US" dirty="0"/>
              <a:t>PROTECTING CONFIDENTIALITY </a:t>
            </a:r>
            <a:br>
              <a:rPr lang="en-US" dirty="0"/>
            </a:br>
            <a:r>
              <a:rPr lang="en-US" dirty="0"/>
              <a:t>OF CLIENT EMAILS</a:t>
            </a:r>
          </a:p>
        </p:txBody>
      </p:sp>
    </p:spTree>
    <p:extLst>
      <p:ext uri="{BB962C8B-B14F-4D97-AF65-F5344CB8AC3E}">
        <p14:creationId xmlns:p14="http://schemas.microsoft.com/office/powerpoint/2010/main" val="68487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1D948-F948-0F47-9C1E-5AF9C6F8A365}"/>
              </a:ext>
            </a:extLst>
          </p:cNvPr>
          <p:cNvSpPr>
            <a:spLocks noGrp="1"/>
          </p:cNvSpPr>
          <p:nvPr>
            <p:ph type="title"/>
          </p:nvPr>
        </p:nvSpPr>
        <p:spPr/>
        <p:txBody>
          <a:bodyPr/>
          <a:lstStyle/>
          <a:p>
            <a:r>
              <a:rPr lang="en-US" dirty="0"/>
              <a:t>CHANGING RULES FOR </a:t>
            </a:r>
            <a:br>
              <a:rPr lang="en-US" dirty="0"/>
            </a:br>
            <a:r>
              <a:rPr lang="en-US" dirty="0"/>
              <a:t>CHANGING TECHNOLOGY</a:t>
            </a:r>
          </a:p>
        </p:txBody>
      </p:sp>
      <p:sp>
        <p:nvSpPr>
          <p:cNvPr id="2" name="Content Placeholder 1">
            <a:extLst>
              <a:ext uri="{FF2B5EF4-FFF2-40B4-BE49-F238E27FC236}">
                <a16:creationId xmlns:a16="http://schemas.microsoft.com/office/drawing/2014/main" id="{D5A2F74E-08DF-DA40-ADEA-32D349125B10}"/>
              </a:ext>
            </a:extLst>
          </p:cNvPr>
          <p:cNvSpPr>
            <a:spLocks noGrp="1"/>
          </p:cNvSpPr>
          <p:nvPr>
            <p:ph idx="1"/>
          </p:nvPr>
        </p:nvSpPr>
        <p:spPr>
          <a:xfrm>
            <a:off x="835378" y="2096632"/>
            <a:ext cx="5734755" cy="3808126"/>
          </a:xfrm>
        </p:spPr>
        <p:txBody>
          <a:bodyPr vert="horz" lIns="91440" tIns="45720" rIns="91440" bIns="45720" rtlCol="0" anchor="t">
            <a:normAutofit/>
          </a:bodyPr>
          <a:lstStyle/>
          <a:p>
            <a:pPr fontAlgn="base"/>
            <a:r>
              <a:rPr lang="en-US" sz="3200" dirty="0"/>
              <a:t>Model Rule 1.1 added Comment 8 </a:t>
            </a:r>
          </a:p>
          <a:p>
            <a:pPr fontAlgn="base"/>
            <a:r>
              <a:rPr lang="en-US" sz="3200" dirty="0"/>
              <a:t>Requirement to understand basic features of relevant technology</a:t>
            </a:r>
          </a:p>
          <a:p>
            <a:pPr lvl="1" fontAlgn="base"/>
            <a:r>
              <a:rPr lang="en-US" sz="3200" dirty="0"/>
              <a:t>‘Reasonable efforts’ standard</a:t>
            </a:r>
          </a:p>
        </p:txBody>
      </p:sp>
      <p:sp>
        <p:nvSpPr>
          <p:cNvPr id="4" name="Picture Placeholder 3">
            <a:extLst>
              <a:ext uri="{FF2B5EF4-FFF2-40B4-BE49-F238E27FC236}">
                <a16:creationId xmlns:a16="http://schemas.microsoft.com/office/drawing/2014/main" id="{427D5DC4-6A44-4154-847A-CC1D6F8C26E5}"/>
              </a:ext>
            </a:extLst>
          </p:cNvPr>
          <p:cNvSpPr>
            <a:spLocks noGrp="1"/>
          </p:cNvSpPr>
          <p:nvPr>
            <p:ph type="pic" sz="quarter" idx="14"/>
          </p:nvPr>
        </p:nvSpPr>
        <p:spPr/>
      </p:sp>
      <p:pic>
        <p:nvPicPr>
          <p:cNvPr id="6" name="Picture 5">
            <a:extLst>
              <a:ext uri="{FF2B5EF4-FFF2-40B4-BE49-F238E27FC236}">
                <a16:creationId xmlns:a16="http://schemas.microsoft.com/office/drawing/2014/main" id="{A9161922-A45C-4F0C-82A7-DB848E114E5A}"/>
              </a:ext>
            </a:extLst>
          </p:cNvPr>
          <p:cNvPicPr>
            <a:picLocks noChangeAspect="1"/>
          </p:cNvPicPr>
          <p:nvPr/>
        </p:nvPicPr>
        <p:blipFill>
          <a:blip r:embed="rId3"/>
          <a:stretch>
            <a:fillRect/>
          </a:stretch>
        </p:blipFill>
        <p:spPr>
          <a:xfrm>
            <a:off x="7284440" y="1"/>
            <a:ext cx="4945659" cy="6062870"/>
          </a:xfrm>
          <a:prstGeom prst="rect">
            <a:avLst/>
          </a:prstGeom>
        </p:spPr>
      </p:pic>
    </p:spTree>
    <p:extLst>
      <p:ext uri="{BB962C8B-B14F-4D97-AF65-F5344CB8AC3E}">
        <p14:creationId xmlns:p14="http://schemas.microsoft.com/office/powerpoint/2010/main" val="353366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068C61-FD04-4246-9833-A44A5C0EEF4B}"/>
              </a:ext>
            </a:extLst>
          </p:cNvPr>
          <p:cNvSpPr>
            <a:spLocks noGrp="1"/>
          </p:cNvSpPr>
          <p:nvPr>
            <p:ph idx="1"/>
          </p:nvPr>
        </p:nvSpPr>
        <p:spPr/>
        <p:txBody>
          <a:bodyPr vert="horz" lIns="91440" tIns="45720" rIns="91440" bIns="45720" rtlCol="0" anchor="t">
            <a:normAutofit/>
          </a:bodyPr>
          <a:lstStyle/>
          <a:p>
            <a:pPr fontAlgn="base"/>
            <a:r>
              <a:rPr lang="en-US" sz="3200" dirty="0"/>
              <a:t>What are reasonable efforts? </a:t>
            </a:r>
          </a:p>
          <a:p>
            <a:pPr lvl="1" fontAlgn="base"/>
            <a:r>
              <a:rPr lang="en-US" sz="3200" dirty="0"/>
              <a:t>Comment 18 to Model Rule 1.6(c): </a:t>
            </a:r>
          </a:p>
          <a:p>
            <a:pPr lvl="2" fontAlgn="base"/>
            <a:r>
              <a:rPr lang="en-US" sz="2800" dirty="0"/>
              <a:t>The sensitivity of the information</a:t>
            </a:r>
          </a:p>
          <a:p>
            <a:pPr lvl="2" fontAlgn="base"/>
            <a:r>
              <a:rPr lang="en-US" sz="2800" dirty="0"/>
              <a:t>The likelihood of disclosure if additional safeguards are not employed</a:t>
            </a:r>
          </a:p>
          <a:p>
            <a:pPr lvl="2" fontAlgn="base"/>
            <a:r>
              <a:rPr lang="en-US" sz="2800" dirty="0"/>
              <a:t>The cost of employing additional safeguards, and</a:t>
            </a:r>
          </a:p>
          <a:p>
            <a:pPr lvl="2" fontAlgn="base"/>
            <a:r>
              <a:rPr lang="en-US" sz="2800" dirty="0"/>
              <a:t>The extent to which the safeguards adversely affect the lawyer’s ability to represent clients</a:t>
            </a:r>
          </a:p>
        </p:txBody>
      </p:sp>
      <p:sp>
        <p:nvSpPr>
          <p:cNvPr id="3" name="Title 2">
            <a:extLst>
              <a:ext uri="{FF2B5EF4-FFF2-40B4-BE49-F238E27FC236}">
                <a16:creationId xmlns:a16="http://schemas.microsoft.com/office/drawing/2014/main" id="{51036C68-A3D1-C548-BFDA-F49FD5526847}"/>
              </a:ext>
            </a:extLst>
          </p:cNvPr>
          <p:cNvSpPr>
            <a:spLocks noGrp="1"/>
          </p:cNvSpPr>
          <p:nvPr>
            <p:ph type="title"/>
          </p:nvPr>
        </p:nvSpPr>
        <p:spPr/>
        <p:txBody>
          <a:bodyPr/>
          <a:lstStyle/>
          <a:p>
            <a:r>
              <a:rPr lang="en-US" dirty="0"/>
              <a:t>DUTY TO PROTECT CONFIDENTIALITY OF EMAIL</a:t>
            </a:r>
            <a:br>
              <a:rPr lang="en-US" dirty="0"/>
            </a:br>
            <a:r>
              <a:rPr lang="en-US" dirty="0"/>
              <a:t>COMMUNICATIONS WITH CLIENTS </a:t>
            </a:r>
          </a:p>
        </p:txBody>
      </p:sp>
    </p:spTree>
    <p:extLst>
      <p:ext uri="{BB962C8B-B14F-4D97-AF65-F5344CB8AC3E}">
        <p14:creationId xmlns:p14="http://schemas.microsoft.com/office/powerpoint/2010/main" val="615663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98EF5E-DE69-F142-9FF7-5F3EE0BE7775}"/>
              </a:ext>
            </a:extLst>
          </p:cNvPr>
          <p:cNvSpPr>
            <a:spLocks noGrp="1"/>
          </p:cNvSpPr>
          <p:nvPr>
            <p:ph type="title"/>
          </p:nvPr>
        </p:nvSpPr>
        <p:spPr/>
        <p:txBody>
          <a:bodyPr/>
          <a:lstStyle/>
          <a:p>
            <a:r>
              <a:rPr lang="en-US" dirty="0"/>
              <a:t>EMAILS AND ENCRYPTION</a:t>
            </a:r>
          </a:p>
        </p:txBody>
      </p:sp>
      <p:sp>
        <p:nvSpPr>
          <p:cNvPr id="2" name="Content Placeholder 1">
            <a:extLst>
              <a:ext uri="{FF2B5EF4-FFF2-40B4-BE49-F238E27FC236}">
                <a16:creationId xmlns:a16="http://schemas.microsoft.com/office/drawing/2014/main" id="{79D6664E-9C05-B74A-9C0B-884E9C1DA5D4}"/>
              </a:ext>
            </a:extLst>
          </p:cNvPr>
          <p:cNvSpPr>
            <a:spLocks noGrp="1"/>
          </p:cNvSpPr>
          <p:nvPr>
            <p:ph idx="1"/>
          </p:nvPr>
        </p:nvSpPr>
        <p:spPr/>
        <p:txBody>
          <a:bodyPr vert="horz" lIns="91440" tIns="45720" rIns="91440" bIns="45720" rtlCol="0" anchor="t">
            <a:normAutofit/>
          </a:bodyPr>
          <a:lstStyle/>
          <a:p>
            <a:r>
              <a:rPr lang="en-US" sz="3200" dirty="0"/>
              <a:t>What is encryption?</a:t>
            </a:r>
          </a:p>
          <a:p>
            <a:pPr marL="0" indent="0">
              <a:buNone/>
            </a:pPr>
            <a:endParaRPr lang="en-US" sz="3200" dirty="0"/>
          </a:p>
          <a:p>
            <a:pPr lvl="1"/>
            <a:r>
              <a:rPr lang="en-US" sz="3200" dirty="0"/>
              <a:t>Converted from readable plain text into scrambled cipher text </a:t>
            </a:r>
          </a:p>
          <a:p>
            <a:pPr marL="457200" lvl="1" indent="0">
              <a:buNone/>
            </a:pPr>
            <a:endParaRPr lang="en-US" sz="3200" dirty="0"/>
          </a:p>
          <a:p>
            <a:r>
              <a:rPr lang="en-US" sz="3200" dirty="0"/>
              <a:t>Encryption process</a:t>
            </a:r>
          </a:p>
          <a:p>
            <a:endParaRPr lang="en-US" dirty="0"/>
          </a:p>
        </p:txBody>
      </p:sp>
      <p:pic>
        <p:nvPicPr>
          <p:cNvPr id="10" name="Picture 10" descr="A picture containing diagram&#10;&#10;Description automatically generated">
            <a:extLst>
              <a:ext uri="{FF2B5EF4-FFF2-40B4-BE49-F238E27FC236}">
                <a16:creationId xmlns:a16="http://schemas.microsoft.com/office/drawing/2014/main" id="{08670D38-DA6F-41FB-8EB9-0369432FAB64}"/>
              </a:ext>
            </a:extLst>
          </p:cNvPr>
          <p:cNvPicPr>
            <a:picLocks noGrp="1" noChangeAspect="1"/>
          </p:cNvPicPr>
          <p:nvPr>
            <p:ph type="pic" sz="quarter" idx="14"/>
          </p:nvPr>
        </p:nvPicPr>
        <p:blipFill rotWithShape="1">
          <a:blip r:embed="rId3"/>
          <a:srcRect l="21612" r="21612"/>
          <a:stretch/>
        </p:blipFill>
        <p:spPr>
          <a:xfrm>
            <a:off x="7198409" y="7404"/>
            <a:ext cx="4993591" cy="6072645"/>
          </a:xfrm>
        </p:spPr>
      </p:pic>
    </p:spTree>
    <p:extLst>
      <p:ext uri="{BB962C8B-B14F-4D97-AF65-F5344CB8AC3E}">
        <p14:creationId xmlns:p14="http://schemas.microsoft.com/office/powerpoint/2010/main" val="1107618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3848B-8C50-EC40-B2CC-A3B4B5993B6A}"/>
              </a:ext>
            </a:extLst>
          </p:cNvPr>
          <p:cNvSpPr>
            <a:spLocks noGrp="1"/>
          </p:cNvSpPr>
          <p:nvPr>
            <p:ph type="title"/>
          </p:nvPr>
        </p:nvSpPr>
        <p:spPr/>
        <p:txBody>
          <a:bodyPr/>
          <a:lstStyle/>
          <a:p>
            <a:r>
              <a:rPr lang="en-US" dirty="0">
                <a:cs typeface="Arial"/>
              </a:rPr>
              <a:t>ABA GUIDANCE ON</a:t>
            </a:r>
            <a:br>
              <a:rPr lang="en-US" dirty="0">
                <a:cs typeface="Arial"/>
              </a:rPr>
            </a:br>
            <a:r>
              <a:rPr lang="en-US" dirty="0">
                <a:cs typeface="Arial"/>
              </a:rPr>
              <a:t> “REASONABLE EFFORTS”</a:t>
            </a:r>
            <a:br>
              <a:rPr lang="en-US" dirty="0"/>
            </a:br>
            <a:endParaRPr lang="en-US" dirty="0"/>
          </a:p>
        </p:txBody>
      </p:sp>
      <p:sp>
        <p:nvSpPr>
          <p:cNvPr id="2" name="Content Placeholder 1">
            <a:extLst>
              <a:ext uri="{FF2B5EF4-FFF2-40B4-BE49-F238E27FC236}">
                <a16:creationId xmlns:a16="http://schemas.microsoft.com/office/drawing/2014/main" id="{DB2A9DF3-BC04-914C-9CD9-6CC9F3EA2AE2}"/>
              </a:ext>
            </a:extLst>
          </p:cNvPr>
          <p:cNvSpPr>
            <a:spLocks noGrp="1"/>
          </p:cNvSpPr>
          <p:nvPr>
            <p:ph idx="1"/>
          </p:nvPr>
        </p:nvSpPr>
        <p:spPr/>
        <p:txBody>
          <a:bodyPr vert="horz" lIns="91440" tIns="45720" rIns="91440" bIns="45720" rtlCol="0" anchor="t">
            <a:noAutofit/>
          </a:bodyPr>
          <a:lstStyle/>
          <a:p>
            <a:pPr marL="457200" indent="-457200" fontAlgn="base">
              <a:buAutoNum type="arabicParenBoth"/>
            </a:pPr>
            <a:r>
              <a:rPr lang="en-US" sz="3600" dirty="0"/>
              <a:t>Understand the nature of the threat;</a:t>
            </a:r>
            <a:endParaRPr lang="en-US" dirty="0"/>
          </a:p>
          <a:p>
            <a:pPr marL="457200" indent="-457200">
              <a:buAutoNum type="arabicParenBoth"/>
            </a:pPr>
            <a:r>
              <a:rPr lang="en-US" sz="3600" dirty="0"/>
              <a:t>Understand how client confidential information is transmitted and where it is stored;</a:t>
            </a:r>
          </a:p>
          <a:p>
            <a:pPr marL="0" indent="0" fontAlgn="base">
              <a:buNone/>
            </a:pPr>
            <a:endParaRPr lang="en-US" dirty="0"/>
          </a:p>
          <a:p>
            <a:endParaRPr lang="en-US" dirty="0"/>
          </a:p>
        </p:txBody>
      </p:sp>
      <p:pic>
        <p:nvPicPr>
          <p:cNvPr id="5" name="Picture 5" descr="A picture containing icon&#10;&#10;Description automatically generated">
            <a:extLst>
              <a:ext uri="{FF2B5EF4-FFF2-40B4-BE49-F238E27FC236}">
                <a16:creationId xmlns:a16="http://schemas.microsoft.com/office/drawing/2014/main" id="{65E56D66-4181-47E5-B99F-A682CCE83D95}"/>
              </a:ext>
            </a:extLst>
          </p:cNvPr>
          <p:cNvPicPr>
            <a:picLocks noGrp="1" noChangeAspect="1"/>
          </p:cNvPicPr>
          <p:nvPr>
            <p:ph type="pic" sz="quarter" idx="14"/>
          </p:nvPr>
        </p:nvPicPr>
        <p:blipFill rotWithShape="1">
          <a:blip r:embed="rId3"/>
          <a:srcRect t="3" b="3"/>
          <a:stretch/>
        </p:blipFill>
        <p:spPr>
          <a:xfrm>
            <a:off x="7287374" y="1"/>
            <a:ext cx="4901692" cy="6062870"/>
          </a:xfrm>
        </p:spPr>
      </p:pic>
    </p:spTree>
    <p:extLst>
      <p:ext uri="{BB962C8B-B14F-4D97-AF65-F5344CB8AC3E}">
        <p14:creationId xmlns:p14="http://schemas.microsoft.com/office/powerpoint/2010/main" val="455040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E3E08C-2C3F-B14E-8F56-CEA5410FF594}"/>
              </a:ext>
            </a:extLst>
          </p:cNvPr>
          <p:cNvSpPr>
            <a:spLocks noGrp="1"/>
          </p:cNvSpPr>
          <p:nvPr>
            <p:ph idx="1"/>
          </p:nvPr>
        </p:nvSpPr>
        <p:spPr/>
        <p:txBody>
          <a:bodyPr vert="horz" lIns="91440" tIns="45720" rIns="91440" bIns="45720" rtlCol="0" anchor="t">
            <a:noAutofit/>
          </a:bodyPr>
          <a:lstStyle/>
          <a:p>
            <a:pPr marL="0" indent="0">
              <a:buNone/>
            </a:pPr>
            <a:endParaRPr lang="en-US" sz="3600" dirty="0"/>
          </a:p>
          <a:p>
            <a:pPr marL="0" indent="0">
              <a:buNone/>
            </a:pPr>
            <a:r>
              <a:rPr lang="en-US" sz="3600" dirty="0"/>
              <a:t>(3) Understand and use reasonable electronic security measures;</a:t>
            </a:r>
            <a:endParaRPr lang="en-US" sz="3600"/>
          </a:p>
          <a:p>
            <a:pPr marL="0" indent="0">
              <a:buNone/>
            </a:pPr>
            <a:endParaRPr lang="en-US" sz="2400" dirty="0"/>
          </a:p>
        </p:txBody>
      </p:sp>
      <p:sp>
        <p:nvSpPr>
          <p:cNvPr id="4" name="Content Placeholder 3">
            <a:extLst>
              <a:ext uri="{FF2B5EF4-FFF2-40B4-BE49-F238E27FC236}">
                <a16:creationId xmlns:a16="http://schemas.microsoft.com/office/drawing/2014/main" id="{915F36A2-5A9C-4FEB-BCAB-035D038915BC}"/>
              </a:ext>
            </a:extLst>
          </p:cNvPr>
          <p:cNvSpPr>
            <a:spLocks noGrp="1"/>
          </p:cNvSpPr>
          <p:nvPr>
            <p:ph idx="10"/>
          </p:nvPr>
        </p:nvSpPr>
        <p:spPr>
          <a:xfrm>
            <a:off x="5161460" y="2043523"/>
            <a:ext cx="6673523" cy="3731740"/>
          </a:xfrm>
        </p:spPr>
        <p:txBody>
          <a:bodyPr vert="horz" lIns="91440" tIns="45720" rIns="91440" bIns="45720" rtlCol="0" anchor="t">
            <a:normAutofit lnSpcReduction="10000"/>
          </a:bodyPr>
          <a:lstStyle/>
          <a:p>
            <a:pPr lvl="2"/>
            <a:r>
              <a:rPr lang="en-US" sz="2800" dirty="0">
                <a:ea typeface="+mn-lt"/>
                <a:cs typeface="+mn-lt"/>
              </a:rPr>
              <a:t>Using secure internet access </a:t>
            </a:r>
            <a:endParaRPr lang="en-US"/>
          </a:p>
          <a:p>
            <a:pPr lvl="2"/>
            <a:r>
              <a:rPr lang="en-US" sz="2800" dirty="0">
                <a:ea typeface="+mn-lt"/>
                <a:cs typeface="+mn-lt"/>
              </a:rPr>
              <a:t>Using unique complex passwords </a:t>
            </a:r>
          </a:p>
          <a:p>
            <a:pPr lvl="2"/>
            <a:r>
              <a:rPr lang="en-US" sz="2800" dirty="0">
                <a:ea typeface="+mn-lt"/>
                <a:cs typeface="+mn-lt"/>
              </a:rPr>
              <a:t>Firewalls and anti-malware/antivirus software </a:t>
            </a:r>
          </a:p>
          <a:p>
            <a:pPr lvl="2"/>
            <a:r>
              <a:rPr lang="en-US" sz="2800" dirty="0">
                <a:ea typeface="+mn-lt"/>
                <a:cs typeface="+mn-lt"/>
              </a:rPr>
              <a:t>Frequent updates </a:t>
            </a:r>
          </a:p>
          <a:p>
            <a:pPr lvl="2"/>
            <a:r>
              <a:rPr lang="en-US" sz="2800" dirty="0">
                <a:ea typeface="+mn-lt"/>
                <a:cs typeface="+mn-lt"/>
              </a:rPr>
              <a:t>Disabling lost or stolen devices </a:t>
            </a:r>
          </a:p>
          <a:p>
            <a:pPr lvl="2"/>
            <a:r>
              <a:rPr lang="en-US" sz="2800" dirty="0">
                <a:ea typeface="+mn-lt"/>
                <a:cs typeface="+mn-lt"/>
              </a:rPr>
              <a:t>Multi-factor authentication </a:t>
            </a:r>
          </a:p>
          <a:p>
            <a:pPr lvl="2"/>
            <a:r>
              <a:rPr lang="en-US" sz="2800" dirty="0">
                <a:ea typeface="+mn-lt"/>
                <a:cs typeface="+mn-lt"/>
              </a:rPr>
              <a:t>Permanent deletion</a:t>
            </a:r>
            <a:r>
              <a:rPr lang="en-US" sz="2000" dirty="0">
                <a:ea typeface="+mn-lt"/>
                <a:cs typeface="+mn-lt"/>
              </a:rPr>
              <a:t> </a:t>
            </a:r>
          </a:p>
          <a:p>
            <a:pPr lvl="2"/>
            <a:endParaRPr lang="en-US" sz="2000" dirty="0">
              <a:ea typeface="+mn-lt"/>
              <a:cs typeface="+mn-lt"/>
            </a:endParaRPr>
          </a:p>
          <a:p>
            <a:endParaRPr lang="en-US" dirty="0"/>
          </a:p>
        </p:txBody>
      </p:sp>
      <p:sp>
        <p:nvSpPr>
          <p:cNvPr id="3" name="Title 2">
            <a:extLst>
              <a:ext uri="{FF2B5EF4-FFF2-40B4-BE49-F238E27FC236}">
                <a16:creationId xmlns:a16="http://schemas.microsoft.com/office/drawing/2014/main" id="{414E9EFB-E50D-7443-8EAE-22D033A8609D}"/>
              </a:ext>
            </a:extLst>
          </p:cNvPr>
          <p:cNvSpPr>
            <a:spLocks noGrp="1"/>
          </p:cNvSpPr>
          <p:nvPr>
            <p:ph type="title"/>
          </p:nvPr>
        </p:nvSpPr>
        <p:spPr/>
        <p:txBody>
          <a:bodyPr/>
          <a:lstStyle/>
          <a:p>
            <a:r>
              <a:rPr lang="en-US" dirty="0"/>
              <a:t>ABA GUIDANCE ON “REASONABLE EFFORTS”</a:t>
            </a:r>
          </a:p>
        </p:txBody>
      </p:sp>
    </p:spTree>
    <p:extLst>
      <p:ext uri="{BB962C8B-B14F-4D97-AF65-F5344CB8AC3E}">
        <p14:creationId xmlns:p14="http://schemas.microsoft.com/office/powerpoint/2010/main" val="3532940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I’m not a cat': lawyer gets stuck on Zoom kitten filter during court case">
            <a:hlinkClick r:id="" action="ppaction://media"/>
            <a:extLst>
              <a:ext uri="{FF2B5EF4-FFF2-40B4-BE49-F238E27FC236}">
                <a16:creationId xmlns:a16="http://schemas.microsoft.com/office/drawing/2014/main" id="{8327DBCB-206C-6B45-8C2B-C2A9790D7F34}"/>
              </a:ext>
            </a:extLst>
          </p:cNvPr>
          <p:cNvPicPr>
            <a:picLocks noGrp="1" noRot="1" noChangeAspect="1"/>
          </p:cNvPicPr>
          <p:nvPr>
            <p:ph idx="1"/>
            <a:videoFile r:link="rId1"/>
          </p:nvPr>
        </p:nvPicPr>
        <p:blipFill>
          <a:blip r:embed="rId4"/>
          <a:stretch>
            <a:fillRect/>
          </a:stretch>
        </p:blipFill>
        <p:spPr>
          <a:xfrm>
            <a:off x="2857500" y="2038350"/>
            <a:ext cx="6408738" cy="3621088"/>
          </a:xfrm>
          <a:prstGeom prst="rect">
            <a:avLst/>
          </a:prstGeom>
        </p:spPr>
      </p:pic>
      <p:sp>
        <p:nvSpPr>
          <p:cNvPr id="3" name="Title 2">
            <a:extLst>
              <a:ext uri="{FF2B5EF4-FFF2-40B4-BE49-F238E27FC236}">
                <a16:creationId xmlns:a16="http://schemas.microsoft.com/office/drawing/2014/main" id="{82AB11B2-338D-C142-A506-58C6734A0463}"/>
              </a:ext>
            </a:extLst>
          </p:cNvPr>
          <p:cNvSpPr>
            <a:spLocks noGrp="1"/>
          </p:cNvSpPr>
          <p:nvPr>
            <p:ph type="title"/>
          </p:nvPr>
        </p:nvSpPr>
        <p:spPr/>
        <p:txBody>
          <a:bodyPr/>
          <a:lstStyle/>
          <a:p>
            <a:r>
              <a:rPr lang="en-US" dirty="0">
                <a:cs typeface="Arial"/>
              </a:rPr>
              <a:t>TECHNOLOGICAL COMPETENCY IS IMPORTANT</a:t>
            </a:r>
            <a:endParaRPr lang="en-US" dirty="0"/>
          </a:p>
        </p:txBody>
      </p:sp>
    </p:spTree>
    <p:extLst>
      <p:ext uri="{BB962C8B-B14F-4D97-AF65-F5344CB8AC3E}">
        <p14:creationId xmlns:p14="http://schemas.microsoft.com/office/powerpoint/2010/main" val="63826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853AD5-C519-C647-931D-B0DC884EB08A}"/>
              </a:ext>
            </a:extLst>
          </p:cNvPr>
          <p:cNvSpPr>
            <a:spLocks noGrp="1"/>
          </p:cNvSpPr>
          <p:nvPr>
            <p:ph idx="1"/>
          </p:nvPr>
        </p:nvSpPr>
        <p:spPr/>
        <p:txBody>
          <a:bodyPr vert="horz" lIns="91440" tIns="45720" rIns="91440" bIns="45720" rtlCol="0" anchor="t">
            <a:noAutofit/>
          </a:bodyPr>
          <a:lstStyle/>
          <a:p>
            <a:pPr marL="0" indent="0" fontAlgn="base">
              <a:buNone/>
            </a:pPr>
            <a:endParaRPr lang="en-US" sz="3600" dirty="0"/>
          </a:p>
          <a:p>
            <a:pPr marL="0" indent="0" fontAlgn="base">
              <a:buNone/>
            </a:pPr>
            <a:r>
              <a:rPr lang="en-US" sz="3600" dirty="0"/>
              <a:t>(4) Communicate what levels of security will be necessary for each electronic communication; </a:t>
            </a:r>
          </a:p>
          <a:p>
            <a:pPr marL="0" indent="0" fontAlgn="base">
              <a:buNone/>
            </a:pPr>
            <a:endParaRPr lang="en-US" sz="3600" dirty="0"/>
          </a:p>
          <a:p>
            <a:pPr marL="0" indent="0" fontAlgn="base">
              <a:buNone/>
            </a:pPr>
            <a:r>
              <a:rPr lang="en-US" sz="3600" dirty="0"/>
              <a:t>(5) Warn the client of the risk of sending/receiving electronic communication on a device with third party access;</a:t>
            </a:r>
          </a:p>
          <a:p>
            <a:pPr marL="0" indent="0" fontAlgn="base">
              <a:buNone/>
            </a:pPr>
            <a:endParaRPr lang="en-US" dirty="0"/>
          </a:p>
          <a:p>
            <a:endParaRPr lang="en-US" dirty="0"/>
          </a:p>
        </p:txBody>
      </p:sp>
      <p:sp>
        <p:nvSpPr>
          <p:cNvPr id="3" name="Title 2">
            <a:extLst>
              <a:ext uri="{FF2B5EF4-FFF2-40B4-BE49-F238E27FC236}">
                <a16:creationId xmlns:a16="http://schemas.microsoft.com/office/drawing/2014/main" id="{5FA98E0B-EB34-CA43-8E9B-C34631186DF7}"/>
              </a:ext>
            </a:extLst>
          </p:cNvPr>
          <p:cNvSpPr>
            <a:spLocks noGrp="1"/>
          </p:cNvSpPr>
          <p:nvPr>
            <p:ph type="title"/>
          </p:nvPr>
        </p:nvSpPr>
        <p:spPr/>
        <p:txBody>
          <a:bodyPr/>
          <a:lstStyle/>
          <a:p>
            <a:r>
              <a:rPr lang="en-US" dirty="0"/>
              <a:t>ABA GUIDANCE ON “REASONABLE EFFORTS”</a:t>
            </a:r>
          </a:p>
        </p:txBody>
      </p:sp>
    </p:spTree>
    <p:extLst>
      <p:ext uri="{BB962C8B-B14F-4D97-AF65-F5344CB8AC3E}">
        <p14:creationId xmlns:p14="http://schemas.microsoft.com/office/powerpoint/2010/main" val="420012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C8163-BA62-DC45-976E-C532F345B915}"/>
              </a:ext>
            </a:extLst>
          </p:cNvPr>
          <p:cNvSpPr>
            <a:spLocks noGrp="1"/>
          </p:cNvSpPr>
          <p:nvPr>
            <p:ph idx="1"/>
          </p:nvPr>
        </p:nvSpPr>
        <p:spPr/>
        <p:txBody>
          <a:bodyPr vert="horz" lIns="91440" tIns="45720" rIns="91440" bIns="45720" rtlCol="0" anchor="t">
            <a:noAutofit/>
          </a:bodyPr>
          <a:lstStyle/>
          <a:p>
            <a:pPr marL="0" indent="0" fontAlgn="base">
              <a:buNone/>
            </a:pPr>
            <a:endParaRPr lang="en-US" sz="2800" dirty="0"/>
          </a:p>
          <a:p>
            <a:pPr marL="0" indent="0" fontAlgn="base">
              <a:buNone/>
            </a:pPr>
            <a:r>
              <a:rPr lang="en-US" sz="3600" dirty="0"/>
              <a:t>(6) Label confidential client information;</a:t>
            </a:r>
          </a:p>
          <a:p>
            <a:pPr marL="0" indent="0" fontAlgn="base">
              <a:buNone/>
            </a:pPr>
            <a:endParaRPr lang="en-US" sz="3600" dirty="0"/>
          </a:p>
          <a:p>
            <a:pPr marL="0" indent="0" fontAlgn="base">
              <a:buNone/>
            </a:pPr>
            <a:r>
              <a:rPr lang="en-US" sz="3600" dirty="0"/>
              <a:t>(7) Train lawyers and non-lawyer assistants in technology and information security.</a:t>
            </a:r>
            <a:r>
              <a:rPr lang="en-US" sz="2800" dirty="0"/>
              <a:t> </a:t>
            </a:r>
          </a:p>
          <a:p>
            <a:pPr marL="0" indent="0">
              <a:buNone/>
            </a:pPr>
            <a:endParaRPr lang="en-US" dirty="0"/>
          </a:p>
        </p:txBody>
      </p:sp>
      <p:sp>
        <p:nvSpPr>
          <p:cNvPr id="3" name="Title 2">
            <a:extLst>
              <a:ext uri="{FF2B5EF4-FFF2-40B4-BE49-F238E27FC236}">
                <a16:creationId xmlns:a16="http://schemas.microsoft.com/office/drawing/2014/main" id="{30ABFE68-EAEA-844E-B5D2-85DA2768B00D}"/>
              </a:ext>
            </a:extLst>
          </p:cNvPr>
          <p:cNvSpPr>
            <a:spLocks noGrp="1"/>
          </p:cNvSpPr>
          <p:nvPr>
            <p:ph type="title"/>
          </p:nvPr>
        </p:nvSpPr>
        <p:spPr/>
        <p:txBody>
          <a:bodyPr/>
          <a:lstStyle/>
          <a:p>
            <a:r>
              <a:rPr lang="en-US" dirty="0"/>
              <a:t>ABA GUIDANCE “REASONABLE EFFORTS”</a:t>
            </a:r>
          </a:p>
        </p:txBody>
      </p:sp>
    </p:spTree>
    <p:extLst>
      <p:ext uri="{BB962C8B-B14F-4D97-AF65-F5344CB8AC3E}">
        <p14:creationId xmlns:p14="http://schemas.microsoft.com/office/powerpoint/2010/main" val="56565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A9E12F-A602-8B40-B630-77B3614238FD}"/>
              </a:ext>
            </a:extLst>
          </p:cNvPr>
          <p:cNvSpPr>
            <a:spLocks noGrp="1"/>
          </p:cNvSpPr>
          <p:nvPr>
            <p:ph type="title"/>
          </p:nvPr>
        </p:nvSpPr>
        <p:spPr/>
        <p:txBody>
          <a:bodyPr/>
          <a:lstStyle/>
          <a:p>
            <a:r>
              <a:rPr lang="en-US" dirty="0"/>
              <a:t>METADATA</a:t>
            </a:r>
          </a:p>
        </p:txBody>
      </p:sp>
      <p:sp>
        <p:nvSpPr>
          <p:cNvPr id="2" name="Content Placeholder 1">
            <a:extLst>
              <a:ext uri="{FF2B5EF4-FFF2-40B4-BE49-F238E27FC236}">
                <a16:creationId xmlns:a16="http://schemas.microsoft.com/office/drawing/2014/main" id="{1B41D95E-0F5E-5E49-A0E7-41FEABF82909}"/>
              </a:ext>
            </a:extLst>
          </p:cNvPr>
          <p:cNvSpPr>
            <a:spLocks noGrp="1"/>
          </p:cNvSpPr>
          <p:nvPr>
            <p:ph idx="1"/>
          </p:nvPr>
        </p:nvSpPr>
        <p:spPr/>
        <p:txBody>
          <a:bodyPr vert="horz" lIns="91440" tIns="45720" rIns="91440" bIns="45720" rtlCol="0" anchor="t">
            <a:normAutofit/>
          </a:bodyPr>
          <a:lstStyle/>
          <a:p>
            <a:pPr fontAlgn="base"/>
            <a:r>
              <a:rPr lang="en-US" sz="3600" dirty="0"/>
              <a:t>What is metadata?</a:t>
            </a:r>
          </a:p>
          <a:p>
            <a:pPr marL="0" indent="0" fontAlgn="base">
              <a:buNone/>
            </a:pPr>
            <a:endParaRPr lang="en-US" sz="3600" dirty="0"/>
          </a:p>
          <a:p>
            <a:pPr fontAlgn="base"/>
            <a:r>
              <a:rPr lang="en-US" sz="3600" dirty="0"/>
              <a:t>Inadvertent disclosure</a:t>
            </a:r>
            <a:r>
              <a:rPr lang="en-US" dirty="0"/>
              <a:t> </a:t>
            </a:r>
          </a:p>
          <a:p>
            <a:endParaRPr lang="en-US" dirty="0"/>
          </a:p>
        </p:txBody>
      </p:sp>
      <p:pic>
        <p:nvPicPr>
          <p:cNvPr id="6" name="Picture 6" descr="A picture containing text, ice, mountain&#10;&#10;Description automatically generated">
            <a:extLst>
              <a:ext uri="{FF2B5EF4-FFF2-40B4-BE49-F238E27FC236}">
                <a16:creationId xmlns:a16="http://schemas.microsoft.com/office/drawing/2014/main" id="{361DF54A-43D8-4D3C-A37A-D14317D4FFCA}"/>
              </a:ext>
            </a:extLst>
          </p:cNvPr>
          <p:cNvPicPr>
            <a:picLocks noGrp="1" noChangeAspect="1"/>
          </p:cNvPicPr>
          <p:nvPr>
            <p:ph type="pic" sz="quarter" idx="14"/>
          </p:nvPr>
        </p:nvPicPr>
        <p:blipFill rotWithShape="1">
          <a:blip r:embed="rId3"/>
          <a:srcRect t="4729" b="4729"/>
          <a:stretch/>
        </p:blipFill>
        <p:spPr>
          <a:xfrm>
            <a:off x="7226079" y="1564"/>
            <a:ext cx="4962831" cy="6059743"/>
          </a:xfrm>
        </p:spPr>
      </p:pic>
    </p:spTree>
    <p:extLst>
      <p:ext uri="{BB962C8B-B14F-4D97-AF65-F5344CB8AC3E}">
        <p14:creationId xmlns:p14="http://schemas.microsoft.com/office/powerpoint/2010/main" val="283445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243A0-5921-8C40-AC24-DAC9841B8AC3}"/>
              </a:ext>
            </a:extLst>
          </p:cNvPr>
          <p:cNvSpPr>
            <a:spLocks noGrp="1"/>
          </p:cNvSpPr>
          <p:nvPr>
            <p:ph idx="1"/>
          </p:nvPr>
        </p:nvSpPr>
        <p:spPr/>
        <p:txBody>
          <a:bodyPr vert="horz" lIns="91440" tIns="45720" rIns="91440" bIns="45720" rtlCol="0" anchor="t">
            <a:noAutofit/>
          </a:bodyPr>
          <a:lstStyle/>
          <a:p>
            <a:pPr fontAlgn="base"/>
            <a:r>
              <a:rPr lang="en-US" sz="2800" dirty="0"/>
              <a:t>If you receive a document that has metadata, are you required to inform the sender that the document they sent you contains the metadata?</a:t>
            </a:r>
          </a:p>
          <a:p>
            <a:pPr fontAlgn="base"/>
            <a:endParaRPr lang="en-US" sz="2800" dirty="0"/>
          </a:p>
          <a:p>
            <a:pPr lvl="1" fontAlgn="base"/>
            <a:r>
              <a:rPr lang="en-US" sz="2800" b="1" dirty="0"/>
              <a:t>Rule 4-4.4(b): </a:t>
            </a:r>
            <a:r>
              <a:rPr lang="en-US" sz="2800" dirty="0"/>
              <a:t>A lawyer who receives a document or electronic stored information relating to the representation of the lawyer's client and knows or reasonably should know that the document or electronically stored information was inadvertently sent shall promptly notify the sender.</a:t>
            </a:r>
          </a:p>
          <a:p>
            <a:pPr marL="0" indent="0">
              <a:buNone/>
            </a:pPr>
            <a:endParaRPr lang="en-US" dirty="0"/>
          </a:p>
        </p:txBody>
      </p:sp>
      <p:sp>
        <p:nvSpPr>
          <p:cNvPr id="3" name="Title 2">
            <a:extLst>
              <a:ext uri="{FF2B5EF4-FFF2-40B4-BE49-F238E27FC236}">
                <a16:creationId xmlns:a16="http://schemas.microsoft.com/office/drawing/2014/main" id="{8183FADB-9888-994E-9C5C-E31FDADCF99B}"/>
              </a:ext>
            </a:extLst>
          </p:cNvPr>
          <p:cNvSpPr>
            <a:spLocks noGrp="1"/>
          </p:cNvSpPr>
          <p:nvPr>
            <p:ph type="title"/>
          </p:nvPr>
        </p:nvSpPr>
        <p:spPr/>
        <p:txBody>
          <a:bodyPr/>
          <a:lstStyle/>
          <a:p>
            <a:r>
              <a:rPr lang="en-US" dirty="0"/>
              <a:t>METADATA</a:t>
            </a:r>
          </a:p>
        </p:txBody>
      </p:sp>
    </p:spTree>
    <p:extLst>
      <p:ext uri="{BB962C8B-B14F-4D97-AF65-F5344CB8AC3E}">
        <p14:creationId xmlns:p14="http://schemas.microsoft.com/office/powerpoint/2010/main" val="514178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8BEB53-9E2C-4545-837D-0AE3E6758E3A}"/>
              </a:ext>
            </a:extLst>
          </p:cNvPr>
          <p:cNvSpPr>
            <a:spLocks noGrp="1"/>
          </p:cNvSpPr>
          <p:nvPr>
            <p:ph idx="1"/>
          </p:nvPr>
        </p:nvSpPr>
        <p:spPr/>
        <p:txBody>
          <a:bodyPr vert="horz" lIns="91440" tIns="45720" rIns="91440" bIns="45720" rtlCol="0" anchor="t">
            <a:normAutofit/>
          </a:bodyPr>
          <a:lstStyle/>
          <a:p>
            <a:pPr fontAlgn="base"/>
            <a:r>
              <a:rPr lang="en-US" sz="2800" dirty="0"/>
              <a:t>Scenario: Metadata on a document sent to opposing counsel reveals a likely settlement figure or position or just other information about your bottom line position </a:t>
            </a:r>
          </a:p>
          <a:p>
            <a:pPr fontAlgn="base"/>
            <a:r>
              <a:rPr lang="en-US" sz="2800" dirty="0"/>
              <a:t>Can the lawyer who received this information use it? </a:t>
            </a:r>
          </a:p>
          <a:p>
            <a:pPr fontAlgn="base"/>
            <a:r>
              <a:rPr lang="en-US" sz="2800" b="1" dirty="0"/>
              <a:t>Mo Rule 56.01(b)(9)(A)(ii)</a:t>
            </a:r>
          </a:p>
          <a:p>
            <a:pPr fontAlgn="base"/>
            <a:r>
              <a:rPr lang="en-US" sz="2800" dirty="0"/>
              <a:t>Scrubbing metadata</a:t>
            </a:r>
          </a:p>
        </p:txBody>
      </p:sp>
      <p:sp>
        <p:nvSpPr>
          <p:cNvPr id="3" name="Title 2">
            <a:extLst>
              <a:ext uri="{FF2B5EF4-FFF2-40B4-BE49-F238E27FC236}">
                <a16:creationId xmlns:a16="http://schemas.microsoft.com/office/drawing/2014/main" id="{0293A084-C35A-A94A-A569-18D4640210F5}"/>
              </a:ext>
            </a:extLst>
          </p:cNvPr>
          <p:cNvSpPr>
            <a:spLocks noGrp="1"/>
          </p:cNvSpPr>
          <p:nvPr>
            <p:ph type="title"/>
          </p:nvPr>
        </p:nvSpPr>
        <p:spPr/>
        <p:txBody>
          <a:bodyPr/>
          <a:lstStyle/>
          <a:p>
            <a:r>
              <a:rPr lang="en-US" dirty="0"/>
              <a:t>METADATA – AN EXAMPLE</a:t>
            </a:r>
          </a:p>
        </p:txBody>
      </p:sp>
    </p:spTree>
    <p:extLst>
      <p:ext uri="{BB962C8B-B14F-4D97-AF65-F5344CB8AC3E}">
        <p14:creationId xmlns:p14="http://schemas.microsoft.com/office/powerpoint/2010/main" val="1509546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7763D7B-791D-E74B-9AC9-EC5F8907E7E7}"/>
              </a:ext>
            </a:extLst>
          </p:cNvPr>
          <p:cNvGraphicFramePr>
            <a:graphicFrameLocks/>
          </p:cNvGraphicFramePr>
          <p:nvPr>
            <p:extLst>
              <p:ext uri="{D42A27DB-BD31-4B8C-83A1-F6EECF244321}">
                <p14:modId xmlns:p14="http://schemas.microsoft.com/office/powerpoint/2010/main" val="1998387453"/>
              </p:ext>
            </p:extLst>
          </p:nvPr>
        </p:nvGraphicFramePr>
        <p:xfrm>
          <a:off x="658971" y="233771"/>
          <a:ext cx="10874058" cy="5588489"/>
        </p:xfrm>
        <a:graphic>
          <a:graphicData uri="http://schemas.openxmlformats.org/drawingml/2006/table">
            <a:tbl>
              <a:tblPr firstRow="1" bandRow="1">
                <a:tableStyleId>{5C22544A-7EE6-4342-B048-85BDC9FD1C3A}</a:tableStyleId>
              </a:tblPr>
              <a:tblGrid>
                <a:gridCol w="3624686">
                  <a:extLst>
                    <a:ext uri="{9D8B030D-6E8A-4147-A177-3AD203B41FA5}">
                      <a16:colId xmlns:a16="http://schemas.microsoft.com/office/drawing/2014/main" val="324410137"/>
                    </a:ext>
                  </a:extLst>
                </a:gridCol>
                <a:gridCol w="3624686">
                  <a:extLst>
                    <a:ext uri="{9D8B030D-6E8A-4147-A177-3AD203B41FA5}">
                      <a16:colId xmlns:a16="http://schemas.microsoft.com/office/drawing/2014/main" val="777262722"/>
                    </a:ext>
                  </a:extLst>
                </a:gridCol>
                <a:gridCol w="3624686">
                  <a:extLst>
                    <a:ext uri="{9D8B030D-6E8A-4147-A177-3AD203B41FA5}">
                      <a16:colId xmlns:a16="http://schemas.microsoft.com/office/drawing/2014/main" val="3061153396"/>
                    </a:ext>
                  </a:extLst>
                </a:gridCol>
              </a:tblGrid>
              <a:tr h="0">
                <a:tc>
                  <a:txBody>
                    <a:bodyPr/>
                    <a:lstStyle/>
                    <a:p>
                      <a:r>
                        <a:rPr lang="en-US" dirty="0"/>
                        <a:t>FACT</a:t>
                      </a:r>
                    </a:p>
                  </a:txBody>
                  <a:tcPr/>
                </a:tc>
                <a:tc>
                  <a:txBody>
                    <a:bodyPr/>
                    <a:lstStyle/>
                    <a:p>
                      <a:r>
                        <a:rPr lang="en-US" dirty="0"/>
                        <a:t>CONSEQUENCE</a:t>
                      </a:r>
                    </a:p>
                  </a:txBody>
                  <a:tcPr/>
                </a:tc>
                <a:tc>
                  <a:txBody>
                    <a:bodyPr/>
                    <a:lstStyle/>
                    <a:p>
                      <a:r>
                        <a:rPr lang="en-US" dirty="0"/>
                        <a:t>HOW TO COMPLY</a:t>
                      </a:r>
                    </a:p>
                  </a:txBody>
                  <a:tcPr/>
                </a:tc>
                <a:extLst>
                  <a:ext uri="{0D108BD9-81ED-4DB2-BD59-A6C34878D82A}">
                    <a16:rowId xmlns:a16="http://schemas.microsoft.com/office/drawing/2014/main" val="185384446"/>
                  </a:ext>
                </a:extLst>
              </a:tr>
              <a:tr h="2022329">
                <a:tc>
                  <a:txBody>
                    <a:bodyPr/>
                    <a:lstStyle/>
                    <a:p>
                      <a:r>
                        <a:rPr lang="en-US" dirty="0"/>
                        <a:t>New and emerging cloud based storage systems allow for online storage of client data</a:t>
                      </a:r>
                    </a:p>
                  </a:txBody>
                  <a:tcPr/>
                </a:tc>
                <a:tc>
                  <a:txBody>
                    <a:bodyPr/>
                    <a:lstStyle/>
                    <a:p>
                      <a:r>
                        <a:rPr lang="en-US" dirty="0"/>
                        <a:t>Ethical duties of confidentiality, communication, competence, and supervision arise relating to use of cloud storage</a:t>
                      </a:r>
                    </a:p>
                  </a:txBody>
                  <a:tcPr/>
                </a:tc>
                <a:tc>
                  <a:txBody>
                    <a:bodyPr/>
                    <a:lstStyle/>
                    <a:p>
                      <a:r>
                        <a:rPr lang="en-US" dirty="0"/>
                        <a:t>Several ways to comply with these duties include: self study of relevant technology, limiting access to client data, regular data backups </a:t>
                      </a:r>
                    </a:p>
                  </a:txBody>
                  <a:tcPr/>
                </a:tc>
                <a:extLst>
                  <a:ext uri="{0D108BD9-81ED-4DB2-BD59-A6C34878D82A}">
                    <a16:rowId xmlns:a16="http://schemas.microsoft.com/office/drawing/2014/main" val="3800746595"/>
                  </a:ext>
                </a:extLst>
              </a:tr>
              <a:tr h="1051611">
                <a:tc>
                  <a:txBody>
                    <a:bodyPr/>
                    <a:lstStyle/>
                    <a:p>
                      <a:r>
                        <a:rPr lang="en-US" dirty="0"/>
                        <a:t>Email used as a primary method of communication between attorneys and their colleagues as well as clients</a:t>
                      </a:r>
                    </a:p>
                  </a:txBody>
                  <a:tcPr/>
                </a:tc>
                <a:tc>
                  <a:txBody>
                    <a:bodyPr/>
                    <a:lstStyle/>
                    <a:p>
                      <a:r>
                        <a:rPr lang="en-US" dirty="0"/>
                        <a:t>Inadvertent disclosures and breach of confidentiality is easier over email</a:t>
                      </a:r>
                    </a:p>
                  </a:txBody>
                  <a:tcPr/>
                </a:tc>
                <a:tc>
                  <a:txBody>
                    <a:bodyPr/>
                    <a:lstStyle/>
                    <a:p>
                      <a:r>
                        <a:rPr lang="en-US" dirty="0"/>
                        <a:t>Necessary measures dependent on circumstances. Use effective disclaimers, encryption when necessary, limit chances of unauthorized 3</a:t>
                      </a:r>
                      <a:r>
                        <a:rPr lang="en-US" baseline="30000" dirty="0"/>
                        <a:t>rd</a:t>
                      </a:r>
                      <a:r>
                        <a:rPr lang="en-US" dirty="0"/>
                        <a:t> parties accessing email</a:t>
                      </a:r>
                    </a:p>
                  </a:txBody>
                  <a:tcPr/>
                </a:tc>
                <a:extLst>
                  <a:ext uri="{0D108BD9-81ED-4DB2-BD59-A6C34878D82A}">
                    <a16:rowId xmlns:a16="http://schemas.microsoft.com/office/drawing/2014/main" val="1666460033"/>
                  </a:ext>
                </a:extLst>
              </a:tr>
              <a:tr h="1462460">
                <a:tc>
                  <a:txBody>
                    <a:bodyPr/>
                    <a:lstStyle/>
                    <a:p>
                      <a:r>
                        <a:rPr lang="en-US" dirty="0"/>
                        <a:t>Documents contain metadata </a:t>
                      </a:r>
                    </a:p>
                  </a:txBody>
                  <a:tcPr/>
                </a:tc>
                <a:tc>
                  <a:txBody>
                    <a:bodyPr/>
                    <a:lstStyle/>
                    <a:p>
                      <a:r>
                        <a:rPr lang="en-US" dirty="0"/>
                        <a:t>This can reveal a number of things about a document, some of which could include important/confidential information relating to client representation</a:t>
                      </a:r>
                    </a:p>
                  </a:txBody>
                  <a:tcPr/>
                </a:tc>
                <a:tc>
                  <a:txBody>
                    <a:bodyPr/>
                    <a:lstStyle/>
                    <a:p>
                      <a:r>
                        <a:rPr lang="en-US" i="0" dirty="0"/>
                        <a:t>Scrub metadata from documents before sending to opposing counsel</a:t>
                      </a:r>
                    </a:p>
                  </a:txBody>
                  <a:tcPr/>
                </a:tc>
                <a:extLst>
                  <a:ext uri="{0D108BD9-81ED-4DB2-BD59-A6C34878D82A}">
                    <a16:rowId xmlns:a16="http://schemas.microsoft.com/office/drawing/2014/main" val="1653605279"/>
                  </a:ext>
                </a:extLst>
              </a:tr>
            </a:tbl>
          </a:graphicData>
        </a:graphic>
      </p:graphicFrame>
    </p:spTree>
    <p:extLst>
      <p:ext uri="{BB962C8B-B14F-4D97-AF65-F5344CB8AC3E}">
        <p14:creationId xmlns:p14="http://schemas.microsoft.com/office/powerpoint/2010/main" val="2487302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0844B-E9EA-49C0-AF07-30E694370A3C}"/>
              </a:ext>
            </a:extLst>
          </p:cNvPr>
          <p:cNvSpPr>
            <a:spLocks noGrp="1"/>
          </p:cNvSpPr>
          <p:nvPr>
            <p:ph idx="1"/>
          </p:nvPr>
        </p:nvSpPr>
        <p:spPr>
          <a:xfrm>
            <a:off x="914400" y="2201818"/>
            <a:ext cx="10295467" cy="3581144"/>
          </a:xfrm>
        </p:spPr>
        <p:txBody>
          <a:bodyPr vert="horz" lIns="91440" tIns="45720" rIns="91440" bIns="45720" numCol="2" rtlCol="0" anchor="t">
            <a:noAutofit/>
          </a:bodyPr>
          <a:lstStyle/>
          <a:p>
            <a:pPr marL="91440" indent="-91440" fontAlgn="base">
              <a:lnSpc>
                <a:spcPct val="100000"/>
              </a:lnSpc>
              <a:spcBef>
                <a:spcPts val="1200"/>
              </a:spcBef>
              <a:spcAft>
                <a:spcPts val="1400"/>
              </a:spcAft>
            </a:pPr>
            <a:r>
              <a:rPr lang="en-US" dirty="0">
                <a:latin typeface="Arial"/>
                <a:cs typeface="Times New Roman"/>
              </a:rPr>
              <a:t>The Bencher, July/August 2021. The New Normal: Technology, Law, and Ethics in an Increasingly Connected But Remote World</a:t>
            </a:r>
            <a:endParaRPr lang="en-US" dirty="0">
              <a:solidFill>
                <a:srgbClr val="000000"/>
              </a:solidFill>
              <a:latin typeface="Arial"/>
              <a:cs typeface="Times New Roman"/>
            </a:endParaRPr>
          </a:p>
          <a:p>
            <a:pPr marL="91440" indent="-91440">
              <a:lnSpc>
                <a:spcPct val="100000"/>
              </a:lnSpc>
            </a:pPr>
            <a:r>
              <a:rPr lang="en-US" b="0" i="0" u="none" strike="noStrike" dirty="0">
                <a:solidFill>
                  <a:srgbClr val="525252"/>
                </a:solidFill>
                <a:effectLst/>
                <a:latin typeface="Arial"/>
                <a:cs typeface="Times New Roman"/>
                <a:hlinkClick r:id="rId2"/>
              </a:rPr>
              <a:t>http://hpi.georgetown.edu/privacy/records.html</a:t>
            </a:r>
            <a:endParaRPr lang="en-US" b="0" i="0" u="none" strike="noStrike">
              <a:solidFill>
                <a:srgbClr val="000000"/>
              </a:solidFill>
              <a:effectLst/>
              <a:latin typeface="Arial"/>
              <a:cs typeface="Times New Roman" panose="02020603050405020304" pitchFamily="18" charset="0"/>
            </a:endParaRPr>
          </a:p>
          <a:p>
            <a:pPr marL="91440" indent="-91440">
              <a:lnSpc>
                <a:spcPct val="100000"/>
              </a:lnSpc>
            </a:pPr>
            <a:r>
              <a:rPr lang="en-US" b="1" dirty="0">
                <a:ea typeface="+mn-lt"/>
                <a:cs typeface="+mn-lt"/>
              </a:rPr>
              <a:t>Missouri Bar Informal Opinion 2018-09- </a:t>
            </a:r>
            <a:r>
              <a:rPr lang="en-US" i="1" dirty="0">
                <a:latin typeface="Arial"/>
                <a:ea typeface="+mn-lt"/>
                <a:cs typeface="+mn-lt"/>
                <a:hlinkClick r:id="rId3"/>
              </a:rPr>
              <a:t>https://mobar.org/public/ethics/InformalOpinionsSearch.aspx</a:t>
            </a:r>
            <a:endParaRPr lang="en-US">
              <a:solidFill>
                <a:srgbClr val="525252"/>
              </a:solidFill>
              <a:latin typeface="Arial"/>
              <a:ea typeface="+mn-lt"/>
              <a:cs typeface="Times New Roman" panose="02020603050405020304" pitchFamily="18" charset="0"/>
            </a:endParaRPr>
          </a:p>
          <a:p>
            <a:pPr marL="91440" indent="-91440">
              <a:lnSpc>
                <a:spcPct val="100000"/>
              </a:lnSpc>
            </a:pPr>
            <a:r>
              <a:rPr lang="en-US" b="1" dirty="0">
                <a:ea typeface="+mn-lt"/>
                <a:cs typeface="+mn-lt"/>
              </a:rPr>
              <a:t>ABA informal opinion 2021-07 </a:t>
            </a:r>
            <a:endParaRPr lang="en-US"/>
          </a:p>
          <a:p>
            <a:pPr marL="91440" indent="-91440">
              <a:lnSpc>
                <a:spcPct val="100000"/>
              </a:lnSpc>
            </a:pPr>
            <a:endParaRPr lang="en-US" b="1" dirty="0">
              <a:latin typeface="Arial"/>
              <a:cs typeface="Arial"/>
            </a:endParaRPr>
          </a:p>
          <a:p>
            <a:pPr marL="91440" indent="-91440">
              <a:lnSpc>
                <a:spcPct val="100000"/>
              </a:lnSpc>
            </a:pPr>
            <a:r>
              <a:rPr lang="en-US" u="sng" dirty="0">
                <a:latin typeface="Arial"/>
                <a:cs typeface="Times New Roman"/>
                <a:hlinkClick r:id="rId4"/>
              </a:rPr>
              <a:t>https://www.filevine.com/blog/about-those-email-disclaimers/</a:t>
            </a:r>
            <a:endParaRPr lang="en-US" u="sng" dirty="0">
              <a:solidFill>
                <a:srgbClr val="000000"/>
              </a:solidFill>
              <a:latin typeface="Arial"/>
              <a:cs typeface="Times New Roman"/>
            </a:endParaRPr>
          </a:p>
          <a:p>
            <a:pPr>
              <a:lnSpc>
                <a:spcPct val="100000"/>
              </a:lnSpc>
            </a:pPr>
            <a:r>
              <a:rPr lang="en-US" b="1" i="1" u="sng" dirty="0">
                <a:solidFill>
                  <a:srgbClr val="000000"/>
                </a:solidFill>
                <a:latin typeface="Arial"/>
                <a:cs typeface="Calibri"/>
                <a:hlinkClick r:id="rId5">
                  <a:extLst>
                    <a:ext uri="{A12FA001-AC4F-418D-AE19-62706E023703}">
                      <ahyp:hlinkClr xmlns:ahyp="http://schemas.microsoft.com/office/drawing/2018/hyperlinkcolor" val="tx"/>
                    </a:ext>
                  </a:extLst>
                </a:hlinkClick>
              </a:rPr>
              <a:t>https://www.americanbar.org/content/dam/aba/administrative/professional_responsibility/aba_formal_opinion_477.pdf</a:t>
            </a:r>
            <a:endParaRPr lang="en-US" b="1" i="1" u="sng">
              <a:latin typeface="Arial"/>
              <a:ea typeface="+mn-lt"/>
              <a:cs typeface="Calibri"/>
            </a:endParaRPr>
          </a:p>
          <a:p>
            <a:pPr>
              <a:lnSpc>
                <a:spcPct val="100000"/>
              </a:lnSpc>
            </a:pPr>
            <a:r>
              <a:rPr lang="en-US" dirty="0">
                <a:ea typeface="+mn-lt"/>
                <a:cs typeface="+mn-lt"/>
              </a:rPr>
              <a:t>ABA Formal Ethics Opinion 99-413 (1999).</a:t>
            </a:r>
            <a:endParaRPr lang="en-US" dirty="0">
              <a:solidFill>
                <a:srgbClr val="000000"/>
              </a:solidFill>
              <a:latin typeface="Arial"/>
              <a:cs typeface="Arial"/>
            </a:endParaRPr>
          </a:p>
          <a:p>
            <a:pPr>
              <a:lnSpc>
                <a:spcPct val="100000"/>
              </a:lnSpc>
            </a:pPr>
            <a:r>
              <a:rPr lang="en-US" dirty="0">
                <a:latin typeface="Arial"/>
                <a:cs typeface="Times New Roman"/>
                <a:hlinkClick r:id="rId6"/>
              </a:rPr>
              <a:t>https://marciazeng.slis.kent.edu/metadatabasics/types.htm</a:t>
            </a:r>
            <a:endParaRPr lang="en-US">
              <a:latin typeface="Arial"/>
              <a:cs typeface="Arial"/>
            </a:endParaRPr>
          </a:p>
          <a:p>
            <a:pPr marL="91440" indent="-91440">
              <a:lnSpc>
                <a:spcPct val="100000"/>
              </a:lnSpc>
              <a:spcBef>
                <a:spcPts val="1200"/>
              </a:spcBef>
              <a:spcAft>
                <a:spcPts val="1400"/>
              </a:spcAft>
            </a:pPr>
            <a:r>
              <a:rPr lang="en-US" dirty="0">
                <a:solidFill>
                  <a:srgbClr val="000000"/>
                </a:solidFill>
                <a:latin typeface="Arial"/>
                <a:cs typeface="Times New Roman"/>
                <a:hlinkClick r:id="rId7"/>
              </a:rPr>
              <a:t>https://</a:t>
            </a:r>
            <a:r>
              <a:rPr lang="en-US" dirty="0">
                <a:solidFill>
                  <a:srgbClr val="000000"/>
                </a:solidFill>
                <a:latin typeface="Arial"/>
                <a:cs typeface="Times New Roman"/>
                <a:hlinkClick r:id="rId7">
                  <a:extLst>
                    <a:ext uri="{A12FA001-AC4F-418D-AE19-62706E023703}">
                      <ahyp:hlinkClr xmlns:ahyp="http://schemas.microsoft.com/office/drawing/2018/hyperlinkcolor" val="tx"/>
                    </a:ext>
                  </a:extLst>
                </a:hlinkClick>
              </a:rPr>
              <a:t>www.courts.mo.gov/page.jsp?id=707</a:t>
            </a:r>
            <a:endParaRPr lang="en-US">
              <a:latin typeface="Arial"/>
              <a:ea typeface="+mn-lt"/>
              <a:cs typeface="+mn-lt"/>
            </a:endParaRPr>
          </a:p>
          <a:p>
            <a:pPr marL="91440" indent="-91440">
              <a:lnSpc>
                <a:spcPct val="100000"/>
              </a:lnSpc>
              <a:spcBef>
                <a:spcPts val="1200"/>
              </a:spcBef>
              <a:spcAft>
                <a:spcPts val="1400"/>
              </a:spcAft>
            </a:pPr>
            <a:endParaRPr lang="en-US" dirty="0">
              <a:ea typeface="+mn-lt"/>
              <a:cs typeface="+mn-lt"/>
            </a:endParaRPr>
          </a:p>
          <a:p>
            <a:pPr>
              <a:lnSpc>
                <a:spcPct val="100000"/>
              </a:lnSpc>
            </a:pPr>
            <a:endParaRPr lang="en-US" dirty="0">
              <a:solidFill>
                <a:srgbClr val="000000"/>
              </a:solidFill>
              <a:latin typeface="Arial"/>
              <a:cs typeface="Arial"/>
            </a:endParaRPr>
          </a:p>
          <a:p>
            <a:pPr marL="91440" indent="-91440">
              <a:lnSpc>
                <a:spcPct val="100000"/>
              </a:lnSpc>
            </a:pPr>
            <a:endParaRPr lang="en-US" u="sng" dirty="0">
              <a:solidFill>
                <a:srgbClr val="000000"/>
              </a:solidFill>
              <a:latin typeface="Arial"/>
              <a:cs typeface="Times New Roman"/>
            </a:endParaRPr>
          </a:p>
          <a:p>
            <a:pPr marL="91440" indent="-91440">
              <a:lnSpc>
                <a:spcPct val="100000"/>
              </a:lnSpc>
            </a:pPr>
            <a:endParaRPr lang="en-US" b="1" dirty="0">
              <a:solidFill>
                <a:srgbClr val="000000"/>
              </a:solidFill>
              <a:latin typeface="Arial"/>
              <a:cs typeface="Arial"/>
            </a:endParaRPr>
          </a:p>
        </p:txBody>
      </p:sp>
      <p:sp>
        <p:nvSpPr>
          <p:cNvPr id="3" name="Title 2">
            <a:extLst>
              <a:ext uri="{FF2B5EF4-FFF2-40B4-BE49-F238E27FC236}">
                <a16:creationId xmlns:a16="http://schemas.microsoft.com/office/drawing/2014/main" id="{11055B0F-AE2E-482A-9AB1-0DE17465D7A2}"/>
              </a:ext>
            </a:extLst>
          </p:cNvPr>
          <p:cNvSpPr>
            <a:spLocks noGrp="1"/>
          </p:cNvSpPr>
          <p:nvPr>
            <p:ph type="title"/>
          </p:nvPr>
        </p:nvSpPr>
        <p:spPr>
          <a:xfrm>
            <a:off x="521158" y="596349"/>
            <a:ext cx="11106550" cy="1244630"/>
          </a:xfrm>
        </p:spPr>
        <p:txBody>
          <a:bodyPr/>
          <a:lstStyle/>
          <a:p>
            <a:pPr rtl="0">
              <a:spcBef>
                <a:spcPts val="0"/>
              </a:spcBef>
              <a:spcAft>
                <a:spcPts val="0"/>
              </a:spcAft>
            </a:pPr>
            <a:r>
              <a:rPr lang="en-US" i="0" u="none" strike="noStrike" dirty="0">
                <a:solidFill>
                  <a:srgbClr val="000000"/>
                </a:solidFill>
                <a:effectLst/>
                <a:latin typeface="Arial"/>
                <a:cs typeface="Arial"/>
              </a:rPr>
              <a:t>RESOURCES</a:t>
            </a:r>
            <a:endParaRPr lang="en-US" dirty="0">
              <a:latin typeface="Arial"/>
              <a:cs typeface="Arial"/>
            </a:endParaRPr>
          </a:p>
        </p:txBody>
      </p:sp>
    </p:spTree>
    <p:extLst>
      <p:ext uri="{BB962C8B-B14F-4D97-AF65-F5344CB8AC3E}">
        <p14:creationId xmlns:p14="http://schemas.microsoft.com/office/powerpoint/2010/main" val="301519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030D95B-2EB4-7C4E-B044-5DA60DDA128F}"/>
              </a:ext>
            </a:extLst>
          </p:cNvPr>
          <p:cNvSpPr>
            <a:spLocks noGrp="1"/>
          </p:cNvSpPr>
          <p:nvPr>
            <p:ph idx="1"/>
          </p:nvPr>
        </p:nvSpPr>
        <p:spPr>
          <a:xfrm>
            <a:off x="521158" y="2251518"/>
            <a:ext cx="11609797" cy="3648120"/>
          </a:xfrm>
        </p:spPr>
        <p:txBody>
          <a:bodyPr vert="horz" lIns="91440" tIns="45720" rIns="91440" bIns="45720" rtlCol="0" anchor="t">
            <a:noAutofit/>
          </a:bodyPr>
          <a:lstStyle/>
          <a:p>
            <a:pPr marL="457200" indent="-457200">
              <a:buFont typeface="+mj-lt"/>
              <a:buAutoNum type="arabicPeriod"/>
            </a:pPr>
            <a:r>
              <a:rPr lang="en-US" sz="2400" b="1" dirty="0"/>
              <a:t>Using cloud-based technology (like Box and Teams)</a:t>
            </a:r>
          </a:p>
          <a:p>
            <a:pPr lvl="1"/>
            <a:r>
              <a:rPr lang="en-US" sz="2400" dirty="0"/>
              <a:t>Duty of technological competence</a:t>
            </a:r>
          </a:p>
          <a:p>
            <a:pPr lvl="1"/>
            <a:r>
              <a:rPr lang="en-US" sz="2400" dirty="0"/>
              <a:t>Duty to supervise and other rules implicated by technological competence</a:t>
            </a:r>
          </a:p>
          <a:p>
            <a:pPr lvl="1"/>
            <a:r>
              <a:rPr lang="en-US" sz="2400" dirty="0"/>
              <a:t>Reasonable efforts and best practices</a:t>
            </a:r>
          </a:p>
          <a:p>
            <a:pPr marL="457200" indent="-457200">
              <a:buFont typeface="+mj-lt"/>
              <a:buAutoNum type="arabicPeriod"/>
            </a:pPr>
            <a:r>
              <a:rPr lang="en-US" sz="2400" b="1" dirty="0"/>
              <a:t>Emailing Clients</a:t>
            </a:r>
          </a:p>
          <a:p>
            <a:pPr lvl="1"/>
            <a:r>
              <a:rPr lang="en-US" sz="2400" dirty="0"/>
              <a:t>Advantages &amp; disadvantages of email</a:t>
            </a:r>
          </a:p>
          <a:p>
            <a:pPr lvl="1"/>
            <a:r>
              <a:rPr lang="en-US" sz="2400" dirty="0"/>
              <a:t>Rules on communications/confidentiality </a:t>
            </a:r>
          </a:p>
          <a:p>
            <a:pPr lvl="1"/>
            <a:r>
              <a:rPr lang="en-US" sz="2400" dirty="0"/>
              <a:t>Disclaimers- how to use appropriately</a:t>
            </a:r>
          </a:p>
          <a:p>
            <a:pPr marL="457200" indent="-457200">
              <a:buFont typeface="+mj-lt"/>
              <a:buAutoNum type="arabicPeriod"/>
            </a:pPr>
            <a:r>
              <a:rPr lang="en-US" sz="2400" b="1" dirty="0"/>
              <a:t>Metadata</a:t>
            </a:r>
          </a:p>
        </p:txBody>
      </p:sp>
      <p:sp>
        <p:nvSpPr>
          <p:cNvPr id="6" name="Title 5">
            <a:extLst>
              <a:ext uri="{FF2B5EF4-FFF2-40B4-BE49-F238E27FC236}">
                <a16:creationId xmlns:a16="http://schemas.microsoft.com/office/drawing/2014/main" id="{A5418AC1-84F1-514A-A8C9-46BA06505A7A}"/>
              </a:ext>
            </a:extLst>
          </p:cNvPr>
          <p:cNvSpPr>
            <a:spLocks noGrp="1"/>
          </p:cNvSpPr>
          <p:nvPr>
            <p:ph type="title"/>
          </p:nvPr>
        </p:nvSpPr>
        <p:spPr/>
        <p:txBody>
          <a:bodyPr/>
          <a:lstStyle/>
          <a:p>
            <a:r>
              <a:rPr lang="en-US" cap="all" dirty="0"/>
              <a:t>overview</a:t>
            </a:r>
          </a:p>
        </p:txBody>
      </p:sp>
      <p:sp>
        <p:nvSpPr>
          <p:cNvPr id="2" name="TextBox 1">
            <a:extLst>
              <a:ext uri="{FF2B5EF4-FFF2-40B4-BE49-F238E27FC236}">
                <a16:creationId xmlns:a16="http://schemas.microsoft.com/office/drawing/2014/main" id="{3F7AFCE1-9C1D-42F3-88EC-B469267F2180}"/>
              </a:ext>
            </a:extLst>
          </p:cNvPr>
          <p:cNvSpPr txBox="1"/>
          <p:nvPr/>
        </p:nvSpPr>
        <p:spPr>
          <a:xfrm>
            <a:off x="76200" y="6274902"/>
            <a:ext cx="9353550" cy="338554"/>
          </a:xfrm>
          <a:prstGeom prst="rect">
            <a:avLst/>
          </a:prstGeom>
          <a:noFill/>
        </p:spPr>
        <p:txBody>
          <a:bodyPr wrap="square" rtlCol="0">
            <a:spAutoFit/>
          </a:bodyPr>
          <a:lstStyle/>
          <a:p>
            <a:r>
              <a:rPr lang="en-US" sz="1600" b="1" dirty="0"/>
              <a:t>Symposium 2021: Pushing the Envelope – </a:t>
            </a:r>
            <a:r>
              <a:rPr lang="en-US" sz="1600" b="1" i="1" dirty="0"/>
              <a:t>First in Advocacy for America’s Heroes </a:t>
            </a:r>
          </a:p>
        </p:txBody>
      </p:sp>
    </p:spTree>
    <p:extLst>
      <p:ext uri="{BB962C8B-B14F-4D97-AF65-F5344CB8AC3E}">
        <p14:creationId xmlns:p14="http://schemas.microsoft.com/office/powerpoint/2010/main" val="38494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0712E4-2AE4-47AE-99B6-94BB1FCE1C1B}"/>
              </a:ext>
            </a:extLst>
          </p:cNvPr>
          <p:cNvSpPr>
            <a:spLocks noGrp="1"/>
          </p:cNvSpPr>
          <p:nvPr>
            <p:ph idx="1"/>
          </p:nvPr>
        </p:nvSpPr>
        <p:spPr/>
        <p:txBody>
          <a:bodyPr vert="horz" lIns="91440" tIns="45720" rIns="91440" bIns="45720" rtlCol="0" anchor="t">
            <a:normAutofit lnSpcReduction="10000"/>
          </a:bodyPr>
          <a:lstStyle/>
          <a:p>
            <a:pPr marL="0" indent="0" algn="just">
              <a:buNone/>
            </a:pPr>
            <a:r>
              <a:rPr lang="en-US" sz="2400" b="1" dirty="0">
                <a:effectLst>
                  <a:outerShdw blurRad="38100" dist="38100" dir="2700000" algn="tl">
                    <a:srgbClr val="000000">
                      <a:alpha val="43137"/>
                    </a:srgbClr>
                  </a:outerShdw>
                </a:effectLst>
              </a:rPr>
              <a:t>Rule 4-1.1 Competence. </a:t>
            </a:r>
            <a:r>
              <a:rPr lang="en-US" sz="2400" b="1" dirty="0">
                <a:effectLst>
                  <a:outerShdw blurRad="38100" dist="38100" dir="2700000" algn="tl">
                    <a:srgbClr val="000000">
                      <a:alpha val="43137"/>
                    </a:srgbClr>
                  </a:outerShdw>
                </a:effectLst>
                <a:ea typeface="+mn-lt"/>
                <a:cs typeface="+mn-lt"/>
              </a:rPr>
              <a:t>A lawyer shall provide competent representation to a client</a:t>
            </a:r>
            <a:r>
              <a:rPr lang="en-US" sz="2400" dirty="0">
                <a:effectLst>
                  <a:outerShdw blurRad="38100" dist="38100" dir="2700000" algn="tl">
                    <a:srgbClr val="000000">
                      <a:alpha val="43137"/>
                    </a:srgbClr>
                  </a:outerShdw>
                </a:effectLst>
                <a:ea typeface="+mn-lt"/>
                <a:cs typeface="+mn-lt"/>
              </a:rPr>
              <a:t>. </a:t>
            </a:r>
            <a:r>
              <a:rPr lang="en-US" sz="2400" b="1" dirty="0">
                <a:effectLst>
                  <a:outerShdw blurRad="38100" dist="38100" dir="2700000" algn="tl">
                    <a:srgbClr val="000000">
                      <a:alpha val="43137"/>
                    </a:srgbClr>
                  </a:outerShdw>
                </a:effectLst>
                <a:ea typeface="+mn-lt"/>
                <a:cs typeface="+mn-lt"/>
              </a:rPr>
              <a:t>Competent representation requires the legal knowledge, skill, thoroughness and preparation reasonably necessary for the representation.</a:t>
            </a:r>
            <a:endParaRPr lang="en-US"/>
          </a:p>
          <a:p>
            <a:pPr marL="0" indent="0">
              <a:buNone/>
            </a:pPr>
            <a:endParaRPr lang="en-US" sz="2400" b="1" dirty="0">
              <a:effectLst>
                <a:outerShdw blurRad="38100" dist="38100" dir="2700000" algn="tl">
                  <a:srgbClr val="000000">
                    <a:alpha val="43137"/>
                  </a:srgbClr>
                </a:outerShdw>
              </a:effectLst>
              <a:cs typeface="Arial"/>
            </a:endParaRPr>
          </a:p>
          <a:p>
            <a:pPr marL="457200" lvl="1" indent="0" algn="just">
              <a:buNone/>
            </a:pPr>
            <a:r>
              <a:rPr lang="en-US" sz="2400" b="1" dirty="0">
                <a:effectLst>
                  <a:outerShdw blurRad="38100" dist="38100" dir="2700000" algn="tl">
                    <a:srgbClr val="000000">
                      <a:alpha val="43137"/>
                    </a:srgbClr>
                  </a:outerShdw>
                </a:effectLst>
              </a:rPr>
              <a:t>Comment [6] Maintaining Competence.</a:t>
            </a:r>
            <a:r>
              <a:rPr lang="en-US" sz="2400" dirty="0">
                <a:effectLst>
                  <a:outerShdw blurRad="38100" dist="38100" dir="2700000" algn="tl">
                    <a:srgbClr val="000000">
                      <a:alpha val="43137"/>
                    </a:srgbClr>
                  </a:outerShdw>
                </a:effectLst>
              </a:rPr>
              <a:t> “To maintain the requisite knowledge and skill, a lawyer should keep abreast of changes in the law and its practice, </a:t>
            </a:r>
            <a:r>
              <a:rPr lang="en-US" sz="2400" u="sng" dirty="0">
                <a:effectLst>
                  <a:outerShdw blurRad="38100" dist="38100" dir="2700000" algn="tl">
                    <a:srgbClr val="000000">
                      <a:alpha val="43137"/>
                    </a:srgbClr>
                  </a:outerShdw>
                </a:effectLst>
              </a:rPr>
              <a:t>including the benefits and risks associated with relevant technology, engage in continuing study and education, and comply with all continuing legal education requirements to which the lawyer is subject.” </a:t>
            </a:r>
          </a:p>
          <a:p>
            <a:endParaRPr lang="en-US" dirty="0"/>
          </a:p>
        </p:txBody>
      </p:sp>
      <p:sp>
        <p:nvSpPr>
          <p:cNvPr id="3" name="Title 2">
            <a:extLst>
              <a:ext uri="{FF2B5EF4-FFF2-40B4-BE49-F238E27FC236}">
                <a16:creationId xmlns:a16="http://schemas.microsoft.com/office/drawing/2014/main" id="{3644C8BE-7019-4538-BA89-93A064911118}"/>
              </a:ext>
            </a:extLst>
          </p:cNvPr>
          <p:cNvSpPr>
            <a:spLocks noGrp="1"/>
          </p:cNvSpPr>
          <p:nvPr>
            <p:ph type="title"/>
          </p:nvPr>
        </p:nvSpPr>
        <p:spPr/>
        <p:txBody>
          <a:bodyPr/>
          <a:lstStyle/>
          <a:p>
            <a:r>
              <a:rPr lang="en-US" dirty="0"/>
              <a:t>DUTY OF COMPETENCE AND TECHNOLOGICAL COMPETENCY</a:t>
            </a:r>
          </a:p>
        </p:txBody>
      </p:sp>
    </p:spTree>
    <p:extLst>
      <p:ext uri="{BB962C8B-B14F-4D97-AF65-F5344CB8AC3E}">
        <p14:creationId xmlns:p14="http://schemas.microsoft.com/office/powerpoint/2010/main" val="308988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B53C8-3624-4A3E-B0CB-1C5384D0BC64}"/>
              </a:ext>
            </a:extLst>
          </p:cNvPr>
          <p:cNvSpPr>
            <a:spLocks noGrp="1"/>
          </p:cNvSpPr>
          <p:nvPr>
            <p:ph idx="1"/>
          </p:nvPr>
        </p:nvSpPr>
        <p:spPr/>
        <p:txBody>
          <a:bodyPr vert="horz" lIns="91440" tIns="45720" rIns="91440" bIns="45720" rtlCol="0" anchor="t">
            <a:normAutofit/>
          </a:bodyPr>
          <a:lstStyle/>
          <a:p>
            <a:pPr marL="0" indent="0">
              <a:buNone/>
            </a:pPr>
            <a:r>
              <a:rPr lang="en-US" sz="2400" b="1" dirty="0">
                <a:effectLst>
                  <a:outerShdw blurRad="38100" dist="38100" dir="2700000" algn="tl">
                    <a:srgbClr val="000000">
                      <a:alpha val="43137"/>
                    </a:srgbClr>
                  </a:outerShdw>
                </a:effectLst>
              </a:rPr>
              <a:t>Rule 5.3: Responsibilities Regarding Nonlawyer Assistance. </a:t>
            </a:r>
          </a:p>
          <a:p>
            <a:pPr marL="0" indent="0">
              <a:buNone/>
            </a:pPr>
            <a:r>
              <a:rPr lang="en-US" sz="2400" b="0" i="0" dirty="0">
                <a:solidFill>
                  <a:srgbClr val="000000"/>
                </a:solidFill>
                <a:effectLst>
                  <a:outerShdw blurRad="38100" dist="38100" dir="2700000" algn="tl">
                    <a:srgbClr val="000000">
                      <a:alpha val="43137"/>
                    </a:srgbClr>
                  </a:outerShdw>
                </a:effectLst>
                <a:latin typeface="Arial"/>
              </a:rPr>
              <a:t>With respect to a nonlawyer employed or retained by or associated with a lawyer:</a:t>
            </a:r>
          </a:p>
          <a:p>
            <a:pPr marL="0" indent="0">
              <a:buNone/>
            </a:pPr>
            <a:r>
              <a:rPr lang="en-US" sz="2400" dirty="0">
                <a:solidFill>
                  <a:srgbClr val="000000"/>
                </a:solidFill>
                <a:effectLst>
                  <a:outerShdw blurRad="38100" dist="38100" dir="2700000" algn="tl">
                    <a:srgbClr val="000000">
                      <a:alpha val="43137"/>
                    </a:srgbClr>
                  </a:outerShdw>
                </a:effectLst>
                <a:latin typeface="Arial"/>
              </a:rPr>
              <a:t>(a) A partner, and a lawyer who individually or together with other lawyers possesses comparable managerial authority in a law firm shall make reasonable efforts to ensure that the firm has in effect measures giving reasonable assurance that the person’s conduct is compatible with the professional obligations of the lawyer.</a:t>
            </a:r>
            <a:endParaRPr lang="en-US" sz="2400" b="0" i="0" dirty="0">
              <a:solidFill>
                <a:srgbClr val="000000"/>
              </a:solidFill>
              <a:effectLst/>
              <a:latin typeface="Arial"/>
            </a:endParaRPr>
          </a:p>
          <a:p>
            <a:endParaRPr lang="en-US" dirty="0"/>
          </a:p>
        </p:txBody>
      </p:sp>
      <p:sp>
        <p:nvSpPr>
          <p:cNvPr id="3" name="Title 2">
            <a:extLst>
              <a:ext uri="{FF2B5EF4-FFF2-40B4-BE49-F238E27FC236}">
                <a16:creationId xmlns:a16="http://schemas.microsoft.com/office/drawing/2014/main" id="{BD4BC580-0CBB-4B27-AE9B-6EAFC11110A4}"/>
              </a:ext>
            </a:extLst>
          </p:cNvPr>
          <p:cNvSpPr>
            <a:spLocks noGrp="1"/>
          </p:cNvSpPr>
          <p:nvPr>
            <p:ph type="title"/>
          </p:nvPr>
        </p:nvSpPr>
        <p:spPr>
          <a:xfrm>
            <a:off x="508858" y="596349"/>
            <a:ext cx="11106550" cy="1300586"/>
          </a:xfrm>
        </p:spPr>
        <p:txBody>
          <a:bodyPr/>
          <a:lstStyle/>
          <a:p>
            <a:r>
              <a:rPr lang="en-US" dirty="0"/>
              <a:t>SUPERVISION</a:t>
            </a:r>
          </a:p>
        </p:txBody>
      </p:sp>
    </p:spTree>
    <p:extLst>
      <p:ext uri="{BB962C8B-B14F-4D97-AF65-F5344CB8AC3E}">
        <p14:creationId xmlns:p14="http://schemas.microsoft.com/office/powerpoint/2010/main" val="337727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B16E55-F13D-4295-89E0-F93F6C571032}"/>
              </a:ext>
            </a:extLst>
          </p:cNvPr>
          <p:cNvSpPr>
            <a:spLocks noGrp="1"/>
          </p:cNvSpPr>
          <p:nvPr>
            <p:ph idx="1"/>
          </p:nvPr>
        </p:nvSpPr>
        <p:spPr/>
        <p:txBody>
          <a:bodyPr vert="horz" lIns="91440" tIns="45720" rIns="91440" bIns="45720" rtlCol="0" anchor="t">
            <a:noAutofit/>
          </a:bodyPr>
          <a:lstStyle/>
          <a:p>
            <a:pPr marL="457200" lvl="1" indent="0">
              <a:buNone/>
            </a:pPr>
            <a:r>
              <a:rPr lang="en-US" sz="2400" dirty="0">
                <a:effectLst>
                  <a:outerShdw blurRad="38100" dist="38100" dir="2700000" algn="tl">
                    <a:srgbClr val="000000">
                      <a:alpha val="43137"/>
                    </a:srgbClr>
                  </a:outerShdw>
                </a:effectLst>
              </a:rPr>
              <a:t>"A lawyer may use nonlawyers outside the firm to assist the lawyer in rendering legal services to the client. Examples include…</a:t>
            </a:r>
            <a:r>
              <a:rPr lang="en-US" sz="2400" u="sng" dirty="0">
                <a:effectLst>
                  <a:outerShdw blurRad="38100" dist="38100" dir="2700000" algn="tl">
                    <a:srgbClr val="000000">
                      <a:alpha val="43137"/>
                    </a:srgbClr>
                  </a:outerShdw>
                </a:effectLst>
              </a:rPr>
              <a:t>using an Internet-based service to store client information</a:t>
            </a:r>
            <a:r>
              <a:rPr lang="en-US" sz="2400" dirty="0">
                <a:effectLst>
                  <a:outerShdw blurRad="38100" dist="38100" dir="2700000" algn="tl">
                    <a:srgbClr val="000000">
                      <a:alpha val="43137"/>
                    </a:srgbClr>
                  </a:outerShdw>
                </a:effectLst>
              </a:rPr>
              <a:t>."</a:t>
            </a:r>
          </a:p>
          <a:p>
            <a:pPr marL="457200" lvl="1" indent="0">
              <a:buNone/>
            </a:pPr>
            <a:endParaRPr lang="en-US" sz="2400" b="1" dirty="0">
              <a:effectLst>
                <a:outerShdw blurRad="38100" dist="38100" dir="2700000" algn="tl">
                  <a:srgbClr val="000000">
                    <a:alpha val="43137"/>
                  </a:srgbClr>
                </a:outerShdw>
              </a:effectLst>
            </a:endParaRPr>
          </a:p>
          <a:p>
            <a:pPr marL="457200" lvl="1" indent="0">
              <a:buNone/>
            </a:pPr>
            <a:r>
              <a:rPr lang="en-US" sz="2400" b="1" dirty="0">
                <a:effectLst>
                  <a:outerShdw blurRad="38100" dist="38100" dir="2700000" algn="tl">
                    <a:srgbClr val="000000">
                      <a:alpha val="43137"/>
                    </a:srgbClr>
                  </a:outerShdw>
                </a:effectLst>
              </a:rPr>
              <a:t>When using such services outside the firm, a lawyer must make reasonable efforts to ensure that the services are provided in a manner that is compatible with the lawyer’s professional obligations.</a:t>
            </a:r>
          </a:p>
          <a:p>
            <a:pPr marL="457200" lvl="1" indent="0">
              <a:buNone/>
            </a:pPr>
            <a:endParaRPr lang="en-US" sz="2400" b="1" dirty="0">
              <a:effectLst>
                <a:outerShdw blurRad="38100" dist="38100" dir="2700000" algn="tl">
                  <a:srgbClr val="000000">
                    <a:alpha val="43137"/>
                  </a:srgbClr>
                </a:outerShdw>
              </a:effectLst>
            </a:endParaRPr>
          </a:p>
          <a:p>
            <a:pPr marL="457200" lvl="1" indent="0">
              <a:buNone/>
            </a:pPr>
            <a:endParaRPr lang="en-US" sz="240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749E2A5F-D6EC-4286-B886-BE2C2396692A}"/>
              </a:ext>
            </a:extLst>
          </p:cNvPr>
          <p:cNvSpPr>
            <a:spLocks noGrp="1"/>
          </p:cNvSpPr>
          <p:nvPr>
            <p:ph type="title"/>
          </p:nvPr>
        </p:nvSpPr>
        <p:spPr/>
        <p:txBody>
          <a:bodyPr/>
          <a:lstStyle/>
          <a:p>
            <a:r>
              <a:rPr lang="en-US" dirty="0"/>
              <a:t>COMMENT 3- NON-LAWYERS </a:t>
            </a:r>
            <a:br>
              <a:rPr lang="en-US" dirty="0"/>
            </a:br>
            <a:r>
              <a:rPr lang="en-US" dirty="0"/>
              <a:t>OUTSIDE THE FIRM CAN INCLUDE USE OF TECHNOLOGY</a:t>
            </a:r>
          </a:p>
        </p:txBody>
      </p:sp>
    </p:spTree>
    <p:extLst>
      <p:ext uri="{BB962C8B-B14F-4D97-AF65-F5344CB8AC3E}">
        <p14:creationId xmlns:p14="http://schemas.microsoft.com/office/powerpoint/2010/main" val="379081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1EB5F5-0672-EF40-B001-9C43BD8D2B4C}"/>
              </a:ext>
            </a:extLst>
          </p:cNvPr>
          <p:cNvSpPr>
            <a:spLocks noGrp="1"/>
          </p:cNvSpPr>
          <p:nvPr>
            <p:ph idx="1"/>
          </p:nvPr>
        </p:nvSpPr>
        <p:spPr>
          <a:xfrm>
            <a:off x="835379" y="1982111"/>
            <a:ext cx="5452532" cy="3652570"/>
          </a:xfrm>
        </p:spPr>
        <p:txBody>
          <a:bodyPr vert="horz" lIns="91440" tIns="45720" rIns="91440" bIns="45720" rtlCol="0" anchor="t">
            <a:noAutofit/>
          </a:bodyPr>
          <a:lstStyle/>
          <a:p>
            <a:r>
              <a:rPr lang="en-US" sz="2200" b="1" dirty="0"/>
              <a:t>Missouri Bar Informal Opinion 2018-09</a:t>
            </a:r>
          </a:p>
          <a:p>
            <a:r>
              <a:rPr lang="en-US" sz="2200" dirty="0"/>
              <a:t>May Attorney use “cloud computing” in a way that is consistent with Attorney’s ethical obligations?</a:t>
            </a:r>
          </a:p>
          <a:p>
            <a:pPr lvl="1"/>
            <a:r>
              <a:rPr lang="en-US" sz="2200" dirty="0"/>
              <a:t>YES, if: </a:t>
            </a:r>
          </a:p>
          <a:p>
            <a:pPr lvl="2"/>
            <a:r>
              <a:rPr lang="en-US" sz="2200" dirty="0"/>
              <a:t>They maintain competence in the use of the cloud system</a:t>
            </a:r>
          </a:p>
          <a:p>
            <a:pPr lvl="2"/>
            <a:r>
              <a:rPr lang="en-US" sz="2200" dirty="0"/>
              <a:t>Make reasonable efforts to safeguard confidential info from inadvertent/unauthorized disclosure</a:t>
            </a:r>
          </a:p>
          <a:p>
            <a:pPr lvl="2"/>
            <a:endParaRPr lang="en-US" dirty="0"/>
          </a:p>
        </p:txBody>
      </p:sp>
      <p:sp>
        <p:nvSpPr>
          <p:cNvPr id="5" name="Text Placeholder 4">
            <a:extLst>
              <a:ext uri="{FF2B5EF4-FFF2-40B4-BE49-F238E27FC236}">
                <a16:creationId xmlns:a16="http://schemas.microsoft.com/office/drawing/2014/main" id="{3A77E9C2-7199-4225-9D3D-C04ECC45482A}"/>
              </a:ext>
            </a:extLst>
          </p:cNvPr>
          <p:cNvSpPr>
            <a:spLocks noGrp="1"/>
          </p:cNvSpPr>
          <p:nvPr>
            <p:ph type="body" sz="quarter" idx="15"/>
          </p:nvPr>
        </p:nvSpPr>
        <p:spPr>
          <a:xfrm>
            <a:off x="7243970" y="5051389"/>
            <a:ext cx="4780721" cy="890550"/>
          </a:xfrm>
        </p:spPr>
        <p:txBody>
          <a:bodyPr vert="horz" lIns="91440" tIns="45720" rIns="91440" bIns="45720" rtlCol="0" anchor="t">
            <a:noAutofit/>
          </a:bodyPr>
          <a:lstStyle/>
          <a:p>
            <a:r>
              <a:rPr lang="en-US" sz="2400" dirty="0">
                <a:latin typeface="Century Schoolbook"/>
              </a:rPr>
              <a:t>https://mobar.org/public/ethics/InformalOpinionsSearch.aspx</a:t>
            </a:r>
            <a:endParaRPr lang="en-US" sz="2400">
              <a:latin typeface="Century Schoolbook"/>
            </a:endParaRPr>
          </a:p>
        </p:txBody>
      </p:sp>
      <p:sp>
        <p:nvSpPr>
          <p:cNvPr id="3" name="Title 2">
            <a:extLst>
              <a:ext uri="{FF2B5EF4-FFF2-40B4-BE49-F238E27FC236}">
                <a16:creationId xmlns:a16="http://schemas.microsoft.com/office/drawing/2014/main" id="{39D2EA4F-C177-C941-9DC5-6BA3D2B632B8}"/>
              </a:ext>
            </a:extLst>
          </p:cNvPr>
          <p:cNvSpPr>
            <a:spLocks noGrp="1"/>
          </p:cNvSpPr>
          <p:nvPr>
            <p:ph type="title"/>
          </p:nvPr>
        </p:nvSpPr>
        <p:spPr>
          <a:xfrm>
            <a:off x="545739" y="424284"/>
            <a:ext cx="6026399" cy="1300586"/>
          </a:xfrm>
        </p:spPr>
        <p:txBody>
          <a:bodyPr/>
          <a:lstStyle/>
          <a:p>
            <a:r>
              <a:rPr lang="en-US" dirty="0">
                <a:latin typeface="Arial Black"/>
                <a:cs typeface="Arial"/>
              </a:rPr>
              <a:t>USING CLOUD-BASED</a:t>
            </a:r>
            <a:br>
              <a:rPr lang="en-US" dirty="0">
                <a:latin typeface="Arial Black"/>
                <a:cs typeface="Arial"/>
              </a:rPr>
            </a:br>
            <a:r>
              <a:rPr lang="en-US" dirty="0">
                <a:latin typeface="Arial Black"/>
                <a:cs typeface="Arial"/>
              </a:rPr>
              <a:t> TECHNOLOGY</a:t>
            </a:r>
          </a:p>
        </p:txBody>
      </p:sp>
      <p:pic>
        <p:nvPicPr>
          <p:cNvPr id="1032" name="Picture 8" descr="Top 7 cloud computing trends that are disrupting the business world |  HubStor">
            <a:extLst>
              <a:ext uri="{FF2B5EF4-FFF2-40B4-BE49-F238E27FC236}">
                <a16:creationId xmlns:a16="http://schemas.microsoft.com/office/drawing/2014/main" id="{FD71B619-0423-4321-A435-A8BC1C4EFA74}"/>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6466" r="16466"/>
          <a:stretch>
            <a:fillRect/>
          </a:stretch>
        </p:blipFill>
        <p:spPr bwMode="auto">
          <a:xfrm>
            <a:off x="7076662" y="0"/>
            <a:ext cx="5115338" cy="5037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1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BBBB5-B692-3743-9D6F-147124B04E7F}"/>
              </a:ext>
            </a:extLst>
          </p:cNvPr>
          <p:cNvSpPr>
            <a:spLocks noGrp="1"/>
          </p:cNvSpPr>
          <p:nvPr>
            <p:ph type="title"/>
          </p:nvPr>
        </p:nvSpPr>
        <p:spPr/>
        <p:txBody>
          <a:bodyPr/>
          <a:lstStyle/>
          <a:p>
            <a:r>
              <a:rPr lang="en-US" dirty="0">
                <a:cs typeface="Arial"/>
              </a:rPr>
              <a:t>BEST PRACTICES</a:t>
            </a:r>
          </a:p>
        </p:txBody>
      </p:sp>
      <p:sp>
        <p:nvSpPr>
          <p:cNvPr id="2" name="Content Placeholder 1">
            <a:extLst>
              <a:ext uri="{FF2B5EF4-FFF2-40B4-BE49-F238E27FC236}">
                <a16:creationId xmlns:a16="http://schemas.microsoft.com/office/drawing/2014/main" id="{E268F934-F8DB-BF4C-9BA1-6F063127C3B3}"/>
              </a:ext>
            </a:extLst>
          </p:cNvPr>
          <p:cNvSpPr>
            <a:spLocks noGrp="1"/>
          </p:cNvSpPr>
          <p:nvPr>
            <p:ph idx="1"/>
          </p:nvPr>
        </p:nvSpPr>
        <p:spPr/>
        <p:txBody>
          <a:bodyPr vert="horz" lIns="91440" tIns="45720" rIns="91440" bIns="45720" rtlCol="0" anchor="t">
            <a:normAutofit/>
          </a:bodyPr>
          <a:lstStyle/>
          <a:p>
            <a:r>
              <a:rPr lang="en-US" sz="2400" dirty="0"/>
              <a:t>Attorneys should ensure adequate provider policies and practices as to </a:t>
            </a:r>
          </a:p>
          <a:p>
            <a:pPr lvl="1"/>
            <a:r>
              <a:rPr lang="en-US" sz="2400" dirty="0"/>
              <a:t>(1) ownership and security of client information, and </a:t>
            </a:r>
          </a:p>
          <a:p>
            <a:pPr lvl="1"/>
            <a:r>
              <a:rPr lang="en-US" sz="2400" dirty="0"/>
              <a:t>(2) attorney and provider access to client information.</a:t>
            </a:r>
          </a:p>
        </p:txBody>
      </p:sp>
      <p:pic>
        <p:nvPicPr>
          <p:cNvPr id="9" name="Picture 9">
            <a:extLst>
              <a:ext uri="{FF2B5EF4-FFF2-40B4-BE49-F238E27FC236}">
                <a16:creationId xmlns:a16="http://schemas.microsoft.com/office/drawing/2014/main" id="{7BCC8D87-A35D-41D1-B521-D20D637CF933}"/>
              </a:ext>
            </a:extLst>
          </p:cNvPr>
          <p:cNvPicPr>
            <a:picLocks noGrp="1" noChangeAspect="1"/>
          </p:cNvPicPr>
          <p:nvPr>
            <p:ph type="pic" sz="quarter" idx="14"/>
          </p:nvPr>
        </p:nvPicPr>
        <p:blipFill rotWithShape="1">
          <a:blip r:embed="rId3"/>
          <a:srcRect l="23016" r="23016"/>
          <a:stretch/>
        </p:blipFill>
        <p:spPr>
          <a:xfrm>
            <a:off x="7284441" y="-5833"/>
            <a:ext cx="4907559" cy="6074537"/>
          </a:xfrm>
        </p:spPr>
      </p:pic>
    </p:spTree>
    <p:extLst>
      <p:ext uri="{BB962C8B-B14F-4D97-AF65-F5344CB8AC3E}">
        <p14:creationId xmlns:p14="http://schemas.microsoft.com/office/powerpoint/2010/main" val="332977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4CEC8-A564-BF4D-A9DC-77027F7B8684}"/>
              </a:ext>
            </a:extLst>
          </p:cNvPr>
          <p:cNvSpPr>
            <a:spLocks noGrp="1"/>
          </p:cNvSpPr>
          <p:nvPr>
            <p:ph type="title"/>
          </p:nvPr>
        </p:nvSpPr>
        <p:spPr>
          <a:xfrm>
            <a:off x="521158" y="510317"/>
            <a:ext cx="6297085" cy="1300586"/>
          </a:xfrm>
        </p:spPr>
        <p:txBody>
          <a:bodyPr/>
          <a:lstStyle/>
          <a:p>
            <a:r>
              <a:rPr lang="en-US" sz="2800" dirty="0"/>
              <a:t>REASONABLE EFFORTS</a:t>
            </a:r>
          </a:p>
        </p:txBody>
      </p:sp>
      <p:sp>
        <p:nvSpPr>
          <p:cNvPr id="2" name="Content Placeholder 1">
            <a:extLst>
              <a:ext uri="{FF2B5EF4-FFF2-40B4-BE49-F238E27FC236}">
                <a16:creationId xmlns:a16="http://schemas.microsoft.com/office/drawing/2014/main" id="{096AA057-2B1B-104E-8171-F3F44A471E19}"/>
              </a:ext>
            </a:extLst>
          </p:cNvPr>
          <p:cNvSpPr>
            <a:spLocks noGrp="1"/>
          </p:cNvSpPr>
          <p:nvPr>
            <p:ph idx="1"/>
          </p:nvPr>
        </p:nvSpPr>
        <p:spPr>
          <a:xfrm>
            <a:off x="251000" y="1981282"/>
            <a:ext cx="6564940" cy="3588585"/>
          </a:xfrm>
        </p:spPr>
        <p:txBody>
          <a:bodyPr vert="horz" lIns="91440" tIns="45720" rIns="91440" bIns="45720" rtlCol="0" anchor="t">
            <a:noAutofit/>
          </a:bodyPr>
          <a:lstStyle/>
          <a:p>
            <a:pPr marL="914400" lvl="1" indent="-457200">
              <a:buAutoNum type="arabicPeriod"/>
            </a:pPr>
            <a:r>
              <a:rPr lang="en-US" sz="2200" dirty="0"/>
              <a:t>Security measures for storage of client data </a:t>
            </a:r>
            <a:endParaRPr lang="en-US"/>
          </a:p>
          <a:p>
            <a:pPr marL="914400" lvl="1" indent="-457200">
              <a:buAutoNum type="arabicPeriod"/>
            </a:pPr>
            <a:r>
              <a:rPr lang="en-US" sz="2200" dirty="0"/>
              <a:t>No access rights to client information by provider or third party</a:t>
            </a:r>
          </a:p>
          <a:p>
            <a:pPr marL="914400" lvl="1" indent="-457200">
              <a:buAutoNum type="arabicPeriod"/>
            </a:pPr>
            <a:r>
              <a:rPr lang="en-US" sz="2200" dirty="0"/>
              <a:t>Have a plan in place for handling of client information if relationship with provider is terminated</a:t>
            </a:r>
          </a:p>
          <a:p>
            <a:pPr marL="914400" lvl="1" indent="-457200">
              <a:buAutoNum type="arabicPeriod"/>
            </a:pPr>
            <a:r>
              <a:rPr lang="en-US" sz="2200" dirty="0"/>
              <a:t>Reliable attorney access to data and plans for transition of attorneys leaving practice</a:t>
            </a:r>
          </a:p>
          <a:p>
            <a:pPr marL="914400" lvl="1" indent="-457200">
              <a:buAutoNum type="arabicPeriod"/>
            </a:pPr>
            <a:r>
              <a:rPr lang="en-US" sz="2200" dirty="0"/>
              <a:t>Domestic storage of data, or, alternatively, storage in a jurisdiction subject to United States data protection laws or equivalent.</a:t>
            </a:r>
          </a:p>
          <a:p>
            <a:pPr marL="457200" indent="-457200">
              <a:buAutoNum type="arabicPeriod"/>
            </a:pPr>
            <a:endParaRPr lang="en-US" dirty="0"/>
          </a:p>
        </p:txBody>
      </p:sp>
      <p:pic>
        <p:nvPicPr>
          <p:cNvPr id="1026" name="Picture 2" descr="Resources — Technology Safety">
            <a:extLst>
              <a:ext uri="{FF2B5EF4-FFF2-40B4-BE49-F238E27FC236}">
                <a16:creationId xmlns:a16="http://schemas.microsoft.com/office/drawing/2014/main" id="{5850A594-C986-4626-B10A-72068EC94474}"/>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1972" r="219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14652"/>
      </p:ext>
    </p:extLst>
  </p:cSld>
  <p:clrMapOvr>
    <a:masterClrMapping/>
  </p:clrMapOvr>
</p:sld>
</file>

<file path=ppt/theme/theme1.xml><?xml version="1.0" encoding="utf-8"?>
<a:theme xmlns:a="http://schemas.openxmlformats.org/drawingml/2006/main" name="Office Theme">
  <a:themeElements>
    <a:clrScheme name="Mizzou 2020">
      <a:dk1>
        <a:srgbClr val="000000"/>
      </a:dk1>
      <a:lt1>
        <a:srgbClr val="FFFFFF"/>
      </a:lt1>
      <a:dk2>
        <a:srgbClr val="8F8883"/>
      </a:dk2>
      <a:lt2>
        <a:srgbClr val="DAD4CC"/>
      </a:lt2>
      <a:accent1>
        <a:srgbClr val="F0B82C"/>
      </a:accent1>
      <a:accent2>
        <a:srgbClr val="1C5E90"/>
      </a:accent2>
      <a:accent3>
        <a:srgbClr val="BD5B2B"/>
      </a:accent3>
      <a:accent4>
        <a:srgbClr val="69901D"/>
      </a:accent4>
      <a:accent5>
        <a:srgbClr val="900000"/>
      </a:accent5>
      <a:accent6>
        <a:srgbClr val="D7D7D7"/>
      </a:accent6>
      <a:hlink>
        <a:srgbClr val="900000"/>
      </a:hlink>
      <a:folHlink>
        <a:srgbClr val="1C5E9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E19D1F250E694BAAD8C54BFD6B67B2" ma:contentTypeVersion="13" ma:contentTypeDescription="Create a new document." ma:contentTypeScope="" ma:versionID="ffb69bfdd09106c5dba84d895985d9ec">
  <xsd:schema xmlns:xsd="http://www.w3.org/2001/XMLSchema" xmlns:xs="http://www.w3.org/2001/XMLSchema" xmlns:p="http://schemas.microsoft.com/office/2006/metadata/properties" xmlns:ns2="8f59010d-bfae-4690-b442-17aac1929a53" xmlns:ns3="4e822213-79e0-466b-8a07-6ccb94f3e524" targetNamespace="http://schemas.microsoft.com/office/2006/metadata/properties" ma:root="true" ma:fieldsID="1321a60a1d9c6be9d78971893165e0cd" ns2:_="" ns3:_="">
    <xsd:import namespace="8f59010d-bfae-4690-b442-17aac1929a53"/>
    <xsd:import namespace="4e822213-79e0-466b-8a07-6ccb94f3e5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59010d-bfae-4690-b442-17aac1929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822213-79e0-466b-8a07-6ccb94f3e52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e822213-79e0-466b-8a07-6ccb94f3e524">
      <UserInfo>
        <DisplayName/>
        <AccountId xsi:nil="true"/>
        <AccountType/>
      </UserInfo>
    </SharedWithUsers>
    <MediaLengthInSeconds xmlns="8f59010d-bfae-4690-b442-17aac1929a53" xsi:nil="true"/>
  </documentManagement>
</p:properties>
</file>

<file path=customXml/itemProps1.xml><?xml version="1.0" encoding="utf-8"?>
<ds:datastoreItem xmlns:ds="http://schemas.openxmlformats.org/officeDocument/2006/customXml" ds:itemID="{DAF8A95F-6BB5-41B0-BAF8-19370FF2F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59010d-bfae-4690-b442-17aac1929a53"/>
    <ds:schemaRef ds:uri="4e822213-79e0-466b-8a07-6ccb94f3e5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4BD25D-7660-4F75-BA79-17EE1D0E7712}">
  <ds:schemaRefs>
    <ds:schemaRef ds:uri="http://schemas.microsoft.com/sharepoint/v3/contenttype/forms"/>
  </ds:schemaRefs>
</ds:datastoreItem>
</file>

<file path=customXml/itemProps3.xml><?xml version="1.0" encoding="utf-8"?>
<ds:datastoreItem xmlns:ds="http://schemas.openxmlformats.org/officeDocument/2006/customXml" ds:itemID="{89DA1150-86F2-4073-81F0-8AEC6740712A}">
  <ds:schemaRefs>
    <ds:schemaRef ds:uri="4e822213-79e0-466b-8a07-6ccb94f3e524"/>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8f59010d-bfae-4690-b442-17aac1929a53"/>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26350</TotalTime>
  <Words>4208</Words>
  <Application>Microsoft Macintosh PowerPoint</Application>
  <PresentationFormat>Widescreen</PresentationFormat>
  <Paragraphs>345</Paragraphs>
  <Slides>26</Slides>
  <Notes>25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Publico</vt:lpstr>
      <vt:lpstr>Arial</vt:lpstr>
      <vt:lpstr>Arial Black</vt:lpstr>
      <vt:lpstr>Calibri</vt:lpstr>
      <vt:lpstr>Century Schoolbook</vt:lpstr>
      <vt:lpstr>Georgia</vt:lpstr>
      <vt:lpstr>Segoe UI Historic</vt:lpstr>
      <vt:lpstr>Times New Roman</vt:lpstr>
      <vt:lpstr>Verdana</vt:lpstr>
      <vt:lpstr>Office Theme</vt:lpstr>
      <vt:lpstr>Think Outside the Box</vt:lpstr>
      <vt:lpstr>TECHNOLOGICAL COMPETENCY IS IMPORTANT</vt:lpstr>
      <vt:lpstr>overview</vt:lpstr>
      <vt:lpstr>DUTY OF COMPETENCE AND TECHNOLOGICAL COMPETENCY</vt:lpstr>
      <vt:lpstr>SUPERVISION</vt:lpstr>
      <vt:lpstr>COMMENT 3- NON-LAWYERS  OUTSIDE THE FIRM CAN INCLUDE USE OF TECHNOLOGY</vt:lpstr>
      <vt:lpstr>USING CLOUD-BASED  TECHNOLOGY</vt:lpstr>
      <vt:lpstr>BEST PRACTICES</vt:lpstr>
      <vt:lpstr>REASONABLE EFFORTS</vt:lpstr>
      <vt:lpstr>ADVANTAGES/DISADVANTAGES  OF EMAIL</vt:lpstr>
      <vt:lpstr>EMAILS ARE A PART  OF CLIENT’S FILE</vt:lpstr>
      <vt:lpstr>PowerPoint Presentation</vt:lpstr>
      <vt:lpstr>LEGAL DISCLAIMERS IN EMAIL</vt:lpstr>
      <vt:lpstr>PROTECTING CONFIDENTIALITY  OF CLIENT EMAILS</vt:lpstr>
      <vt:lpstr>CHANGING RULES FOR  CHANGING TECHNOLOGY</vt:lpstr>
      <vt:lpstr>DUTY TO PROTECT CONFIDENTIALITY OF EMAIL COMMUNICATIONS WITH CLIENTS </vt:lpstr>
      <vt:lpstr>EMAILS AND ENCRYPTION</vt:lpstr>
      <vt:lpstr>ABA GUIDANCE ON  “REASONABLE EFFORTS” </vt:lpstr>
      <vt:lpstr>ABA GUIDANCE ON “REASONABLE EFFORTS”</vt:lpstr>
      <vt:lpstr>ABA GUIDANCE ON “REASONABLE EFFORTS”</vt:lpstr>
      <vt:lpstr>ABA GUIDANCE “REASONABLE EFFORTS”</vt:lpstr>
      <vt:lpstr>METADATA</vt:lpstr>
      <vt:lpstr>METADATA</vt:lpstr>
      <vt:lpstr>METADATA – AN EXAMPLE</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THESE SLIDES</dc:title>
  <dc:creator>Church, Jessica</dc:creator>
  <cp:lastModifiedBy>Drake, Angela K.</cp:lastModifiedBy>
  <cp:revision>391</cp:revision>
  <dcterms:created xsi:type="dcterms:W3CDTF">2020-11-17T20:14:11Z</dcterms:created>
  <dcterms:modified xsi:type="dcterms:W3CDTF">2021-10-22T21:25:39Z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0x010100D0E19D1F250E694BAAD8C54BFD6B67B2</vt:lpwstr>
  </property>
  <property fmtid="{D5CDD505-2E9C-101B-9397-08002B2CF9AE}" pid="3" name="Order">
    <vt:r8>2400</vt:r8>
  </property>
  <property fmtid="{D5CDD505-2E9C-101B-9397-08002B2CF9AE}" pid="4" name="_ExtendedDescription">
    <vt:lpwstr/>
  </property>
  <property fmtid="{D5CDD505-2E9C-101B-9397-08002B2CF9AE}" pid="5" name="ComplianceAssetId">
    <vt:lpwstr/>
  </property>
</Properties>
</file>